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70" r:id="rId1"/>
  </p:sldMasterIdLst>
  <p:notesMasterIdLst>
    <p:notesMasterId r:id="rId42"/>
  </p:notesMasterIdLst>
  <p:handoutMasterIdLst>
    <p:handoutMasterId r:id="rId43"/>
  </p:handoutMasterIdLst>
  <p:sldIdLst>
    <p:sldId id="379" r:id="rId2"/>
    <p:sldId id="381" r:id="rId3"/>
    <p:sldId id="382" r:id="rId4"/>
    <p:sldId id="383" r:id="rId5"/>
    <p:sldId id="451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453" r:id="rId14"/>
    <p:sldId id="457" r:id="rId15"/>
    <p:sldId id="458" r:id="rId16"/>
    <p:sldId id="459" r:id="rId17"/>
    <p:sldId id="456" r:id="rId18"/>
    <p:sldId id="391" r:id="rId19"/>
    <p:sldId id="392" r:id="rId20"/>
    <p:sldId id="393" r:id="rId21"/>
    <p:sldId id="394" r:id="rId22"/>
    <p:sldId id="395" r:id="rId23"/>
    <p:sldId id="464" r:id="rId24"/>
    <p:sldId id="396" r:id="rId25"/>
    <p:sldId id="397" r:id="rId26"/>
    <p:sldId id="398" r:id="rId27"/>
    <p:sldId id="399" r:id="rId28"/>
    <p:sldId id="400" r:id="rId29"/>
    <p:sldId id="449" r:id="rId30"/>
    <p:sldId id="460" r:id="rId31"/>
    <p:sldId id="437" r:id="rId32"/>
    <p:sldId id="435" r:id="rId33"/>
    <p:sldId id="438" r:id="rId34"/>
    <p:sldId id="439" r:id="rId35"/>
    <p:sldId id="462" r:id="rId36"/>
    <p:sldId id="440" r:id="rId37"/>
    <p:sldId id="444" r:id="rId38"/>
    <p:sldId id="441" r:id="rId39"/>
    <p:sldId id="443" r:id="rId40"/>
    <p:sldId id="275" r:id="rId4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FF66FF"/>
    <a:srgbClr val="00FFFF"/>
    <a:srgbClr val="00FF00"/>
    <a:srgbClr val="000099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0809" autoAdjust="0"/>
    <p:restoredTop sz="93171" autoAdjust="0"/>
  </p:normalViewPr>
  <p:slideViewPr>
    <p:cSldViewPr snapToGrid="0">
      <p:cViewPr varScale="1">
        <p:scale>
          <a:sx n="122" d="100"/>
          <a:sy n="122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49FF87-47C4-4F88-A73B-F05D9EA1F508}" type="doc">
      <dgm:prSet loTypeId="urn:microsoft.com/office/officeart/2005/8/layout/equation1" loCatId="process" qsTypeId="urn:microsoft.com/office/officeart/2005/8/quickstyle/simple5" qsCatId="simple" csTypeId="urn:microsoft.com/office/officeart/2005/8/colors/colorful1#2" csCatId="colorful" phldr="1"/>
      <dgm:spPr/>
    </dgm:pt>
    <dgm:pt modelId="{630C10C8-EC5A-40C3-8AF0-12AC60A55EFA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EF79BE57-7A6E-472B-B4D8-131054E9C715}" type="parTrans" cxnId="{8DF209A3-FC9A-4C7B-97B6-0332D596122E}">
      <dgm:prSet/>
      <dgm:spPr/>
      <dgm:t>
        <a:bodyPr/>
        <a:lstStyle/>
        <a:p>
          <a:endParaRPr lang="en-US"/>
        </a:p>
      </dgm:t>
    </dgm:pt>
    <dgm:pt modelId="{6333B526-8529-4939-AE4C-95AB6511DD3F}" type="sibTrans" cxnId="{8DF209A3-FC9A-4C7B-97B6-0332D596122E}">
      <dgm:prSet/>
      <dgm:spPr>
        <a:solidFill>
          <a:schemeClr val="accent6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475EC3-1CAF-4499-B1B5-2C3934D36EE2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Operations</a:t>
          </a:r>
          <a:endParaRPr lang="en-US" dirty="0"/>
        </a:p>
      </dgm:t>
    </dgm:pt>
    <dgm:pt modelId="{5D0AE49C-85C2-4B8D-A2EC-3D785B419177}" type="parTrans" cxnId="{B4F78E02-F6A3-49B6-B43A-DB48EFFAE25D}">
      <dgm:prSet/>
      <dgm:spPr/>
      <dgm:t>
        <a:bodyPr/>
        <a:lstStyle/>
        <a:p>
          <a:endParaRPr lang="en-US"/>
        </a:p>
      </dgm:t>
    </dgm:pt>
    <dgm:pt modelId="{AD825082-5DAE-4597-9C31-EB3D05CF2522}" type="sibTrans" cxnId="{B4F78E02-F6A3-49B6-B43A-DB48EFFAE25D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E0322587-9811-49BE-B081-3B3A28418CB9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Information</a:t>
          </a:r>
        </a:p>
        <a:p>
          <a:r>
            <a:rPr lang="en-US" dirty="0" smtClean="0"/>
            <a:t>Products</a:t>
          </a:r>
        </a:p>
      </dgm:t>
    </dgm:pt>
    <dgm:pt modelId="{666E5D63-58A2-4D22-BACB-A36FA484ABFB}" type="parTrans" cxnId="{ACCCD113-0436-4090-A1B3-3CDA44F5DF3E}">
      <dgm:prSet/>
      <dgm:spPr/>
      <dgm:t>
        <a:bodyPr/>
        <a:lstStyle/>
        <a:p>
          <a:endParaRPr lang="en-US"/>
        </a:p>
      </dgm:t>
    </dgm:pt>
    <dgm:pt modelId="{2A83FE07-6F9E-483F-8DED-BDC624DCB749}" type="sibTrans" cxnId="{ACCCD113-0436-4090-A1B3-3CDA44F5DF3E}">
      <dgm:prSet/>
      <dgm:spPr/>
      <dgm:t>
        <a:bodyPr/>
        <a:lstStyle/>
        <a:p>
          <a:endParaRPr lang="en-US"/>
        </a:p>
      </dgm:t>
    </dgm:pt>
    <dgm:pt modelId="{D062208F-519C-4911-A0B6-EDECDBAEAB1B}" type="pres">
      <dgm:prSet presAssocID="{C149FF87-47C4-4F88-A73B-F05D9EA1F508}" presName="linearFlow" presStyleCnt="0">
        <dgm:presLayoutVars>
          <dgm:dir/>
          <dgm:resizeHandles val="exact"/>
        </dgm:presLayoutVars>
      </dgm:prSet>
      <dgm:spPr/>
    </dgm:pt>
    <dgm:pt modelId="{BF1C6BC7-6351-4E87-8BF2-61DB56578CD1}" type="pres">
      <dgm:prSet presAssocID="{630C10C8-EC5A-40C3-8AF0-12AC60A55EFA}" presName="node" presStyleLbl="node1" presStyleIdx="0" presStyleCnt="3" custScaleY="61801" custLinFactNeighborY="-99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1021C2D5-5A5A-4547-9FC4-82CC1D0CFC93}" type="pres">
      <dgm:prSet presAssocID="{6333B526-8529-4939-AE4C-95AB6511DD3F}" presName="spacerL" presStyleCnt="0"/>
      <dgm:spPr/>
    </dgm:pt>
    <dgm:pt modelId="{FC39AFE4-90FE-4615-8893-3C17ECFC73AC}" type="pres">
      <dgm:prSet presAssocID="{6333B526-8529-4939-AE4C-95AB6511DD3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3721DB6-1844-4173-A46C-ACBF4C244E06}" type="pres">
      <dgm:prSet presAssocID="{6333B526-8529-4939-AE4C-95AB6511DD3F}" presName="spacerR" presStyleCnt="0"/>
      <dgm:spPr/>
    </dgm:pt>
    <dgm:pt modelId="{E7929D38-F191-4156-8074-E9F69938F5DA}" type="pres">
      <dgm:prSet presAssocID="{38475EC3-1CAF-4499-B1B5-2C3934D36EE2}" presName="node" presStyleLbl="node1" presStyleIdx="1" presStyleCnt="3" custScaleY="61801" custLinFactNeighborY="-99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DE858AD9-2792-41E1-8AC4-8F5028546C33}" type="pres">
      <dgm:prSet presAssocID="{AD825082-5DAE-4597-9C31-EB3D05CF2522}" presName="spacerL" presStyleCnt="0"/>
      <dgm:spPr/>
    </dgm:pt>
    <dgm:pt modelId="{7B79E9E9-ED18-4E37-88D2-1A7D04153D8A}" type="pres">
      <dgm:prSet presAssocID="{AD825082-5DAE-4597-9C31-EB3D05CF252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5FD1EBC-8F7A-4242-9A9E-78D9DF3317D3}" type="pres">
      <dgm:prSet presAssocID="{AD825082-5DAE-4597-9C31-EB3D05CF2522}" presName="spacerR" presStyleCnt="0"/>
      <dgm:spPr/>
    </dgm:pt>
    <dgm:pt modelId="{723C4B4C-5429-445D-AB6C-F760D32620B2}" type="pres">
      <dgm:prSet presAssocID="{E0322587-9811-49BE-B081-3B3A28418CB9}" presName="node" presStyleLbl="node1" presStyleIdx="2" presStyleCnt="3" custScaleY="61801" custLinFactNeighborY="-99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</dgm:ptLst>
  <dgm:cxnLst>
    <dgm:cxn modelId="{2464FF67-3E5B-40EE-B611-DD9CE3B168E0}" type="presOf" srcId="{630C10C8-EC5A-40C3-8AF0-12AC60A55EFA}" destId="{BF1C6BC7-6351-4E87-8BF2-61DB56578CD1}" srcOrd="0" destOrd="0" presId="urn:microsoft.com/office/officeart/2005/8/layout/equation1"/>
    <dgm:cxn modelId="{B3C78852-35AD-454B-9D50-DEA0BF18FD10}" type="presOf" srcId="{AD825082-5DAE-4597-9C31-EB3D05CF2522}" destId="{7B79E9E9-ED18-4E37-88D2-1A7D04153D8A}" srcOrd="0" destOrd="0" presId="urn:microsoft.com/office/officeart/2005/8/layout/equation1"/>
    <dgm:cxn modelId="{8DF209A3-FC9A-4C7B-97B6-0332D596122E}" srcId="{C149FF87-47C4-4F88-A73B-F05D9EA1F508}" destId="{630C10C8-EC5A-40C3-8AF0-12AC60A55EFA}" srcOrd="0" destOrd="0" parTransId="{EF79BE57-7A6E-472B-B4D8-131054E9C715}" sibTransId="{6333B526-8529-4939-AE4C-95AB6511DD3F}"/>
    <dgm:cxn modelId="{B4F78E02-F6A3-49B6-B43A-DB48EFFAE25D}" srcId="{C149FF87-47C4-4F88-A73B-F05D9EA1F508}" destId="{38475EC3-1CAF-4499-B1B5-2C3934D36EE2}" srcOrd="1" destOrd="0" parTransId="{5D0AE49C-85C2-4B8D-A2EC-3D785B419177}" sibTransId="{AD825082-5DAE-4597-9C31-EB3D05CF2522}"/>
    <dgm:cxn modelId="{008E5C49-31ED-477E-99DF-A756392A4050}" type="presOf" srcId="{6333B526-8529-4939-AE4C-95AB6511DD3F}" destId="{FC39AFE4-90FE-4615-8893-3C17ECFC73AC}" srcOrd="0" destOrd="0" presId="urn:microsoft.com/office/officeart/2005/8/layout/equation1"/>
    <dgm:cxn modelId="{ACCCD113-0436-4090-A1B3-3CDA44F5DF3E}" srcId="{C149FF87-47C4-4F88-A73B-F05D9EA1F508}" destId="{E0322587-9811-49BE-B081-3B3A28418CB9}" srcOrd="2" destOrd="0" parTransId="{666E5D63-58A2-4D22-BACB-A36FA484ABFB}" sibTransId="{2A83FE07-6F9E-483F-8DED-BDC624DCB749}"/>
    <dgm:cxn modelId="{E1CBFAF6-4F3F-4552-BBAF-69B50634DD5F}" type="presOf" srcId="{E0322587-9811-49BE-B081-3B3A28418CB9}" destId="{723C4B4C-5429-445D-AB6C-F760D32620B2}" srcOrd="0" destOrd="0" presId="urn:microsoft.com/office/officeart/2005/8/layout/equation1"/>
    <dgm:cxn modelId="{1E998EED-A7A2-4707-BB8E-132867F8A298}" type="presOf" srcId="{38475EC3-1CAF-4499-B1B5-2C3934D36EE2}" destId="{E7929D38-F191-4156-8074-E9F69938F5DA}" srcOrd="0" destOrd="0" presId="urn:microsoft.com/office/officeart/2005/8/layout/equation1"/>
    <dgm:cxn modelId="{23E748BA-0132-4A1C-85C7-0F6A5D7D1B55}" type="presOf" srcId="{C149FF87-47C4-4F88-A73B-F05D9EA1F508}" destId="{D062208F-519C-4911-A0B6-EDECDBAEAB1B}" srcOrd="0" destOrd="0" presId="urn:microsoft.com/office/officeart/2005/8/layout/equation1"/>
    <dgm:cxn modelId="{5AE3C3AA-B1E5-47E2-88DF-C61A58CF4717}" type="presParOf" srcId="{D062208F-519C-4911-A0B6-EDECDBAEAB1B}" destId="{BF1C6BC7-6351-4E87-8BF2-61DB56578CD1}" srcOrd="0" destOrd="0" presId="urn:microsoft.com/office/officeart/2005/8/layout/equation1"/>
    <dgm:cxn modelId="{567808C3-8695-47EE-92A6-DBA889061D9E}" type="presParOf" srcId="{D062208F-519C-4911-A0B6-EDECDBAEAB1B}" destId="{1021C2D5-5A5A-4547-9FC4-82CC1D0CFC93}" srcOrd="1" destOrd="0" presId="urn:microsoft.com/office/officeart/2005/8/layout/equation1"/>
    <dgm:cxn modelId="{850F5503-E8EF-4EFB-BADB-8EFCFABE2524}" type="presParOf" srcId="{D062208F-519C-4911-A0B6-EDECDBAEAB1B}" destId="{FC39AFE4-90FE-4615-8893-3C17ECFC73AC}" srcOrd="2" destOrd="0" presId="urn:microsoft.com/office/officeart/2005/8/layout/equation1"/>
    <dgm:cxn modelId="{E63C618C-6A92-45FB-9EBA-D81DEA00A02E}" type="presParOf" srcId="{D062208F-519C-4911-A0B6-EDECDBAEAB1B}" destId="{F3721DB6-1844-4173-A46C-ACBF4C244E06}" srcOrd="3" destOrd="0" presId="urn:microsoft.com/office/officeart/2005/8/layout/equation1"/>
    <dgm:cxn modelId="{F1B14FCD-9361-488F-B93E-9277BAAFEE65}" type="presParOf" srcId="{D062208F-519C-4911-A0B6-EDECDBAEAB1B}" destId="{E7929D38-F191-4156-8074-E9F69938F5DA}" srcOrd="4" destOrd="0" presId="urn:microsoft.com/office/officeart/2005/8/layout/equation1"/>
    <dgm:cxn modelId="{4C4AE771-5273-4555-9D25-FD57106A8EF4}" type="presParOf" srcId="{D062208F-519C-4911-A0B6-EDECDBAEAB1B}" destId="{DE858AD9-2792-41E1-8AC4-8F5028546C33}" srcOrd="5" destOrd="0" presId="urn:microsoft.com/office/officeart/2005/8/layout/equation1"/>
    <dgm:cxn modelId="{484929E6-ACE2-4134-A5E1-F3C74A48F320}" type="presParOf" srcId="{D062208F-519C-4911-A0B6-EDECDBAEAB1B}" destId="{7B79E9E9-ED18-4E37-88D2-1A7D04153D8A}" srcOrd="6" destOrd="0" presId="urn:microsoft.com/office/officeart/2005/8/layout/equation1"/>
    <dgm:cxn modelId="{39F96C8A-982D-4D67-8A6F-EDB9FFE10624}" type="presParOf" srcId="{D062208F-519C-4911-A0B6-EDECDBAEAB1B}" destId="{95FD1EBC-8F7A-4242-9A9E-78D9DF3317D3}" srcOrd="7" destOrd="0" presId="urn:microsoft.com/office/officeart/2005/8/layout/equation1"/>
    <dgm:cxn modelId="{40E84810-DEE7-4E2F-BA33-2968D01773AF}" type="presParOf" srcId="{D062208F-519C-4911-A0B6-EDECDBAEAB1B}" destId="{723C4B4C-5429-445D-AB6C-F760D32620B2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1C6BC7-6351-4E87-8BF2-61DB56578CD1}">
      <dsp:nvSpPr>
        <dsp:cNvPr id="0" name=""/>
        <dsp:cNvSpPr/>
      </dsp:nvSpPr>
      <dsp:spPr>
        <a:xfrm>
          <a:off x="1221" y="340967"/>
          <a:ext cx="1618890" cy="1000490"/>
        </a:xfrm>
        <a:prstGeom prst="flowChartAlternateProcess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</a:t>
          </a:r>
          <a:endParaRPr lang="en-US" sz="1900" kern="1200" dirty="0"/>
        </a:p>
      </dsp:txBody>
      <dsp:txXfrm>
        <a:off x="1221" y="340967"/>
        <a:ext cx="1618890" cy="1000490"/>
      </dsp:txXfrm>
    </dsp:sp>
    <dsp:sp modelId="{FC39AFE4-90FE-4615-8893-3C17ECFC73AC}">
      <dsp:nvSpPr>
        <dsp:cNvPr id="0" name=""/>
        <dsp:cNvSpPr/>
      </dsp:nvSpPr>
      <dsp:spPr>
        <a:xfrm>
          <a:off x="1751565" y="387777"/>
          <a:ext cx="938956" cy="938956"/>
        </a:xfrm>
        <a:prstGeom prst="mathPlus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>
            <a:solidFill>
              <a:schemeClr val="tx1"/>
            </a:solidFill>
          </a:endParaRPr>
        </a:p>
      </dsp:txBody>
      <dsp:txXfrm>
        <a:off x="1751565" y="387777"/>
        <a:ext cx="938956" cy="938956"/>
      </dsp:txXfrm>
    </dsp:sp>
    <dsp:sp modelId="{E7929D38-F191-4156-8074-E9F69938F5DA}">
      <dsp:nvSpPr>
        <dsp:cNvPr id="0" name=""/>
        <dsp:cNvSpPr/>
      </dsp:nvSpPr>
      <dsp:spPr>
        <a:xfrm>
          <a:off x="2821975" y="340967"/>
          <a:ext cx="1618890" cy="1000490"/>
        </a:xfrm>
        <a:prstGeom prst="flowChartAlternateProcess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Operations</a:t>
          </a:r>
          <a:endParaRPr lang="en-US" sz="1900" kern="1200" dirty="0"/>
        </a:p>
      </dsp:txBody>
      <dsp:txXfrm>
        <a:off x="2821975" y="340967"/>
        <a:ext cx="1618890" cy="1000490"/>
      </dsp:txXfrm>
    </dsp:sp>
    <dsp:sp modelId="{7B79E9E9-ED18-4E37-88D2-1A7D04153D8A}">
      <dsp:nvSpPr>
        <dsp:cNvPr id="0" name=""/>
        <dsp:cNvSpPr/>
      </dsp:nvSpPr>
      <dsp:spPr>
        <a:xfrm>
          <a:off x="4572320" y="387777"/>
          <a:ext cx="938956" cy="938956"/>
        </a:xfrm>
        <a:prstGeom prst="mathEqual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700" kern="1200"/>
        </a:p>
      </dsp:txBody>
      <dsp:txXfrm>
        <a:off x="4572320" y="387777"/>
        <a:ext cx="938956" cy="938956"/>
      </dsp:txXfrm>
    </dsp:sp>
    <dsp:sp modelId="{723C4B4C-5429-445D-AB6C-F760D32620B2}">
      <dsp:nvSpPr>
        <dsp:cNvPr id="0" name=""/>
        <dsp:cNvSpPr/>
      </dsp:nvSpPr>
      <dsp:spPr>
        <a:xfrm>
          <a:off x="5642730" y="340967"/>
          <a:ext cx="1618890" cy="1000490"/>
        </a:xfrm>
        <a:prstGeom prst="flowChartAlternateProcess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Information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Products</a:t>
          </a:r>
        </a:p>
      </dsp:txBody>
      <dsp:txXfrm>
        <a:off x="5642730" y="340967"/>
        <a:ext cx="1618890" cy="1000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5E7CCF6B-E403-43DF-AE80-C90376F3E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56A2D3B0-5488-4F0E-8F46-5D351A2D0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fancy database that links data</a:t>
            </a:r>
            <a:r>
              <a:rPr lang="en-US" baseline="0" dirty="0" smtClean="0"/>
              <a:t> to a location in space.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1D6CF-1D5A-47D2-A8A2-83A28593107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A2D09-F89F-4D92-907F-6866CF56E748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The closest these units will usually get is within about 9 feet.</a:t>
            </a:r>
          </a:p>
          <a:p>
            <a:pPr eaLnBrk="1" hangingPunct="1"/>
            <a:r>
              <a:rPr lang="en-US" smtClean="0"/>
              <a:t>Most units cannot pick up signals indoors or under heavy cover, like in a dense forest. However, the unit we will be using will work in most forested areas  since it incorporates ground signals with satellite information.</a:t>
            </a:r>
          </a:p>
          <a:p>
            <a:pPr eaLnBrk="1" hangingPunct="1"/>
            <a:r>
              <a:rPr lang="en-US" smtClean="0"/>
              <a:t>You should consider this if you are plotting the coordinates of a single tree in a dense forest. If there are similar trees within about 9 feet, you should find an additional way to mark that tree.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2055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055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44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45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97A43-7ED9-4464-A0DE-8DBF2CEEA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8" name="Picture 46" descr="Y:\2 RuWATSIP\1 RGIS\99_Ancillary\01_Symbol_Fonts\01_logos\MRRD &amp; RuWATSIP 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2766" y="1"/>
            <a:ext cx="3271234" cy="776631"/>
          </a:xfrm>
          <a:prstGeom prst="rect">
            <a:avLst/>
          </a:prstGeom>
          <a:noFill/>
        </p:spPr>
      </p:pic>
      <p:pic>
        <p:nvPicPr>
          <p:cNvPr id="49" name="Picture 47" descr="Y:\2 RuWATSIP\1 RGIS\99_Ancillary\01_Symbol_Fonts\01_logos\Norplan 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21262" y="767901"/>
            <a:ext cx="1622737" cy="56171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77F02-32E7-4C3B-9557-BA37E2A14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F63C1-9552-4905-A568-3293C788B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FD8A0-5D86-4909-BFAC-EDA47F36C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D9A8F-4FF5-4002-B2BE-54C0AFB19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8137B-E310-4AE5-9EC9-3CB17F3D2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17438-145E-47DE-AC1F-5664CD4FB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0BD0B-A750-4F00-899E-E0A8B3941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A45D2-F21B-4558-9D35-D57C40C46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4030"/>
            <a:ext cx="7231487" cy="11398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1679"/>
            <a:ext cx="8229600" cy="428924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EF7E6-3974-490A-9446-F58DD6001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3D37C-3540-4A24-8661-E52967A9A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5BD98-0E14-424E-AD96-3E76A8092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A0DFA-AA3B-4114-A213-0781DCE93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38004-EA9D-4761-8917-81CA570AA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8BDDC-B80F-4B8C-967F-CB3BF797E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8874-0A78-42A7-833D-6727D1303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2D35B-315D-444B-B3A3-0631698CE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1949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49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49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7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1949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49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49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49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49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0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1950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0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1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1952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2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2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2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952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1952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2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1952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8425"/>
            <a:ext cx="7308761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1952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31952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31953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113DE6F-4006-4F1D-8130-6F5451A27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1953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7590"/>
            <a:ext cx="8229600" cy="417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70" name="Picture 46" descr="Y:\2 RuWATSIP\1 RGIS\99_Ancillary\01_Symbol_Fonts\01_logos\MRRD &amp; RuWATSIP Logo.p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872766" y="1"/>
            <a:ext cx="3271234" cy="776631"/>
          </a:xfrm>
          <a:prstGeom prst="rect">
            <a:avLst/>
          </a:prstGeom>
          <a:noFill/>
        </p:spPr>
      </p:pic>
      <p:pic>
        <p:nvPicPr>
          <p:cNvPr id="1071" name="Picture 47" descr="Y:\2 RuWATSIP\1 RGIS\99_Ancillary\01_Symbol_Fonts\01_logos\Norplan 2.jpg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7521262" y="767901"/>
            <a:ext cx="1622737" cy="561717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831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  <p:sldLayoutId id="2147483830" r:id="rId17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illennium-dome.com/info/conference.ht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ome.hiwaay.net/~taylorc/toolbox/geography/geoutm.html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lorado.edu/geography/gcraft/notes/coordsys/coordsys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63937" y="1802674"/>
            <a:ext cx="7772400" cy="163285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Introduction to GIS and GIS Data Management</a:t>
            </a: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60488" y="4362995"/>
            <a:ext cx="6400800" cy="1745706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sz="2000" b="1" i="1" dirty="0" smtClean="0">
                <a:solidFill>
                  <a:srgbClr val="FFC000"/>
                </a:solidFill>
                <a:effectLst/>
              </a:rPr>
              <a:t>By: M </a:t>
            </a:r>
            <a:r>
              <a:rPr lang="en-US" sz="2000" b="1" i="1" dirty="0" err="1" smtClean="0">
                <a:solidFill>
                  <a:srgbClr val="FFC000"/>
                </a:solidFill>
                <a:effectLst/>
              </a:rPr>
              <a:t>Shuaib</a:t>
            </a:r>
            <a:r>
              <a:rPr lang="en-US" sz="2000" b="1" i="1" dirty="0" smtClean="0">
                <a:solidFill>
                  <a:srgbClr val="FFC000"/>
                </a:solidFill>
                <a:effectLst/>
              </a:rPr>
              <a:t> </a:t>
            </a:r>
            <a:r>
              <a:rPr lang="en-US" sz="2000" b="1" i="1" dirty="0" err="1" smtClean="0">
                <a:solidFill>
                  <a:srgbClr val="FFC000"/>
                </a:solidFill>
                <a:effectLst/>
              </a:rPr>
              <a:t>Zarinkhail</a:t>
            </a:r>
            <a:endParaRPr lang="en-US" sz="2000" b="1" i="1" dirty="0" smtClean="0">
              <a:solidFill>
                <a:srgbClr val="FFC000"/>
              </a:solidFill>
              <a:effectLst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2000" b="1" i="1" dirty="0" smtClean="0">
                <a:solidFill>
                  <a:srgbClr val="FFC000"/>
                </a:solidFill>
                <a:effectLst/>
              </a:rPr>
              <a:t>GIS-MIS Advisor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2000" b="1" i="1" dirty="0" smtClean="0">
                <a:solidFill>
                  <a:srgbClr val="FFC000"/>
                </a:solidFill>
                <a:effectLst/>
              </a:rPr>
              <a:t>NORPLAN, </a:t>
            </a:r>
            <a:r>
              <a:rPr lang="en-US" sz="2000" b="1" i="1" dirty="0" err="1" smtClean="0">
                <a:solidFill>
                  <a:srgbClr val="FFC000"/>
                </a:solidFill>
                <a:effectLst/>
              </a:rPr>
              <a:t>RuWatSIP</a:t>
            </a:r>
            <a:r>
              <a:rPr lang="en-US" sz="2000" b="1" i="1" dirty="0" smtClean="0">
                <a:solidFill>
                  <a:srgbClr val="FFC000"/>
                </a:solidFill>
                <a:effectLst/>
              </a:rPr>
              <a:t>, MRRD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z="2000" b="1" i="1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i="1" dirty="0" smtClean="0">
                <a:solidFill>
                  <a:srgbClr val="FFC000"/>
                </a:solidFill>
                <a:effectLst/>
              </a:rPr>
              <a:t>June 2013</a:t>
            </a:r>
            <a:endParaRPr lang="en-US" sz="20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2 RuWATSIP\1 RGIS\02_Map_Products\01_Reference\03_Provincial\Faryab Groundwater Sources\Faryab Growndwater Sources - Construction Detail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063"/>
            <a:ext cx="9144000" cy="6466161"/>
          </a:xfrm>
          <a:prstGeom prst="rect">
            <a:avLst/>
          </a:prstGeom>
          <a:noFill/>
        </p:spPr>
      </p:pic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72288-A45B-46E7-8151-8B58AE122E8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194" y="799238"/>
            <a:ext cx="3148150" cy="990373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/>
              <a:t>Map View -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36F46B-95B9-416C-82B7-2B7F14654374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6463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Three Views of a GIS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4112"/>
            <a:ext cx="8229600" cy="428924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3. The Model View</a:t>
            </a:r>
          </a:p>
          <a:p>
            <a:pPr eaLnBrk="1" hangingPunct="1">
              <a:defRPr/>
            </a:pPr>
            <a:r>
              <a:rPr lang="en-US" dirty="0" smtClean="0"/>
              <a:t>A GIS is a set of </a:t>
            </a:r>
            <a:r>
              <a:rPr lang="en-US" u="sng" dirty="0" smtClean="0"/>
              <a:t>information transformation</a:t>
            </a:r>
            <a:r>
              <a:rPr lang="en-US" dirty="0" smtClean="0"/>
              <a:t> tools that </a:t>
            </a:r>
            <a:r>
              <a:rPr lang="en-US" u="sng" dirty="0" smtClean="0"/>
              <a:t>derive new geographic datasets </a:t>
            </a:r>
            <a:r>
              <a:rPr lang="en-US" dirty="0" smtClean="0"/>
              <a:t>from existing datasets</a:t>
            </a:r>
          </a:p>
          <a:p>
            <a:pPr lvl="1" eaLnBrk="1" hangingPunct="1">
              <a:defRPr/>
            </a:pPr>
            <a:r>
              <a:rPr lang="en-US" dirty="0" smtClean="0"/>
              <a:t>These geo-processing functions take information from existing datasets, apply analytic functions, and write results into new derived datasets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814C3D-F0FA-4087-9892-F1F5CC873825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Model View - Example</a:t>
            </a:r>
          </a:p>
        </p:txBody>
      </p:sp>
      <p:pic>
        <p:nvPicPr>
          <p:cNvPr id="14342" name="Picture 3" descr="modell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2514" y="2767018"/>
            <a:ext cx="8125097" cy="27083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" y="404211"/>
            <a:ext cx="7231487" cy="1139825"/>
          </a:xfrm>
        </p:spPr>
        <p:txBody>
          <a:bodyPr/>
          <a:lstStyle/>
          <a:p>
            <a:r>
              <a:rPr lang="en-US" dirty="0"/>
              <a:t>GIS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GIS is using across </a:t>
            </a:r>
            <a:r>
              <a:rPr lang="en-US" sz="2800" u="sng" dirty="0" smtClean="0"/>
              <a:t>natural resource management</a:t>
            </a:r>
            <a:endParaRPr lang="en-US" sz="2800" u="sng" dirty="0"/>
          </a:p>
          <a:p>
            <a:r>
              <a:rPr lang="en-US" sz="2800" dirty="0" smtClean="0"/>
              <a:t>Besides, </a:t>
            </a:r>
            <a:r>
              <a:rPr lang="en-US" sz="2800" dirty="0"/>
              <a:t>GIS </a:t>
            </a:r>
            <a:r>
              <a:rPr lang="en-US" sz="2800" dirty="0" smtClean="0"/>
              <a:t>is using in applications </a:t>
            </a:r>
            <a:r>
              <a:rPr lang="en-US" sz="2800" dirty="0"/>
              <a:t>such as </a:t>
            </a:r>
            <a:r>
              <a:rPr lang="en-US" sz="2800" u="sng" dirty="0"/>
              <a:t>disease surveillance, crime analysis, market </a:t>
            </a:r>
            <a:r>
              <a:rPr lang="en-US" sz="2800" u="sng" dirty="0" smtClean="0"/>
              <a:t>analysis, transportation</a:t>
            </a:r>
            <a:endParaRPr lang="en-US" sz="2800" u="sng" dirty="0"/>
          </a:p>
          <a:p>
            <a:r>
              <a:rPr lang="en-US" sz="2800" u="sng" dirty="0"/>
              <a:t>Integration of GIS </a:t>
            </a:r>
            <a:r>
              <a:rPr lang="en-US" sz="2800" u="sng" dirty="0" smtClean="0"/>
              <a:t>with GPS and the Internet </a:t>
            </a:r>
            <a:r>
              <a:rPr lang="en-US" sz="2800" dirty="0"/>
              <a:t>continues to introduce new </a:t>
            </a:r>
            <a:r>
              <a:rPr lang="en-US" sz="2800" dirty="0" smtClean="0"/>
              <a:t>applications </a:t>
            </a:r>
            <a:r>
              <a:rPr lang="en-US" sz="2800" dirty="0"/>
              <a:t>such as </a:t>
            </a:r>
            <a:r>
              <a:rPr lang="en-US" sz="2800" u="sng" dirty="0" smtClean="0"/>
              <a:t>interactive </a:t>
            </a:r>
            <a:r>
              <a:rPr lang="en-US" sz="2800" u="sng" dirty="0"/>
              <a:t>mapping, location-based services and other mobile </a:t>
            </a:r>
            <a:r>
              <a:rPr lang="en-US" sz="2800" u="sng" dirty="0" smtClean="0"/>
              <a:t>technology</a:t>
            </a:r>
            <a:endParaRPr lang="en-US" sz="28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NORPLAN, </a:t>
            </a:r>
            <a:r>
              <a:rPr lang="en-US" dirty="0" err="1" smtClean="0"/>
              <a:t>RuWatSIP</a:t>
            </a:r>
            <a:r>
              <a:rPr lang="en-US" dirty="0" smtClean="0"/>
              <a:t>, MRRD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4909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GIS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Spatial data input</a:t>
            </a:r>
          </a:p>
          <a:p>
            <a:pPr lvl="1"/>
            <a:r>
              <a:rPr lang="en-US" sz="2400" dirty="0" smtClean="0"/>
              <a:t>Data entry and use of existing data and data projection</a:t>
            </a:r>
          </a:p>
          <a:p>
            <a:r>
              <a:rPr lang="en-US" sz="2800" dirty="0" smtClean="0"/>
              <a:t>Attribute management</a:t>
            </a:r>
          </a:p>
          <a:p>
            <a:pPr lvl="1"/>
            <a:r>
              <a:rPr lang="en-US" sz="2400" dirty="0" smtClean="0"/>
              <a:t>Data entry, verification and data management</a:t>
            </a:r>
          </a:p>
          <a:p>
            <a:r>
              <a:rPr lang="en-US" sz="2800" dirty="0" smtClean="0"/>
              <a:t>Data display</a:t>
            </a:r>
          </a:p>
          <a:p>
            <a:pPr lvl="1"/>
            <a:r>
              <a:rPr lang="en-US" sz="2400" dirty="0" smtClean="0"/>
              <a:t>Maps, charts, tables both </a:t>
            </a:r>
            <a:r>
              <a:rPr lang="en-US" sz="2400" u="sng" dirty="0" smtClean="0"/>
              <a:t>static and interactive </a:t>
            </a:r>
            <a:r>
              <a:rPr lang="en-US" sz="2400" dirty="0" smtClean="0"/>
              <a:t>display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GIS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exploration</a:t>
            </a:r>
          </a:p>
          <a:p>
            <a:pPr lvl="1"/>
            <a:r>
              <a:rPr lang="en-US" dirty="0" smtClean="0"/>
              <a:t>Querying and geographic visualization</a:t>
            </a:r>
          </a:p>
          <a:p>
            <a:r>
              <a:rPr lang="en-US" dirty="0" smtClean="0"/>
              <a:t>Data analysis</a:t>
            </a:r>
          </a:p>
          <a:p>
            <a:pPr lvl="1"/>
            <a:r>
              <a:rPr lang="en-US" dirty="0" smtClean="0"/>
              <a:t>Vector and raster data</a:t>
            </a:r>
          </a:p>
          <a:p>
            <a:r>
              <a:rPr lang="en-US" dirty="0" smtClean="0"/>
              <a:t>GIS modeling</a:t>
            </a:r>
            <a:endParaRPr lang="en-US" sz="2400" dirty="0" smtClean="0"/>
          </a:p>
          <a:p>
            <a:pPr lvl="1"/>
            <a:r>
              <a:rPr lang="en-US" dirty="0" smtClean="0"/>
              <a:t>Different modeling methods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GIS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Vector data</a:t>
            </a:r>
          </a:p>
          <a:p>
            <a:pPr lvl="1"/>
            <a:r>
              <a:rPr lang="en-US" sz="2000" dirty="0" smtClean="0"/>
              <a:t>Constructed by points (x &amp; y coordinates)</a:t>
            </a:r>
          </a:p>
          <a:p>
            <a:pPr lvl="1"/>
            <a:r>
              <a:rPr lang="en-US" sz="2000" dirty="0" smtClean="0"/>
              <a:t>Points, lines and areas (polygons)</a:t>
            </a:r>
          </a:p>
          <a:p>
            <a:pPr lvl="1"/>
            <a:r>
              <a:rPr lang="en-US" sz="2000" dirty="0" smtClean="0"/>
              <a:t>Spatial component and attribute set</a:t>
            </a:r>
          </a:p>
          <a:p>
            <a:pPr lvl="1"/>
            <a:r>
              <a:rPr lang="en-US" sz="2000" dirty="0" smtClean="0"/>
              <a:t>Single or multiple attributes</a:t>
            </a:r>
          </a:p>
          <a:p>
            <a:r>
              <a:rPr lang="en-US" sz="2800" dirty="0" smtClean="0"/>
              <a:t>Raster data</a:t>
            </a:r>
          </a:p>
          <a:p>
            <a:pPr lvl="1"/>
            <a:r>
              <a:rPr lang="en-US" sz="2000" dirty="0" smtClean="0"/>
              <a:t>Grid of cells (matrix)</a:t>
            </a:r>
          </a:p>
          <a:p>
            <a:pPr lvl="1"/>
            <a:r>
              <a:rPr lang="en-US" sz="2000" dirty="0" smtClean="0"/>
              <a:t>Cell value (z-value or attribute)</a:t>
            </a:r>
          </a:p>
          <a:p>
            <a:pPr lvl="1"/>
            <a:r>
              <a:rPr lang="en-US" sz="2000" dirty="0" smtClean="0"/>
              <a:t>Spatially defined by an origin and cell size</a:t>
            </a:r>
          </a:p>
          <a:p>
            <a:pPr lvl="1"/>
            <a:r>
              <a:rPr lang="en-US" sz="2000" dirty="0" smtClean="0"/>
              <a:t>Photos, satellite imagery, digital elevation model (DEM)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 descr="ExampleVec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303" y="1417691"/>
            <a:ext cx="2146983" cy="2054969"/>
          </a:xfrm>
          <a:prstGeom prst="rect">
            <a:avLst/>
          </a:prstGeom>
        </p:spPr>
      </p:pic>
      <p:pic>
        <p:nvPicPr>
          <p:cNvPr id="8" name="Picture 7" descr="ExampleRas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704" y="3468023"/>
            <a:ext cx="2101408" cy="2049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274"/>
            <a:ext cx="7231487" cy="1139825"/>
          </a:xfrm>
        </p:spPr>
        <p:txBody>
          <a:bodyPr/>
          <a:lstStyle/>
          <a:p>
            <a:r>
              <a:rPr lang="en-US" dirty="0" smtClean="0"/>
              <a:t>GIS Architecture</a:t>
            </a:r>
            <a:endParaRPr lang="en-GB" dirty="0"/>
          </a:p>
        </p:txBody>
      </p:sp>
      <p:pic>
        <p:nvPicPr>
          <p:cNvPr id="7" name="Content Placeholder 6" descr="GIS-layer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18" y="1371600"/>
            <a:ext cx="2899864" cy="5181600"/>
          </a:xfrm>
        </p:spPr>
      </p:pic>
      <p:sp>
        <p:nvSpPr>
          <p:cNvPr id="5" name="TextBox 4"/>
          <p:cNvSpPr txBox="1"/>
          <p:nvPr/>
        </p:nvSpPr>
        <p:spPr>
          <a:xfrm>
            <a:off x="1118497" y="1676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houses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pic>
        <p:nvPicPr>
          <p:cNvPr id="6" name="Picture 5" descr="Tabl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3661" y="1477296"/>
            <a:ext cx="5015253" cy="1752600"/>
          </a:xfrm>
          <a:prstGeom prst="rect">
            <a:avLst/>
          </a:prstGeom>
        </p:spPr>
      </p:pic>
      <p:grpSp>
        <p:nvGrpSpPr>
          <p:cNvPr id="3" name="Group 34"/>
          <p:cNvGrpSpPr/>
          <p:nvPr/>
        </p:nvGrpSpPr>
        <p:grpSpPr>
          <a:xfrm>
            <a:off x="2957511" y="1609719"/>
            <a:ext cx="547689" cy="152400"/>
            <a:chOff x="2957511" y="1609719"/>
            <a:chExt cx="547689" cy="152400"/>
          </a:xfrm>
        </p:grpSpPr>
        <p:sp>
          <p:nvSpPr>
            <p:cNvPr id="8" name="Oval 7"/>
            <p:cNvSpPr/>
            <p:nvPr/>
          </p:nvSpPr>
          <p:spPr>
            <a:xfrm>
              <a:off x="2957511" y="1609719"/>
              <a:ext cx="152400" cy="152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Elbow Connector 9"/>
            <p:cNvCxnSpPr/>
            <p:nvPr/>
          </p:nvCxnSpPr>
          <p:spPr>
            <a:xfrm>
              <a:off x="3124200" y="1695450"/>
              <a:ext cx="381000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33"/>
          <p:cNvGrpSpPr/>
          <p:nvPr/>
        </p:nvGrpSpPr>
        <p:grpSpPr>
          <a:xfrm>
            <a:off x="2190750" y="1800225"/>
            <a:ext cx="1314450" cy="152400"/>
            <a:chOff x="2190750" y="1800225"/>
            <a:chExt cx="1314450" cy="152400"/>
          </a:xfrm>
        </p:grpSpPr>
        <p:sp>
          <p:nvSpPr>
            <p:cNvPr id="14" name="Oval 13"/>
            <p:cNvSpPr/>
            <p:nvPr/>
          </p:nvSpPr>
          <p:spPr>
            <a:xfrm>
              <a:off x="2190750" y="1800225"/>
              <a:ext cx="152400" cy="152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Elbow Connector 14"/>
            <p:cNvCxnSpPr/>
            <p:nvPr/>
          </p:nvCxnSpPr>
          <p:spPr>
            <a:xfrm>
              <a:off x="2362200" y="1885950"/>
              <a:ext cx="1143000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3429000" y="4404828"/>
            <a:ext cx="4038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Layers of information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Spatial objects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Attribute tables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etc</a:t>
            </a:r>
          </a:p>
        </p:txBody>
      </p:sp>
      <p:pic>
        <p:nvPicPr>
          <p:cNvPr id="17" name="Picture 16" descr="Tabl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65889" y="2028825"/>
            <a:ext cx="5015253" cy="1752600"/>
          </a:xfrm>
          <a:prstGeom prst="rect">
            <a:avLst/>
          </a:prstGeom>
        </p:spPr>
      </p:pic>
      <p:pic>
        <p:nvPicPr>
          <p:cNvPr id="18" name="Picture 17" descr="Tabl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4605" y="2619375"/>
            <a:ext cx="5015253" cy="1752600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7704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2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23250-8805-4BAA-9AD3-0B95A2B233AD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GPS Coordinates on the Globe</a:t>
            </a:r>
          </a:p>
        </p:txBody>
      </p:sp>
      <p:pic>
        <p:nvPicPr>
          <p:cNvPr id="15366" name="Picture 3" descr="ortho_ax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49977" y="2057398"/>
            <a:ext cx="6113417" cy="379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CBE51-F16B-4643-BDAB-22213518067B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Latitude and Longitude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GPS coordinates are commonly displayed as </a:t>
            </a:r>
            <a:r>
              <a:rPr lang="en-US" sz="2800" u="sng" dirty="0" smtClean="0"/>
              <a:t>latitude and longitude</a:t>
            </a:r>
          </a:p>
          <a:p>
            <a:pPr eaLnBrk="1" hangingPunct="1">
              <a:defRPr/>
            </a:pPr>
            <a:r>
              <a:rPr lang="en-US" sz="2800" dirty="0" smtClean="0"/>
              <a:t>Degrees of latitude and longitude measure the angle between a location and the reference lines, namely the </a:t>
            </a:r>
            <a:r>
              <a:rPr lang="en-US" sz="2800" u="sng" dirty="0" smtClean="0"/>
              <a:t>Equator</a:t>
            </a:r>
            <a:r>
              <a:rPr lang="en-US" sz="2800" dirty="0" smtClean="0"/>
              <a:t> and </a:t>
            </a:r>
            <a:r>
              <a:rPr lang="en-US" sz="2800" u="sng" dirty="0" smtClean="0"/>
              <a:t>Greenwich Line</a:t>
            </a:r>
          </a:p>
          <a:p>
            <a:pPr eaLnBrk="1" hangingPunct="1">
              <a:defRPr/>
            </a:pPr>
            <a:r>
              <a:rPr lang="en-US" sz="2800" dirty="0" smtClean="0"/>
              <a:t>The equator bisects the globe to North and South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F1A1F-FAE5-4519-9F98-58F51B18CF8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GIS Outline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GIS Basics</a:t>
            </a:r>
          </a:p>
          <a:p>
            <a:pPr eaLnBrk="1" hangingPunct="1">
              <a:defRPr/>
            </a:pPr>
            <a:r>
              <a:rPr lang="en-US" dirty="0" smtClean="0"/>
              <a:t>Three Views of GIS</a:t>
            </a:r>
          </a:p>
          <a:p>
            <a:pPr eaLnBrk="1" hangingPunct="1">
              <a:defRPr/>
            </a:pPr>
            <a:r>
              <a:rPr lang="en-US" dirty="0" smtClean="0"/>
              <a:t>GPS Coordinates on the Globe</a:t>
            </a:r>
          </a:p>
          <a:p>
            <a:pPr eaLnBrk="1" hangingPunct="1">
              <a:defRPr/>
            </a:pPr>
            <a:r>
              <a:rPr lang="en-US" dirty="0" smtClean="0"/>
              <a:t>GPS Coordinates</a:t>
            </a:r>
          </a:p>
          <a:p>
            <a:pPr eaLnBrk="1" hangingPunct="1">
              <a:defRPr/>
            </a:pPr>
            <a:r>
              <a:rPr lang="en-US" dirty="0" smtClean="0"/>
              <a:t>Latitude and Longitude</a:t>
            </a:r>
          </a:p>
          <a:p>
            <a:pPr eaLnBrk="1" hangingPunct="1">
              <a:defRPr/>
            </a:pPr>
            <a:r>
              <a:rPr lang="en-US" dirty="0" smtClean="0"/>
              <a:t>Angles and Degrees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BB2EF-52D9-400A-A23C-68C5F74DAC4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Latitude and Longitude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Latitude is the angle formed by a line from the center of the earth to the equator and a line from the center of the earth to your location</a:t>
            </a:r>
          </a:p>
          <a:p>
            <a:pPr eaLnBrk="1" hangingPunct="1">
              <a:defRPr/>
            </a:pPr>
            <a:r>
              <a:rPr lang="en-US" sz="2800" dirty="0" smtClean="0"/>
              <a:t>Latitude is</a:t>
            </a:r>
          </a:p>
          <a:p>
            <a:pPr lvl="1" eaLnBrk="1" hangingPunct="1">
              <a:defRPr/>
            </a:pPr>
            <a:r>
              <a:rPr lang="en-US" sz="2400" dirty="0" smtClean="0"/>
              <a:t>Zero at the equator</a:t>
            </a:r>
          </a:p>
          <a:p>
            <a:pPr lvl="1" eaLnBrk="1" hangingPunct="1">
              <a:defRPr/>
            </a:pPr>
            <a:r>
              <a:rPr lang="en-US" sz="2400" dirty="0" smtClean="0"/>
              <a:t>+90 degrees at the North Pole</a:t>
            </a:r>
          </a:p>
          <a:p>
            <a:pPr lvl="1" eaLnBrk="1" hangingPunct="1">
              <a:defRPr/>
            </a:pPr>
            <a:r>
              <a:rPr lang="en-US" sz="2400" dirty="0" smtClean="0"/>
              <a:t>- 90 degrees at the South Pole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2" name="Picture 3" descr="C:\Users\main\Desktop\660px-Latitude_and_longitude_graticule_on_an_ellipsoid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2868" y="3540035"/>
            <a:ext cx="2303553" cy="23251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2770C-6821-40D0-99DE-0058051E0474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1148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Latitude and Longitude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8797"/>
            <a:ext cx="8229600" cy="4289246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Longitude is more complicated as it is more difficult to determine without GPS unit</a:t>
            </a:r>
          </a:p>
          <a:p>
            <a:pPr eaLnBrk="1" hangingPunct="1">
              <a:defRPr/>
            </a:pPr>
            <a:r>
              <a:rPr lang="en-US" sz="2800" dirty="0" smtClean="0"/>
              <a:t>Longitude is the angle formed by a line from the center of the earth to the prime meridian at Greenwich England and a line from the center of the earth to your location</a:t>
            </a:r>
          </a:p>
          <a:p>
            <a:pPr lvl="1" eaLnBrk="1" hangingPunct="1">
              <a:defRPr/>
            </a:pPr>
            <a:r>
              <a:rPr lang="en-US" sz="2400" dirty="0" smtClean="0"/>
              <a:t>A meridian is a line of longitude running from pole to pole (also called the time-line)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50FE0-E1A9-4F3C-924D-9F491F68A1DA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Latitude and Longitude</a:t>
            </a:r>
          </a:p>
        </p:txBody>
      </p:sp>
      <p:pic>
        <p:nvPicPr>
          <p:cNvPr id="7" name="Picture 2" descr="C:\Users\main\Desktop\latitud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3073" y="2143942"/>
            <a:ext cx="3775166" cy="3718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main\Desktop\longitud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66353" y="2083400"/>
            <a:ext cx="3727269" cy="3873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50FE0-E1A9-4F3C-924D-9F491F68A1DA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Latitude and Longitude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earth rotates 360 degrees each day</a:t>
            </a:r>
          </a:p>
          <a:p>
            <a:pPr eaLnBrk="1" hangingPunct="1">
              <a:defRPr/>
            </a:pPr>
            <a:r>
              <a:rPr lang="en-US" dirty="0" smtClean="0"/>
              <a:t>Longitude ranges from West (negative) 180 degrees to East (positive) 180 degrees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For more information visit: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u="sng" dirty="0" smtClean="0">
                <a:hlinkClick r:id="rId2"/>
              </a:rPr>
              <a:t>http://millennium-dome.com/info/conference.htm</a:t>
            </a:r>
            <a:endParaRPr lang="en-US" sz="24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EA9119-244A-4BDA-B9C0-2AF278921B8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Latitude and Longitude</a:t>
            </a:r>
          </a:p>
        </p:txBody>
      </p:sp>
      <p:pic>
        <p:nvPicPr>
          <p:cNvPr id="20486" name="Picture 3" descr="globe_map-copy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0713" y="1739900"/>
            <a:ext cx="7970837" cy="4356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BCBDE-0D4C-4437-B7AA-A9793777CBB8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Angles and Degrees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Latitude and Longitude are frequently recorded as degrees, minutes and seconds</a:t>
            </a:r>
          </a:p>
          <a:p>
            <a:pPr eaLnBrk="1" hangingPunct="1">
              <a:defRPr/>
            </a:pPr>
            <a:r>
              <a:rPr lang="en-US" sz="2800" dirty="0" smtClean="0"/>
              <a:t>A degree is divided into 60 parts (minutes) and those parts into 60 parts (seconds)</a:t>
            </a:r>
          </a:p>
          <a:p>
            <a:pPr eaLnBrk="1" hangingPunct="1">
              <a:defRPr/>
            </a:pPr>
            <a:r>
              <a:rPr lang="en-US" sz="2800" dirty="0" smtClean="0"/>
              <a:t>GIS systems need to use a simpler format called Decimal Degrees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A2C9D-FA0C-4DF8-AD54-79867052209B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312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Angles and Degrees</a:t>
            </a:r>
          </a:p>
        </p:txBody>
      </p:sp>
      <p:graphicFrame>
        <p:nvGraphicFramePr>
          <p:cNvPr id="252931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664823"/>
                <a:gridCol w="2586446"/>
                <a:gridCol w="2978331"/>
              </a:tblGrid>
              <a:tr h="160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Latitude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Longitude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 degree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111.04 Km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67.59 Km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 minute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1850.75 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1126.54 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 second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30.845 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18.775 m</a:t>
                      </a: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F29CB-2123-4FFE-AC48-23834E4A1957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2317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Angles and Degrees</a:t>
            </a:r>
          </a:p>
        </p:txBody>
      </p:sp>
      <p:graphicFrame>
        <p:nvGraphicFramePr>
          <p:cNvPr id="253994" name="Group 42"/>
          <p:cNvGraphicFramePr>
            <a:graphicFrameLocks noGrp="1"/>
          </p:cNvGraphicFramePr>
          <p:nvPr>
            <p:ph type="tbl" idx="1"/>
          </p:nvPr>
        </p:nvGraphicFramePr>
        <p:xfrm>
          <a:off x="838200" y="1602783"/>
          <a:ext cx="7693025" cy="4333557"/>
        </p:xfrm>
        <a:graphic>
          <a:graphicData uri="http://schemas.openxmlformats.org/drawingml/2006/table">
            <a:tbl>
              <a:tblPr/>
              <a:tblGrid>
                <a:gridCol w="3263537"/>
                <a:gridCol w="2435588"/>
                <a:gridCol w="1993900"/>
              </a:tblGrid>
              <a:tr h="7064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Decimal Degrees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Latitude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Longitude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11104.47 m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6759.24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1110.447 m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675.924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111.0447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67.5924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11.10447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6.75924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0.00001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1.110447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0.67592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0.000001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0.111045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0.06759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0.0000001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0.011104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0.00676 m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EE0CCE-2545-47C8-A8F6-504F82626D2C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2589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Angles and Degrees</a:t>
            </a:r>
          </a:p>
        </p:txBody>
      </p:sp>
      <p:pic>
        <p:nvPicPr>
          <p:cNvPr id="24582" name="Picture 3" descr="l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030" y="1400901"/>
            <a:ext cx="6662056" cy="479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Datum (WGS84)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Geographic coordinates are defined by a datum called “</a:t>
            </a:r>
            <a:r>
              <a:rPr lang="en-US" u="sng" dirty="0" smtClean="0"/>
              <a:t>World Geodetic System 1984</a:t>
            </a:r>
            <a:r>
              <a:rPr lang="en-US" dirty="0" smtClean="0"/>
              <a:t>”</a:t>
            </a:r>
          </a:p>
          <a:p>
            <a:pPr lvl="1" eaLnBrk="1" fontAlgn="auto" hangingPunct="1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 smtClean="0"/>
              <a:t>Comprises a standard coordinate frame for the Earth and a standard </a:t>
            </a:r>
            <a:r>
              <a:rPr lang="en-US" dirty="0" err="1" smtClean="0"/>
              <a:t>spheroidal</a:t>
            </a:r>
            <a:r>
              <a:rPr lang="en-US" dirty="0" smtClean="0"/>
              <a:t> reference surface for raw altitude data</a:t>
            </a:r>
          </a:p>
          <a:p>
            <a:pPr lvl="1" eaLnBrk="1" fontAlgn="auto" hangingPunct="1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 smtClean="0"/>
              <a:t>Origin is at the earth’s centre of mass</a:t>
            </a:r>
          </a:p>
          <a:p>
            <a:pPr lvl="1" eaLnBrk="1" fontAlgn="auto" hangingPunct="1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 smtClean="0"/>
              <a:t>It is referred to a geocentric datum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13C89-E7C9-418E-9B3F-D4535DF254D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1148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a GIS?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6726"/>
            <a:ext cx="8229600" cy="4289246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GIS </a:t>
            </a:r>
            <a:r>
              <a:rPr lang="en-US" sz="2400" i="1" dirty="0" smtClean="0"/>
              <a:t>stands for Geographic Information System</a:t>
            </a:r>
            <a:endParaRPr lang="en-US" sz="2800" i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A system to </a:t>
            </a:r>
            <a:r>
              <a:rPr lang="en-GB" sz="2800" u="sng" dirty="0" smtClean="0"/>
              <a:t>organise, analyze and visualize</a:t>
            </a:r>
            <a:r>
              <a:rPr lang="en-GB" sz="2800" dirty="0" smtClean="0"/>
              <a:t> geographic information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GIS is a tool that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dirty="0" smtClean="0"/>
              <a:t>Apply geographical intelligence to </a:t>
            </a:r>
            <a:r>
              <a:rPr lang="en-GB" sz="2400" u="sng" dirty="0" smtClean="0"/>
              <a:t>decision making</a:t>
            </a:r>
          </a:p>
          <a:p>
            <a:pPr lvl="1"/>
            <a:r>
              <a:rPr lang="en-GB" sz="2400" dirty="0" smtClean="0"/>
              <a:t>Represent simplified physical objects (</a:t>
            </a:r>
            <a:r>
              <a:rPr lang="en-GB" sz="2400" u="sng" dirty="0" smtClean="0"/>
              <a:t>point, line, region</a:t>
            </a:r>
            <a:r>
              <a:rPr lang="en-GB" sz="2400" dirty="0" smtClean="0"/>
              <a:t>) linked to a database</a:t>
            </a:r>
          </a:p>
          <a:p>
            <a:pPr lvl="1"/>
            <a:r>
              <a:rPr lang="en-US" sz="2400" u="sng" dirty="0" smtClean="0"/>
              <a:t>Integrate hardware, software</a:t>
            </a:r>
            <a:r>
              <a:rPr lang="en-US" sz="2400" dirty="0" smtClean="0"/>
              <a:t>, and data for capturing, managing, analyzing, and displaying all forms of geographically referenced information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Converting the spherical earth (latitude &amp; longitude) to a flat map is called projection</a:t>
            </a:r>
          </a:p>
          <a:p>
            <a:pPr lvl="1"/>
            <a:r>
              <a:rPr lang="en-US" dirty="0" smtClean="0"/>
              <a:t>Also called Cartesian coordinates</a:t>
            </a:r>
          </a:p>
          <a:p>
            <a:pPr lvl="0">
              <a:defRPr/>
            </a:pPr>
            <a:r>
              <a:rPr lang="en-US" dirty="0" smtClean="0"/>
              <a:t>Cartesian coordinates (</a:t>
            </a:r>
            <a:r>
              <a:rPr lang="en-US" dirty="0" err="1" smtClean="0"/>
              <a:t>x&amp;y</a:t>
            </a:r>
            <a:r>
              <a:rPr lang="en-US" dirty="0" smtClean="0"/>
              <a:t>) are easier to work with</a:t>
            </a:r>
          </a:p>
          <a:p>
            <a:pPr lvl="0">
              <a:defRPr/>
            </a:pPr>
            <a:r>
              <a:rPr lang="en-US" dirty="0" smtClean="0"/>
              <a:t>Example can be UTM/UPS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" name="Picture 6" descr="ProjectionCurvetoFl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300" y="2955601"/>
            <a:ext cx="1790700" cy="382904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/ 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stands for "Universal Transverse Mercator“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UPS stands for "Universal Polar Stereographic"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250DB-4438-4511-81EE-31D3C55BA1B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1148"/>
            <a:ext cx="7231487" cy="1139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UTM / 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797"/>
            <a:ext cx="8229600" cy="4289246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This System assigns world-wide locations a decimal numeric position on rectangular two-dimensional grids</a:t>
            </a:r>
          </a:p>
          <a:p>
            <a:pPr>
              <a:defRPr/>
            </a:pPr>
            <a:r>
              <a:rPr lang="en-US" sz="2800" dirty="0" smtClean="0"/>
              <a:t>UTM/UPS is actually </a:t>
            </a:r>
            <a:r>
              <a:rPr lang="en-US" sz="2800" u="sng" dirty="0" smtClean="0"/>
              <a:t>two systems</a:t>
            </a:r>
            <a:r>
              <a:rPr lang="en-US" sz="2800" dirty="0" smtClean="0"/>
              <a:t>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smtClean="0"/>
              <a:t>UTM is the main one in practice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smtClean="0"/>
              <a:t>UPS is used for the polar areas only</a:t>
            </a:r>
          </a:p>
          <a:p>
            <a:pPr lvl="1">
              <a:defRPr/>
            </a:pPr>
            <a:r>
              <a:rPr lang="en-US" sz="2400" dirty="0" smtClean="0"/>
              <a:t>84°-90° around the North Pole and 80°-90° around the South Pole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B2407-E722-43F6-A038-A975F3C2668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42 511753.481	3836783.346 is a point in </a:t>
            </a:r>
            <a:r>
              <a:rPr lang="en-US" dirty="0" err="1" smtClean="0"/>
              <a:t>Shakardara</a:t>
            </a:r>
            <a:r>
              <a:rPr lang="en-US" dirty="0" smtClean="0"/>
              <a:t> District, Kabul </a:t>
            </a:r>
          </a:p>
          <a:p>
            <a:pPr>
              <a:defRPr/>
            </a:pPr>
            <a:r>
              <a:rPr lang="en-US" dirty="0" smtClean="0"/>
              <a:t>42 511953.481	3836883.346 is a point 200m further east and 100m further north from the first point</a:t>
            </a:r>
          </a:p>
          <a:p>
            <a:pPr lvl="1">
              <a:defRPr/>
            </a:pPr>
            <a:r>
              <a:rPr lang="en-US" dirty="0" smtClean="0"/>
              <a:t>In the above coordinate: 42 is the zone number, the two digits shows north and east coordinates of the point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D0BA1-CD93-4CDC-8B7E-5D859C3A0EC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surface of the Earth, for the purposes of UTM, is mapped as 60 zones running North/South</a:t>
            </a:r>
          </a:p>
          <a:p>
            <a:pPr>
              <a:defRPr/>
            </a:pPr>
            <a:r>
              <a:rPr lang="en-US" dirty="0" smtClean="0"/>
              <a:t>These are numbered 01-60 running Eastwards from the International Date Line</a:t>
            </a:r>
          </a:p>
          <a:p>
            <a:pPr lvl="1">
              <a:defRPr/>
            </a:pPr>
            <a:r>
              <a:rPr lang="en-US" sz="2400" i="1" dirty="0" smtClean="0"/>
              <a:t>These strips do not run from Pole to Pole: they terminate at 84° North and 80° South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0BDF5-E079-4DFF-9CA6-6D0DDAB81BB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UTM Zones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7" name="Content Placeholder 4" descr="UTMZonesJPGEd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" y="246017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00600" y="1562623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Afghanistan: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UTM Zone 41,42,43 Nth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9" name="Shape 10"/>
          <p:cNvCxnSpPr>
            <a:stCxn id="8" idx="1"/>
          </p:cNvCxnSpPr>
          <p:nvPr/>
        </p:nvCxnSpPr>
        <p:spPr>
          <a:xfrm rot="10800000" flipH="1" flipV="1">
            <a:off x="4800599" y="1978121"/>
            <a:ext cx="1221377" cy="1640289"/>
          </a:xfrm>
          <a:prstGeom prst="bentConnector4">
            <a:avLst>
              <a:gd name="adj1" fmla="val -18717"/>
              <a:gd name="adj2" fmla="val 62665"/>
            </a:avLst>
          </a:prstGeom>
          <a:ln w="28575">
            <a:solidFill>
              <a:srgbClr val="C00000"/>
            </a:solidFill>
            <a:tailEnd type="arrow"/>
          </a:ln>
          <a:effectLst>
            <a:glow rad="1270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To create a set of UTM coordinates for a location, we need three components: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1) a sector identity (Zone 1 to 60)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2) an "East-West" measurement in meters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3) a "North-South" measurement in 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4F60B-19AE-4100-B029-6DF5E277113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Converter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UTM coordinate converter to other standard coordinate systems are available free and by purchasing</a:t>
            </a:r>
          </a:p>
          <a:p>
            <a:pPr>
              <a:defRPr/>
            </a:pPr>
            <a:r>
              <a:rPr lang="en-US" dirty="0" smtClean="0"/>
              <a:t>The following web address has a free converter for UTM coordinates</a:t>
            </a:r>
          </a:p>
          <a:p>
            <a:pPr lvl="1">
              <a:defRPr/>
            </a:pPr>
            <a:r>
              <a:rPr lang="en-US" dirty="0" smtClean="0">
                <a:hlinkClick r:id="rId2"/>
              </a:rPr>
              <a:t>http://home.hiwaay.net/~taylorc/toolbox/geography/geoutm.html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5DA2A-0998-44A9-BBF0-C0CBDB9547B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polar regions are handled by the UPS system, where the area is mapped to a flat circle and then divided into squares</a:t>
            </a:r>
          </a:p>
          <a:p>
            <a:pPr>
              <a:defRPr/>
            </a:pPr>
            <a:r>
              <a:rPr lang="en-US" dirty="0" smtClean="0"/>
              <a:t>Each square is given a two-letter designation</a:t>
            </a:r>
          </a:p>
          <a:p>
            <a:pPr>
              <a:defRPr/>
            </a:pPr>
            <a:r>
              <a:rPr lang="en-US" dirty="0" smtClean="0"/>
              <a:t>For more information you can check:</a:t>
            </a:r>
            <a:endParaRPr lang="en-US" sz="2800" dirty="0" smtClean="0">
              <a:hlinkClick r:id="rId2"/>
            </a:endParaRPr>
          </a:p>
          <a:p>
            <a:pPr lvl="1">
              <a:defRPr/>
            </a:pPr>
            <a:r>
              <a:rPr lang="en-US" sz="2400" dirty="0" smtClean="0">
                <a:hlinkClick r:id="rId2"/>
              </a:rPr>
              <a:t>http://www.colorado.edu/geography/gcraft/notes/coordsys/coordsys.html#ups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80EB24-07D1-4825-8F68-C21EDA92F9E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274"/>
            <a:ext cx="7231487" cy="11398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Some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The UTM system starts at the International Date Line, while longitude starts at the Greenwich Meridian</a:t>
            </a:r>
          </a:p>
          <a:p>
            <a:pPr>
              <a:defRPr/>
            </a:pPr>
            <a:r>
              <a:rPr lang="en-US" sz="2800" dirty="0" smtClean="0"/>
              <a:t>The long narrow shape of the UTM sectors (zones) means that 6 digits are needed for the "Easting" and 7 digits for the "Northing“</a:t>
            </a:r>
          </a:p>
          <a:p>
            <a:pPr>
              <a:defRPr/>
            </a:pPr>
            <a:r>
              <a:rPr lang="en-US" sz="2800" dirty="0" smtClean="0"/>
              <a:t>The Earth has a circumference of 40,075km, measured at the Equator. </a:t>
            </a:r>
            <a:br>
              <a:rPr lang="en-US" sz="2800" dirty="0" smtClean="0"/>
            </a:br>
            <a:r>
              <a:rPr lang="en-US" sz="2800" dirty="0" smtClean="0"/>
              <a:t>Hence a UTM zone is roughly 700 km wide and 20,000 km long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D8705-D6A8-4CE7-80FA-8114E08A83B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A9515-F562-47BF-95A7-7239BA57AEA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8085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a GIS?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5734"/>
            <a:ext cx="8229600" cy="4289246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GIS is huge field (could not be learned by days)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This course can only be an introduction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GIS allows us to view, understand, question, interpret, and visualize data in many ways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GIS reveals relationships, patterns, and trends in the form of maps, globes, reports, and charts</a:t>
            </a:r>
          </a:p>
          <a:p>
            <a:pPr eaLnBrk="1" hangingPunct="1">
              <a:defRPr/>
            </a:pPr>
            <a:r>
              <a:rPr lang="en-US" sz="2400" dirty="0" smtClean="0"/>
              <a:t>GIS helps us answer questions and solve problems by looking at our data</a:t>
            </a:r>
          </a:p>
          <a:p>
            <a:pPr eaLnBrk="1" hangingPunct="1">
              <a:defRPr/>
            </a:pPr>
            <a:r>
              <a:rPr lang="en-US" sz="2400" dirty="0" smtClean="0"/>
              <a:t>GIS visualizes data in a quick-understandable and easily shared way</a:t>
            </a:r>
          </a:p>
          <a:p>
            <a:pPr eaLnBrk="1" hangingPunct="1">
              <a:defRPr/>
            </a:pPr>
            <a:r>
              <a:rPr lang="en-US" sz="2400" dirty="0" smtClean="0"/>
              <a:t>GIS technology can be integrated into any enterprise information system framework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600" smtClean="0"/>
              <a:t>Thank you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A Value Adding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2400" dirty="0" smtClean="0"/>
              <a:t>A </a:t>
            </a:r>
            <a:r>
              <a:rPr lang="en-AU" sz="2400" dirty="0"/>
              <a:t>good </a:t>
            </a:r>
            <a:r>
              <a:rPr lang="en-AU" sz="2400" dirty="0" smtClean="0"/>
              <a:t>GIS is </a:t>
            </a:r>
            <a:r>
              <a:rPr lang="en-AU" sz="2400" dirty="0"/>
              <a:t>developed around the Information </a:t>
            </a:r>
            <a:r>
              <a:rPr lang="en-AU" sz="2400" dirty="0" smtClean="0"/>
              <a:t>Products</a:t>
            </a:r>
            <a:endParaRPr lang="en-AU" sz="2400" dirty="0"/>
          </a:p>
          <a:p>
            <a:r>
              <a:rPr lang="en-US" sz="2000" dirty="0" smtClean="0"/>
              <a:t>What </a:t>
            </a:r>
            <a:r>
              <a:rPr lang="en-US" sz="2000" dirty="0"/>
              <a:t>information products are required?</a:t>
            </a:r>
          </a:p>
          <a:p>
            <a:r>
              <a:rPr lang="en-US" sz="2000" dirty="0"/>
              <a:t>What data is required to generate the information product?</a:t>
            </a:r>
          </a:p>
          <a:p>
            <a:r>
              <a:rPr lang="en-US" sz="2000" dirty="0"/>
              <a:t>What functions are available to perform the operations? </a:t>
            </a:r>
          </a:p>
          <a:p>
            <a:endParaRPr lang="en-US" sz="1100" dirty="0"/>
          </a:p>
          <a:p>
            <a:r>
              <a:rPr lang="en-US" sz="2000" dirty="0" smtClean="0"/>
              <a:t>GIS is a </a:t>
            </a:r>
            <a:r>
              <a:rPr lang="en-US" sz="2000" u="sng" dirty="0"/>
              <a:t>value adding tool </a:t>
            </a:r>
            <a:r>
              <a:rPr lang="en-US" sz="2000" dirty="0"/>
              <a:t>to assist decision </a:t>
            </a:r>
            <a:r>
              <a:rPr lang="en-US" sz="2000" dirty="0" smtClean="0"/>
              <a:t>making</a:t>
            </a:r>
            <a:endParaRPr lang="en-AU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41893222"/>
              </p:ext>
            </p:extLst>
          </p:nvPr>
        </p:nvGraphicFramePr>
        <p:xfrm>
          <a:off x="896627" y="4399590"/>
          <a:ext cx="7262842" cy="171451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EF7E6-3974-490A-9446-F58DD60012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0751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68900-15A2-4E80-B019-983B66676B8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Three Views of a GIS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 GIS is most often associated with a map</a:t>
            </a:r>
          </a:p>
          <a:p>
            <a:pPr eaLnBrk="1" hangingPunct="1">
              <a:defRPr/>
            </a:pPr>
            <a:r>
              <a:rPr lang="en-US" sz="2800" dirty="0" smtClean="0"/>
              <a:t>A </a:t>
            </a:r>
            <a:r>
              <a:rPr lang="en-US" sz="2800" u="sng" dirty="0" smtClean="0"/>
              <a:t>map is only one way</a:t>
            </a:r>
            <a:r>
              <a:rPr lang="en-US" sz="2800" dirty="0" smtClean="0"/>
              <a:t> for using geographic data in a GIS, and only one type of product generated by a GIS</a:t>
            </a:r>
          </a:p>
          <a:p>
            <a:pPr eaLnBrk="1" hangingPunct="1">
              <a:defRPr/>
            </a:pPr>
            <a:r>
              <a:rPr lang="en-US" sz="2800" dirty="0" smtClean="0"/>
              <a:t>A GIS can provide a great deal more problem-solving and analyzing capabilities than using a simple mapping program or adding data to an online mapping tool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A91499-19BD-4376-B909-269D7FF2BA7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Three Views of a GIS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en-US" b="1" dirty="0" smtClean="0"/>
              <a:t>The Database View</a:t>
            </a:r>
            <a:r>
              <a:rPr lang="en-US" dirty="0" smtClean="0"/>
              <a:t> </a:t>
            </a:r>
          </a:p>
          <a:p>
            <a:pPr marL="533400" indent="-533400" eaLnBrk="1" hangingPunct="1">
              <a:defRPr/>
            </a:pPr>
            <a:r>
              <a:rPr lang="en-US" dirty="0" smtClean="0"/>
              <a:t>A GIS is a unique kind of </a:t>
            </a:r>
            <a:r>
              <a:rPr lang="en-US" u="sng" dirty="0" smtClean="0"/>
              <a:t>database of the world</a:t>
            </a:r>
            <a:r>
              <a:rPr lang="en-US" dirty="0" smtClean="0"/>
              <a:t>—a geographic database (i.e. </a:t>
            </a:r>
            <a:r>
              <a:rPr lang="en-US" u="sng" dirty="0" smtClean="0"/>
              <a:t>geodatabase</a:t>
            </a:r>
            <a:r>
              <a:rPr lang="en-US" dirty="0" smtClean="0"/>
              <a:t>)</a:t>
            </a:r>
          </a:p>
          <a:p>
            <a:pPr marL="533400" indent="-533400" eaLnBrk="1" hangingPunct="1">
              <a:defRPr/>
            </a:pPr>
            <a:r>
              <a:rPr lang="en-US" dirty="0" smtClean="0"/>
              <a:t>It is an "</a:t>
            </a:r>
            <a:r>
              <a:rPr lang="en-US" u="sng" dirty="0" smtClean="0"/>
              <a:t>Information System for Geography</a:t>
            </a:r>
            <a:r>
              <a:rPr lang="en-US" dirty="0" smtClean="0"/>
              <a:t>" </a:t>
            </a:r>
          </a:p>
          <a:p>
            <a:pPr marL="533400" indent="-533400" eaLnBrk="1" hangingPunct="1">
              <a:defRPr/>
            </a:pPr>
            <a:r>
              <a:rPr lang="en-US" dirty="0" smtClean="0"/>
              <a:t>Fundamentally, a GIS is based on a structured database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DD907-7526-4336-8D40-15DC8A470DE6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1597"/>
            <a:ext cx="72314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The Database View - Example</a:t>
            </a:r>
          </a:p>
        </p:txBody>
      </p:sp>
      <p:pic>
        <p:nvPicPr>
          <p:cNvPr id="2050" name="Picture 2" descr="Y:\2 RuWATSIP\1 RGIS\02_Map_Products\01_Reference\05_Others\for Presenta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4961" y="1788253"/>
            <a:ext cx="6190239" cy="4377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Edited: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NORPLAN, RuWatSIP, MRRD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E0B98-4F27-4538-8651-DBC5F7C49AC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Three Views of a GIS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/>
              <a:t>2. The Map View</a:t>
            </a:r>
          </a:p>
          <a:p>
            <a:pPr eaLnBrk="1" hangingPunct="1">
              <a:defRPr/>
            </a:pPr>
            <a:r>
              <a:rPr lang="en-US" sz="2800" dirty="0" smtClean="0"/>
              <a:t>A GIS is a </a:t>
            </a:r>
            <a:r>
              <a:rPr lang="en-US" sz="2800" u="sng" dirty="0" smtClean="0"/>
              <a:t>set of intelligent maps </a:t>
            </a:r>
            <a:r>
              <a:rPr lang="en-US" sz="2800" dirty="0" smtClean="0"/>
              <a:t>and other views that show features and their relationships on the earth's surface</a:t>
            </a:r>
          </a:p>
          <a:p>
            <a:pPr eaLnBrk="1" hangingPunct="1">
              <a:defRPr/>
            </a:pPr>
            <a:r>
              <a:rPr lang="en-US" sz="2800" dirty="0" smtClean="0"/>
              <a:t>Maps of the underlying geographic information can be constructed and used as "windows into the database" </a:t>
            </a:r>
          </a:p>
          <a:p>
            <a:pPr eaLnBrk="1" hangingPunct="1">
              <a:defRPr/>
            </a:pPr>
            <a:r>
              <a:rPr lang="en-US" sz="2800" dirty="0" smtClean="0"/>
              <a:t>Maps do support queries, analysis, and editing of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4049</TotalTime>
  <Words>2034</Words>
  <Application>Microsoft Macintosh PowerPoint</Application>
  <PresentationFormat>On-screen Show (4:3)</PresentationFormat>
  <Paragraphs>331</Paragraphs>
  <Slides>40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Globe</vt:lpstr>
      <vt:lpstr>Introduction to GIS and GIS Data Management</vt:lpstr>
      <vt:lpstr>GIS Outline</vt:lpstr>
      <vt:lpstr>What is a GIS?</vt:lpstr>
      <vt:lpstr>What is a GIS?</vt:lpstr>
      <vt:lpstr>A Value Adding Tool</vt:lpstr>
      <vt:lpstr>Three Views of a GIS</vt:lpstr>
      <vt:lpstr>Three Views of a GIS</vt:lpstr>
      <vt:lpstr>The Database View - Example</vt:lpstr>
      <vt:lpstr>Three Views of a GIS</vt:lpstr>
      <vt:lpstr>Map View - Example</vt:lpstr>
      <vt:lpstr>Three Views of a GIS</vt:lpstr>
      <vt:lpstr>The Model View - Example</vt:lpstr>
      <vt:lpstr>GIS Applications</vt:lpstr>
      <vt:lpstr>GIS Activities</vt:lpstr>
      <vt:lpstr>GIS Activities</vt:lpstr>
      <vt:lpstr>GIS Data Types</vt:lpstr>
      <vt:lpstr>GIS Architecture</vt:lpstr>
      <vt:lpstr>GPS Coordinates on the Globe</vt:lpstr>
      <vt:lpstr>Latitude and Longitude</vt:lpstr>
      <vt:lpstr>Latitude and Longitude</vt:lpstr>
      <vt:lpstr>Latitude and Longitude</vt:lpstr>
      <vt:lpstr>Latitude and Longitude</vt:lpstr>
      <vt:lpstr>Latitude and Longitude</vt:lpstr>
      <vt:lpstr>Latitude and Longitude</vt:lpstr>
      <vt:lpstr>Angles and Degrees</vt:lpstr>
      <vt:lpstr>Angles and Degrees</vt:lpstr>
      <vt:lpstr>Angles and Degrees</vt:lpstr>
      <vt:lpstr>Angles and Degrees</vt:lpstr>
      <vt:lpstr>Datum (WGS84)</vt:lpstr>
      <vt:lpstr>Projection</vt:lpstr>
      <vt:lpstr>UTM / UPS</vt:lpstr>
      <vt:lpstr>UTM / UPS</vt:lpstr>
      <vt:lpstr>UTM - Example</vt:lpstr>
      <vt:lpstr>UTM</vt:lpstr>
      <vt:lpstr>UTM Zones</vt:lpstr>
      <vt:lpstr>UTM Coordinates</vt:lpstr>
      <vt:lpstr>UTM Converter</vt:lpstr>
      <vt:lpstr>UPS</vt:lpstr>
      <vt:lpstr>Some Notes</vt:lpstr>
      <vt:lpstr>Thank you</vt:lpstr>
    </vt:vector>
  </TitlesOfParts>
  <Company>Maryland Cooperative Extension, UMD-CP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GPS Navigation</dc:title>
  <dc:creator>Elli</dc:creator>
  <cp:keywords/>
  <cp:lastModifiedBy>Svein Stoveland</cp:lastModifiedBy>
  <cp:revision>216</cp:revision>
  <dcterms:created xsi:type="dcterms:W3CDTF">2013-07-01T10:38:56Z</dcterms:created>
  <dcterms:modified xsi:type="dcterms:W3CDTF">2013-07-01T10:41:52Z</dcterms:modified>
</cp:coreProperties>
</file>