
<file path=[Content_Types].xml><?xml version="1.0" encoding="utf-8"?>
<Types xmlns="http://schemas.openxmlformats.org/package/2006/content-types">
  <Override PartName="/ppt/slides/slide14.xml" ContentType="application/vnd.openxmlformats-officedocument.presentationml.slide+xml"/>
  <Override PartName="/ppt/notesSlides/notesSlide16.xml" ContentType="application/vnd.openxmlformats-officedocument.presentationml.notesSlide+xml"/>
  <Override PartName="/ppt/embeddings/oleObject8.bin" ContentType="application/vnd.openxmlformats-officedocument.oleObject"/>
  <Override PartName="/ppt/embeddings/oleObject1.bin" ContentType="application/vnd.openxmlformats-officedocument.oleObjec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embeddings/oleObject7.bin" ContentType="application/vnd.openxmlformats-officedocument.oleObject"/>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Default Extension="emf" ContentType="image/x-emf"/>
  <Override PartName="/ppt/slides/slide4.xml" ContentType="application/vnd.openxmlformats-officedocument.presentationml.slide+xml"/>
  <Override PartName="/ppt/notesSlides/notesSlide22.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embeddings/oleObject6.bin" ContentType="application/vnd.openxmlformats-officedocument.oleObject"/>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embeddings/oleObject5.bin" ContentType="application/vnd.openxmlformats-officedocument.oleObject"/>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embeddings/oleObject4.bin" ContentType="application/vnd.openxmlformats-officedocument.oleObject"/>
  <Override PartName="/ppt/notesSlides/notesSlide12.xml" ContentType="application/vnd.openxmlformats-officedocument.presentationml.notesSlide+xml"/>
  <Default Extension="wmf" ContentType="image/x-wmf"/>
  <Override PartName="/docProps/app.xml" ContentType="application/vnd.openxmlformats-officedocument.extended-properties+xml"/>
  <Override PartName="/ppt/notesSlides/notesSlide4.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embeddings/oleObject3.bin" ContentType="application/vnd.openxmlformats-officedocument.oleObject"/>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embeddings/oleObject9.bin" ContentType="application/vnd.openxmlformats-officedocument.oleObject"/>
  <Override PartName="/ppt/embeddings/oleObject2.bin" ContentType="application/vnd.openxmlformats-officedocument.oleObject"/>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Override PartName="/ppt/slides/slide3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4" r:id="rId1"/>
  </p:sldMasterIdLst>
  <p:notesMasterIdLst>
    <p:notesMasterId r:id="rId34"/>
  </p:notesMasterIdLst>
  <p:sldIdLst>
    <p:sldId id="733" r:id="rId2"/>
    <p:sldId id="734" r:id="rId3"/>
    <p:sldId id="737" r:id="rId4"/>
    <p:sldId id="738" r:id="rId5"/>
    <p:sldId id="745" r:id="rId6"/>
    <p:sldId id="634" r:id="rId7"/>
    <p:sldId id="642" r:id="rId8"/>
    <p:sldId id="644" r:id="rId9"/>
    <p:sldId id="645" r:id="rId10"/>
    <p:sldId id="646" r:id="rId11"/>
    <p:sldId id="741" r:id="rId12"/>
    <p:sldId id="742" r:id="rId13"/>
    <p:sldId id="743" r:id="rId14"/>
    <p:sldId id="744" r:id="rId15"/>
    <p:sldId id="747" r:id="rId16"/>
    <p:sldId id="755" r:id="rId17"/>
    <p:sldId id="748" r:id="rId18"/>
    <p:sldId id="749" r:id="rId19"/>
    <p:sldId id="750" r:id="rId20"/>
    <p:sldId id="751" r:id="rId21"/>
    <p:sldId id="752" r:id="rId22"/>
    <p:sldId id="753" r:id="rId23"/>
    <p:sldId id="754" r:id="rId24"/>
    <p:sldId id="637" r:id="rId25"/>
    <p:sldId id="638" r:id="rId26"/>
    <p:sldId id="639" r:id="rId27"/>
    <p:sldId id="721" r:id="rId28"/>
    <p:sldId id="735" r:id="rId29"/>
    <p:sldId id="736" r:id="rId30"/>
    <p:sldId id="722" r:id="rId31"/>
    <p:sldId id="724" r:id="rId32"/>
    <p:sldId id="728" r:id="rId33"/>
  </p:sldIdLst>
  <p:sldSz cx="9144000" cy="6858000" type="screen4x3"/>
  <p:notesSz cx="6858000" cy="9144000"/>
  <p:custShowLst>
    <p:custShow name="Custom Show 1" id="0">
      <p:sldLst/>
    </p:custShow>
  </p:custShowLst>
  <p:defaultTextStyle>
    <a:defPPr>
      <a:defRPr lang="en-US"/>
    </a:defPPr>
    <a:lvl1pPr algn="ctr"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ctr"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ctr"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ctr"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ctr"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clrMru>
    <a:srgbClr val="FFCCCC"/>
    <a:srgbClr val="FFCC66"/>
    <a:srgbClr val="9933FF"/>
    <a:srgbClr val="66FFFF"/>
    <a:srgbClr val="003300"/>
    <a:srgbClr val="660033"/>
    <a:srgbClr val="0080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89" d="100"/>
          <a:sy n="89" d="100"/>
        </p:scale>
        <p:origin x="-1448" y="-584"/>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25" d="100"/>
        <a:sy n="25"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 Id="rId2"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8.wmf"/><Relationship Id="rId5" Type="http://schemas.openxmlformats.org/officeDocument/2006/relationships/image" Target="../media/image9.wmf"/><Relationship Id="rId6" Type="http://schemas.openxmlformats.org/officeDocument/2006/relationships/image" Target="../media/image10.wmf"/><Relationship Id="rId1" Type="http://schemas.openxmlformats.org/officeDocument/2006/relationships/image" Target="../media/image5.wmf"/><Relationship Id="rId2"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75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ea typeface="+mn-ea"/>
                <a:cs typeface="Arial" charset="0"/>
              </a:defRPr>
            </a:lvl1pPr>
          </a:lstStyle>
          <a:p>
            <a:pPr>
              <a:defRPr/>
            </a:pPr>
            <a:endParaRPr lang="en-US"/>
          </a:p>
        </p:txBody>
      </p:sp>
      <p:sp>
        <p:nvSpPr>
          <p:cNvPr id="275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en-US"/>
          </a:p>
        </p:txBody>
      </p:sp>
      <p:sp>
        <p:nvSpPr>
          <p:cNvPr id="133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5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5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ea typeface="+mn-ea"/>
                <a:cs typeface="Arial" charset="0"/>
              </a:defRPr>
            </a:lvl1pPr>
          </a:lstStyle>
          <a:p>
            <a:pPr>
              <a:defRPr/>
            </a:pPr>
            <a:endParaRPr lang="en-US"/>
          </a:p>
        </p:txBody>
      </p:sp>
      <p:sp>
        <p:nvSpPr>
          <p:cNvPr id="275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42FDD99-1798-EC4A-8E03-FF676ACB1B0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 Id="rId3" Type="http://schemas.openxmlformats.org/officeDocument/2006/relationships/hyperlink" Target="http://geography.miningco.com/msub20.htm"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p:spPr>
        <p:txBody>
          <a:bodyPr/>
          <a:lstStyle/>
          <a:p>
            <a:fld id="{087F50D9-ECAF-AB46-B081-D03F0E967DFC}" type="slidenum">
              <a:rPr lang="en-US"/>
              <a:pPr/>
              <a:t>1</a:t>
            </a:fld>
            <a:endParaRPr lang="en-US"/>
          </a:p>
        </p:txBody>
      </p:sp>
      <p:sp>
        <p:nvSpPr>
          <p:cNvPr id="15362" name="Rectangle 2"/>
          <p:cNvSpPr>
            <a:spLocks noChangeArrowheads="1" noTextEdit="1"/>
          </p:cNvSpPr>
          <p:nvPr>
            <p:ph type="sldImg"/>
          </p:nvPr>
        </p:nvSpPr>
        <p:spPr>
          <a:ln/>
        </p:spPr>
      </p:sp>
      <p:sp>
        <p:nvSpPr>
          <p:cNvPr id="15363" name="Rectangle 3"/>
          <p:cNvSpPr>
            <a:spLocks noGrp="1" noChangeArrowheads="1"/>
          </p:cNvSpPr>
          <p:nvPr>
            <p:ph type="body" idx="1"/>
          </p:nvPr>
        </p:nvSpPr>
        <p:spPr>
          <a:noFill/>
          <a:ln/>
        </p:spPr>
        <p:txBody>
          <a:bodyPr/>
          <a:lstStyle/>
          <a:p>
            <a:pPr eaLnBrk="1" hangingPunct="1"/>
            <a:r>
              <a:rPr lang="en-US">
                <a:ea typeface="ＭＳ Ｐゴシック" charset="-128"/>
              </a:rPr>
              <a:t>Introduction of </a:t>
            </a:r>
            <a:r>
              <a:rPr lang="en-US">
                <a:ea typeface="Times New Roman" charset="0"/>
                <a:cs typeface="Times New Roman" charset="0"/>
              </a:rPr>
              <a:t>teacher and p</a:t>
            </a:r>
            <a:r>
              <a:rPr lang="en-US">
                <a:ea typeface="ＭＳ Ｐゴシック" charset="-128"/>
              </a:rPr>
              <a:t>articipants and level of educations</a:t>
            </a:r>
          </a:p>
          <a:p>
            <a:pPr eaLnBrk="1" hangingPunct="1"/>
            <a:r>
              <a:rPr lang="en-US">
                <a:ea typeface="ＭＳ Ｐゴシック" charset="-128"/>
              </a:rPr>
              <a:t>About AIMS and training and example of the cause of learning this course. </a:t>
            </a:r>
          </a:p>
          <a:p>
            <a:pPr eaLnBrk="1" hangingPunct="1"/>
            <a:r>
              <a:rPr lang="en-US">
                <a:ea typeface="ＭＳ Ｐゴシック" charset="-128"/>
              </a:rPr>
              <a:t>About License and ArcView Program and system </a:t>
            </a:r>
            <a:endParaRPr lang="fa-IR">
              <a:ea typeface="Times New Roman" charset="0"/>
              <a:cs typeface="Times New Roman" charset="0"/>
            </a:endParaRPr>
          </a:p>
          <a:p>
            <a:pPr eaLnBrk="1" hangingPunct="1"/>
            <a:r>
              <a:rPr lang="en-US">
                <a:ea typeface="Times New Roman" charset="0"/>
                <a:cs typeface="Times New Roman" charset="0"/>
              </a:rPr>
              <a:t>More information on GIS with examples of geographic information is maps databases, text, image and others.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69E2B21D-7969-0A4B-82F3-C4E0CABE50BE}" type="slidenum">
              <a:rPr lang="en-US"/>
              <a:pPr/>
              <a:t>14</a:t>
            </a:fld>
            <a:endParaRPr lang="en-US"/>
          </a:p>
        </p:txBody>
      </p:sp>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nb-NO">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7C6450BA-FD20-5B4C-92FE-8543D52854D7}" type="slidenum">
              <a:rPr lang="en-US"/>
              <a:pPr/>
              <a:t>15</a:t>
            </a:fld>
            <a:endParaRPr lang="en-US"/>
          </a:p>
        </p:txBody>
      </p:sp>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algn="r" eaLnBrk="1" hangingPunct="1"/>
            <a:r>
              <a:rPr lang="fa-IR">
                <a:ea typeface="Times New Roman" charset="0"/>
                <a:cs typeface="Times New Roman" charset="0"/>
              </a:rPr>
              <a:t>فاصله و موقعیت</a:t>
            </a:r>
            <a:endParaRPr lang="en-US">
              <a:ea typeface="Times New Roman" charset="0"/>
              <a:cs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3146EB7F-7188-6641-AC19-3990D3D50C66}" type="slidenum">
              <a:rPr lang="en-US"/>
              <a:pPr/>
              <a:t>16</a:t>
            </a:fld>
            <a:endParaRPr lang="en-US"/>
          </a:p>
        </p:txBody>
      </p:sp>
      <p:sp>
        <p:nvSpPr>
          <p:cNvPr id="41986" name="Rectangle 2"/>
          <p:cNvSpPr>
            <a:spLocks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algn="r" eaLnBrk="1" hangingPunct="1"/>
            <a:r>
              <a:rPr lang="fa-IR">
                <a:ea typeface="Times New Roman" charset="0"/>
                <a:cs typeface="Times New Roman" charset="0"/>
              </a:rPr>
              <a:t>فاصله و موقعیت</a:t>
            </a:r>
            <a:endParaRPr lang="en-US">
              <a:ea typeface="Times New Roman" charset="0"/>
              <a:cs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p>
            <a:fld id="{8A1BC6E3-D94F-594B-9352-31B7434BBECF}" type="slidenum">
              <a:rPr lang="en-US"/>
              <a:pPr/>
              <a:t>17</a:t>
            </a:fld>
            <a:endParaRPr lang="en-US"/>
          </a:p>
        </p:txBody>
      </p:sp>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algn="r" eaLnBrk="1" hangingPunct="1"/>
            <a:r>
              <a:rPr lang="fa-IR">
                <a:ea typeface="Times New Roman" charset="0"/>
                <a:cs typeface="Times New Roman" charset="0"/>
              </a:rPr>
              <a:t>ارتصام میباشد. </a:t>
            </a:r>
            <a:r>
              <a:rPr lang="en-US">
                <a:ea typeface="Times New Roman" charset="0"/>
                <a:cs typeface="Times New Roman" charset="0"/>
              </a:rPr>
              <a:t> </a:t>
            </a:r>
            <a:r>
              <a:rPr lang="fa-IR">
                <a:ea typeface="Times New Roman" charset="0"/>
                <a:cs typeface="Times New Roman" charset="0"/>
              </a:rPr>
              <a:t>انتقال خطوط طول البلد و عرض البلد یک نقطه از کره زمین به یک سطح هموار عبارت از </a:t>
            </a:r>
          </a:p>
          <a:p>
            <a:pPr eaLnBrk="1" hangingPunct="1"/>
            <a:r>
              <a:rPr lang="en-US">
                <a:ea typeface="Times New Roman" charset="0"/>
                <a:cs typeface="Times New Roman" charset="0"/>
              </a:rPr>
              <a:t>Two types of Projection </a:t>
            </a:r>
          </a:p>
          <a:p>
            <a:pPr algn="r" eaLnBrk="1" hangingPunct="1"/>
            <a:r>
              <a:rPr lang="en-US">
                <a:ea typeface="Times New Roman" charset="0"/>
                <a:cs typeface="Times New Roman" charset="0"/>
              </a:rPr>
              <a:t>UTM 3D Width, Height and Length used for Military purposes.</a:t>
            </a:r>
            <a:r>
              <a:rPr lang="fa-IR">
                <a:ea typeface="Times New Roman" charset="0"/>
                <a:cs typeface="Times New Roman" charset="0"/>
              </a:rPr>
              <a:t>برای مقاصد نظامی </a:t>
            </a:r>
            <a:r>
              <a:rPr lang="en-US">
                <a:ea typeface="Times New Roman" charset="0"/>
                <a:cs typeface="Times New Roman" charset="0"/>
              </a:rPr>
              <a:t> </a:t>
            </a:r>
            <a:r>
              <a:rPr lang="fa-IR">
                <a:ea typeface="Times New Roman" charset="0"/>
                <a:cs typeface="Times New Roman" charset="0"/>
              </a:rPr>
              <a:t>ارتصام مخروطی که طول، ارتقاع و عرض (کرویت و مساحت) خود را حفظ می نماید</a:t>
            </a:r>
          </a:p>
          <a:p>
            <a:pPr algn="r" eaLnBrk="1" hangingPunct="1"/>
            <a:r>
              <a:rPr lang="en-US">
                <a:ea typeface="Times New Roman" charset="0"/>
                <a:cs typeface="Times New Roman" charset="0"/>
              </a:rPr>
              <a:t>Geographic 2D Width and Length. </a:t>
            </a:r>
            <a:r>
              <a:rPr lang="fa-IR">
                <a:ea typeface="Times New Roman" charset="0"/>
                <a:cs typeface="Times New Roman" charset="0"/>
              </a:rPr>
              <a:t>ارتصام جغرافیوی که ارتفاع و مساحت خود را از دست می دهد و فاصله ها مطلق دقیق نیست برای مقاصد ملکی استفاده میشود</a:t>
            </a:r>
            <a:endParaRPr lang="en-US">
              <a:ea typeface="Times New Roman" charset="0"/>
              <a:cs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19F67CA3-C531-B14F-9E3C-7EF59188C1E7}" type="slidenum">
              <a:rPr lang="en-US"/>
              <a:pPr/>
              <a:t>18</a:t>
            </a:fld>
            <a:endParaRPr lang="en-US"/>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nb-NO">
              <a:ea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5CF6376-050C-7743-926F-3C766C131FAC}" type="slidenum">
              <a:rPr lang="en-US"/>
              <a:pPr/>
              <a:t>19</a:t>
            </a:fld>
            <a:endParaRPr lang="en-US"/>
          </a:p>
        </p:txBody>
      </p:sp>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algn="r" eaLnBrk="1" hangingPunct="1"/>
            <a:r>
              <a:rPr lang="fa-IR">
                <a:ea typeface="Times New Roman" charset="0"/>
                <a:cs typeface="Times New Roman" charset="0"/>
              </a:rPr>
              <a:t>عبارت از تعین نمودن طول البلد و عرض البلد یک نقطه است. </a:t>
            </a:r>
            <a:r>
              <a:rPr lang="en-US">
                <a:ea typeface="Times New Roman" charset="0"/>
                <a:cs typeface="Times New Roman" charset="0"/>
              </a:rPr>
              <a:t> Coordinate System</a:t>
            </a:r>
            <a:endParaRPr lang="fa-IR">
              <a:ea typeface="Times New Roman" charset="0"/>
              <a:cs typeface="Times New Roman" charset="0"/>
            </a:endParaRPr>
          </a:p>
          <a:p>
            <a:pPr algn="r" eaLnBrk="1" hangingPunct="1"/>
            <a:r>
              <a:rPr lang="en-US">
                <a:ea typeface="Times New Roman" charset="0"/>
                <a:cs typeface="Times New Roman" charset="0"/>
              </a:rPr>
              <a:t>  </a:t>
            </a:r>
            <a:r>
              <a:rPr lang="fa-IR">
                <a:ea typeface="Times New Roman" charset="0"/>
                <a:cs typeface="Times New Roman" charset="0"/>
              </a:rPr>
              <a:t>قیمت راست و بالا یک نقطه را گویند. </a:t>
            </a:r>
            <a:r>
              <a:rPr lang="en-US">
                <a:ea typeface="Times New Roman" charset="0"/>
                <a:cs typeface="Times New Roman" charset="0"/>
              </a:rPr>
              <a:t> Coordinate System </a:t>
            </a:r>
          </a:p>
          <a:p>
            <a:pPr algn="r" eaLnBrk="1" hangingPunct="1"/>
            <a:r>
              <a:rPr lang="fa-IR">
                <a:ea typeface="Times New Roman" charset="0"/>
                <a:cs typeface="Times New Roman" charset="0"/>
              </a:rPr>
              <a:t>طول البلد دارای 60 زون می باشد (یک زون = 6 درجه). مبدأ طول البلد گرین وچ لندن می باشد طول البلد از قطبین می گذرد. </a:t>
            </a:r>
          </a:p>
          <a:p>
            <a:pPr algn="r" eaLnBrk="1" hangingPunct="1"/>
            <a:r>
              <a:rPr lang="fa-IR">
                <a:ea typeface="Times New Roman" charset="0"/>
                <a:cs typeface="Times New Roman" charset="0"/>
              </a:rPr>
              <a:t>عرض البلد دارای 90 زون می باشد (یک زون = 4 درجه). مبدأ عرض البلد خط استوا می باشد عرض البلد موازی به خط استوا در دور کره زمین می گذرد. </a:t>
            </a:r>
          </a:p>
          <a:p>
            <a:pPr algn="r" eaLnBrk="1" hangingPunct="1"/>
            <a:r>
              <a:rPr lang="fa-IR">
                <a:ea typeface="Times New Roman" charset="0"/>
                <a:cs typeface="Times New Roman" charset="0"/>
              </a:rPr>
              <a:t> (بین 29 الی 39 درجه عرض البلد) موقعیت دارد. </a:t>
            </a:r>
            <a:r>
              <a:rPr lang="en-US">
                <a:ea typeface="Times New Roman" charset="0"/>
                <a:cs typeface="Times New Roman" charset="0"/>
              </a:rPr>
              <a:t>H,I,J </a:t>
            </a:r>
            <a:r>
              <a:rPr lang="fa-IR">
                <a:ea typeface="Times New Roman" charset="0"/>
                <a:cs typeface="Times New Roman" charset="0"/>
              </a:rPr>
              <a:t>افغانستان از نظر طول البلد در زون های 41، 42 و 43 (بین 60 الی 75 درجه طول البلد) و از نظر عرض البلد در زون های </a:t>
            </a:r>
            <a:endParaRPr lang="en-US">
              <a:ea typeface="Times New Roman" charset="0"/>
              <a:cs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219C9511-19C4-5545-8816-164CD5C9629A}" type="slidenum">
              <a:rPr lang="en-US"/>
              <a:pPr/>
              <a:t>20</a:t>
            </a:fld>
            <a:endParaRPr lang="en-US"/>
          </a:p>
        </p:txBody>
      </p:sp>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algn="r" eaLnBrk="1" hangingPunct="1"/>
            <a:r>
              <a:rPr lang="fa-IR">
                <a:ea typeface="Times New Roman" charset="0"/>
                <a:cs typeface="Times New Roman" charset="0"/>
              </a:rPr>
              <a:t>عبارت است از طول مرسم (روی نقشه) بر طول طبیعی (روی زمین)</a:t>
            </a:r>
            <a:endParaRPr lang="en-US">
              <a:ea typeface="Times New Roman" charset="0"/>
              <a:cs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9362C0D7-5BD5-4E47-8FE3-2C453414A48F}" type="slidenum">
              <a:rPr lang="en-US"/>
              <a:pPr/>
              <a:t>21</a:t>
            </a:fld>
            <a:endParaRPr lang="en-US"/>
          </a:p>
        </p:txBody>
      </p:sp>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nb-NO">
              <a:ea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7E324D98-833C-A34D-8C92-B373282F479E}" type="slidenum">
              <a:rPr lang="en-US"/>
              <a:pPr/>
              <a:t>22</a:t>
            </a:fld>
            <a:endParaRPr lang="en-US"/>
          </a:p>
        </p:txBody>
      </p:sp>
      <p:sp>
        <p:nvSpPr>
          <p:cNvPr id="54274" name="Rectangle 2"/>
          <p:cNvSpPr>
            <a:spLocks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r>
              <a:rPr lang="en-US">
                <a:ea typeface="ＭＳ Ｐゴシック" charset="-128"/>
              </a:rPr>
              <a:t>Day One Continued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1C604AD0-9537-084D-9BC7-1C32EC1AD687}" type="slidenum">
              <a:rPr lang="en-US"/>
              <a:pPr/>
              <a:t>23</a:t>
            </a:fld>
            <a:endParaRPr 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r>
              <a:rPr lang="en-US">
                <a:ea typeface="ＭＳ Ｐゴシック" charset="-128"/>
              </a:rPr>
              <a:t>Day One Continued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CFFC0C20-0810-574B-ABFC-624C15DDCD04}" type="slidenum">
              <a:rPr lang="en-US"/>
              <a:pPr/>
              <a:t>2</a:t>
            </a:fld>
            <a:endParaRPr lang="en-US"/>
          </a:p>
        </p:txBody>
      </p:sp>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marL="228600" indent="-228600" eaLnBrk="1" hangingPunct="1"/>
            <a:r>
              <a:rPr lang="en-US" b="1">
                <a:ea typeface="ＭＳ Ｐゴシック" charset="-128"/>
              </a:rPr>
              <a:t>The study of the earth and its features and of the distribution of life on the earth, including human life and the effects of human activity.</a:t>
            </a:r>
            <a:r>
              <a:rPr lang="en-US">
                <a:ea typeface="ＭＳ Ｐゴシック" charset="-128"/>
              </a:rPr>
              <a:t> </a:t>
            </a:r>
            <a:endParaRPr lang="fa-IR"/>
          </a:p>
          <a:p>
            <a:pPr marL="228600" indent="-228600" algn="r" eaLnBrk="1" hangingPunct="1"/>
            <a:r>
              <a:rPr lang="fa-IR" sz="1800" b="1"/>
              <a:t>جغرافیه عبارت از مطالعه زمین و تمام تفصیلات که در آن موجود است میباشد مثلا  زنده بودن تمام حیوانات روی زمین، زنده بودن و تأثیرات عملیات انسان ها بر آن.</a:t>
            </a:r>
            <a:r>
              <a:rPr lang="en-US" sz="1800" b="1"/>
              <a:t> </a:t>
            </a:r>
          </a:p>
          <a:p>
            <a:pPr marL="228600" indent="-228600" eaLnBrk="1" hangingPunct="1">
              <a:buFontTx/>
              <a:buChar char="•"/>
            </a:pPr>
            <a:r>
              <a:rPr lang="en-US">
                <a:ea typeface="ＭＳ Ｐゴシック" charset="-128"/>
              </a:rPr>
              <a:t>Geography is the study of the spatial aspects of human existence. .  . Geography has much more to do with asking questions and solving</a:t>
            </a:r>
            <a:r>
              <a:rPr lang="fa-IR"/>
              <a:t>مطالعه احوال و حالات که در زمین تیر شده است </a:t>
            </a:r>
            <a:r>
              <a:rPr lang="en-US">
                <a:ea typeface="ＭＳ Ｐゴシック" charset="-128"/>
              </a:rPr>
              <a:t> problems than it does with rote memorization of isolated facts. </a:t>
            </a:r>
          </a:p>
          <a:p>
            <a:pPr marL="228600" indent="-228600" eaLnBrk="1" hangingPunct="1">
              <a:buFontTx/>
              <a:buChar char="•"/>
            </a:pPr>
            <a:r>
              <a:rPr lang="en-US">
                <a:solidFill>
                  <a:srgbClr val="000000"/>
                </a:solidFill>
                <a:ea typeface="ＭＳ Ｐゴシック" charset="-128"/>
              </a:rPr>
              <a:t>The ancient Greeks created the word "geography" from the roots "ge" for earth and "grapho" for "to write." These people experienced many </a:t>
            </a:r>
            <a:r>
              <a:rPr lang="en-US">
                <a:solidFill>
                  <a:srgbClr val="000000"/>
                </a:solidFill>
                <a:ea typeface="ＭＳ Ｐゴシック" charset="-128"/>
                <a:hlinkClick r:id="rId3"/>
              </a:rPr>
              <a:t>adventures</a:t>
            </a:r>
            <a:r>
              <a:rPr lang="en-US">
                <a:solidFill>
                  <a:srgbClr val="000000"/>
                </a:solidFill>
                <a:ea typeface="ＭＳ Ｐゴシック" charset="-128"/>
              </a:rPr>
              <a:t> and needed a way to explain and communicate the differences between various lands. </a:t>
            </a:r>
            <a:endParaRPr lang="en-US">
              <a:ea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2075" tIns="46038" rIns="92075" bIns="46038" anchor="b">
            <a:prstTxWarp prst="textNoShape">
              <a:avLst/>
            </a:prstTxWarp>
          </a:bodyPr>
          <a:lstStyle/>
          <a:p>
            <a:pPr algn="r" eaLnBrk="0" hangingPunct="0"/>
            <a:fld id="{B92E2283-B322-014D-A533-74E4663FF3E9}" type="slidenum">
              <a:rPr lang="en-US" sz="1200">
                <a:latin typeface="Times New Roman" charset="0"/>
              </a:rPr>
              <a:pPr algn="r" eaLnBrk="0" hangingPunct="0"/>
              <a:t>27</a:t>
            </a:fld>
            <a:endParaRPr lang="en-US" sz="1200">
              <a:latin typeface="Times New Roman" charset="0"/>
            </a:endParaRPr>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a:xfrm>
            <a:off x="914400" y="4343400"/>
            <a:ext cx="5029200" cy="4114800"/>
          </a:xfrm>
          <a:noFill/>
          <a:ln/>
        </p:spPr>
        <p:txBody>
          <a:bodyPr lIns="92075" tIns="46038" rIns="92075" bIns="46038"/>
          <a:lstStyle/>
          <a:p>
            <a:r>
              <a:rPr lang="en-US" sz="1000">
                <a:ea typeface="ＭＳ Ｐゴシック" charset="-128"/>
              </a:rPr>
              <a:t>In this example we have 4 layers.  </a:t>
            </a:r>
          </a:p>
          <a:p>
            <a:endParaRPr lang="en-US" sz="1000">
              <a:ea typeface="ＭＳ Ｐゴシック" charset="-128"/>
            </a:endParaRPr>
          </a:p>
          <a:p>
            <a:pPr>
              <a:buFontTx/>
              <a:buChar char="•"/>
            </a:pPr>
            <a:r>
              <a:rPr lang="en-US" sz="1000">
                <a:ea typeface="ＭＳ Ｐゴシック" charset="-128"/>
              </a:rPr>
              <a:t>County boundaries for the state of Maine</a:t>
            </a:r>
          </a:p>
          <a:p>
            <a:pPr>
              <a:buFontTx/>
              <a:buChar char="•"/>
            </a:pPr>
            <a:r>
              <a:rPr lang="en-US" sz="1000">
                <a:ea typeface="ＭＳ Ｐゴシック" charset="-128"/>
              </a:rPr>
              <a:t>A street network</a:t>
            </a:r>
          </a:p>
          <a:p>
            <a:pPr>
              <a:buFontTx/>
              <a:buChar char="•"/>
            </a:pPr>
            <a:r>
              <a:rPr lang="en-US" sz="1000">
                <a:ea typeface="ＭＳ Ｐゴシック" charset="-128"/>
              </a:rPr>
              <a:t>Annotation or text with the street names</a:t>
            </a:r>
          </a:p>
          <a:p>
            <a:pPr>
              <a:buFontTx/>
              <a:buChar char="•"/>
            </a:pPr>
            <a:r>
              <a:rPr lang="en-US" sz="1000">
                <a:ea typeface="ＭＳ Ｐゴシック" charset="-128"/>
              </a:rPr>
              <a:t>Points that show where major cities are</a:t>
            </a:r>
          </a:p>
          <a:p>
            <a:pPr>
              <a:buFontTx/>
              <a:buChar char="•"/>
            </a:pPr>
            <a:endParaRPr lang="en-US" sz="1000">
              <a:ea typeface="ＭＳ Ｐゴシック" charset="-128"/>
            </a:endParaRPr>
          </a:p>
          <a:p>
            <a:r>
              <a:rPr lang="en-US" sz="1000">
                <a:ea typeface="ＭＳ Ｐゴシック" charset="-128"/>
              </a:rPr>
              <a:t>GIS allows you to link the geography of each feature with information about the feature and how they relate to each other.</a:t>
            </a:r>
          </a:p>
          <a:p>
            <a:endParaRPr lang="en-US" sz="1000">
              <a:ea typeface="ＭＳ Ｐゴシック" charset="-128"/>
            </a:endParaRPr>
          </a:p>
          <a:p>
            <a:r>
              <a:rPr lang="en-US" sz="1000">
                <a:ea typeface="ＭＳ Ｐゴシック" charset="-128"/>
              </a:rPr>
              <a:t>Examples:</a:t>
            </a:r>
          </a:p>
          <a:p>
            <a:pPr lvl="1">
              <a:buFontTx/>
              <a:buChar char="•"/>
            </a:pPr>
            <a:r>
              <a:rPr lang="en-US" sz="1000"/>
              <a:t>Which layers would you use if you wanted to know how far is it from City A to City B? (you would use the City points and the street network).</a:t>
            </a:r>
          </a:p>
          <a:p>
            <a:pPr lvl="1">
              <a:buFontTx/>
              <a:buChar char="•"/>
            </a:pPr>
            <a:r>
              <a:rPr lang="en-US" sz="1000"/>
              <a:t>Which layer would you use to know what the area was for each county? (The county boundaries coverage).</a:t>
            </a:r>
          </a:p>
          <a:p>
            <a:pPr lvl="1">
              <a:buFontTx/>
              <a:buChar char="•"/>
            </a:pPr>
            <a:r>
              <a:rPr lang="en-US" sz="1000"/>
              <a:t>What layers would you use to give someone directions to your home? (street network and annotation).</a:t>
            </a:r>
          </a:p>
          <a:p>
            <a:pPr>
              <a:buFontTx/>
              <a:buChar char="•"/>
            </a:pPr>
            <a:endParaRPr lang="en-US">
              <a:ea typeface="ＭＳ Ｐゴシック" charset="-128"/>
            </a:endParaRPr>
          </a:p>
          <a:p>
            <a:endParaRPr lang="en-US">
              <a:ea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46CF51B9-0BB0-E64D-B920-E49A6F8EBB44}" type="slidenum">
              <a:rPr lang="en-US"/>
              <a:pPr/>
              <a:t>28</a:t>
            </a:fld>
            <a:endParaRPr lang="en-US"/>
          </a:p>
        </p:txBody>
      </p:sp>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r>
              <a:rPr lang="en-US" sz="1600" b="1">
                <a:solidFill>
                  <a:schemeClr val="tx2"/>
                </a:solidFill>
                <a:latin typeface="Verdana" charset="0"/>
                <a:ea typeface="ＭＳ Ｐゴシック" charset="-128"/>
              </a:rPr>
              <a:t>Raw facts, especially organized for storage and analysis.</a:t>
            </a:r>
          </a:p>
          <a:p>
            <a:pPr algn="r" eaLnBrk="1" hangingPunct="1"/>
            <a:r>
              <a:rPr lang="fa-IR" sz="1600" b="1">
                <a:solidFill>
                  <a:schemeClr val="tx2"/>
                </a:solidFill>
                <a:latin typeface="Verdana" charset="0"/>
              </a:rPr>
              <a:t>معلومات درست طبیعی که برای تحلیلات ترتیب شده و در تصمیم گیری استفاده می شود که در حالت طبیعی باشد یعنی کدام عملیه بالای آن صورت گرفته نباشد. مواد خام</a:t>
            </a:r>
          </a:p>
          <a:p>
            <a:pPr algn="r" eaLnBrk="1" hangingPunct="1"/>
            <a:r>
              <a:rPr lang="fa-IR" sz="1600" b="1">
                <a:solidFill>
                  <a:schemeClr val="tx2"/>
                </a:solidFill>
                <a:latin typeface="Verdana" charset="0"/>
              </a:rPr>
              <a:t>با نظر داشت این معلومات میتوان سوالات آتی را جواب گفت</a:t>
            </a:r>
          </a:p>
          <a:p>
            <a:pPr algn="r" eaLnBrk="1" hangingPunct="1"/>
            <a:r>
              <a:rPr lang="fa-IR" sz="1600" b="1">
                <a:solidFill>
                  <a:schemeClr val="tx2"/>
                </a:solidFill>
                <a:latin typeface="Verdana" charset="0"/>
              </a:rPr>
              <a:t>- مقدار، انواع و منابع این معلومات را مشخص نمود</a:t>
            </a:r>
          </a:p>
          <a:p>
            <a:pPr algn="r" eaLnBrk="1" hangingPunct="1"/>
            <a:r>
              <a:rPr lang="fa-IR" sz="1600" b="1">
                <a:solidFill>
                  <a:schemeClr val="tx2"/>
                </a:solidFill>
                <a:latin typeface="Verdana" charset="0"/>
              </a:rPr>
              <a:t>مقیاس و اندازه معلومات را میتوان مشخص کرد یعنی به چه اندازه معلومات میتوان یک پروژه را پیش برد</a:t>
            </a:r>
          </a:p>
          <a:p>
            <a:pPr algn="r" eaLnBrk="1" hangingPunct="1"/>
            <a:endParaRPr lang="en-US" sz="1600" b="1">
              <a:solidFill>
                <a:schemeClr val="tx2"/>
              </a:solidFill>
              <a:latin typeface="Verdana"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p:spPr>
        <p:txBody>
          <a:bodyPr/>
          <a:lstStyle/>
          <a:p>
            <a:fld id="{0C222C1B-B4F9-ED43-93DA-963548BFEE00}" type="slidenum">
              <a:rPr lang="en-US"/>
              <a:pPr/>
              <a:t>29</a:t>
            </a:fld>
            <a:endParaRPr lang="en-US"/>
          </a:p>
        </p:txBody>
      </p:sp>
      <p:sp>
        <p:nvSpPr>
          <p:cNvPr id="65538" name="Rectangle 2"/>
          <p:cNvSpPr>
            <a:spLocks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eaLnBrk="1" hangingPunct="1"/>
            <a:endParaRPr lang="nb-NO">
              <a:ea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2075" tIns="46038" rIns="92075" bIns="46038" anchor="b">
            <a:prstTxWarp prst="textNoShape">
              <a:avLst/>
            </a:prstTxWarp>
          </a:bodyPr>
          <a:lstStyle/>
          <a:p>
            <a:pPr algn="r" eaLnBrk="0" hangingPunct="0"/>
            <a:fld id="{79C2A9B7-7C60-6648-8644-556730A80105}" type="slidenum">
              <a:rPr lang="en-US" sz="1200">
                <a:latin typeface="Times New Roman" charset="0"/>
              </a:rPr>
              <a:pPr algn="r" eaLnBrk="0" hangingPunct="0"/>
              <a:t>31</a:t>
            </a:fld>
            <a:endParaRPr lang="en-US" sz="1200">
              <a:latin typeface="Times New Roman" charset="0"/>
            </a:endParaRPr>
          </a:p>
        </p:txBody>
      </p:sp>
      <p:sp>
        <p:nvSpPr>
          <p:cNvPr id="68610" name="Rectangle 2"/>
          <p:cNvSpPr>
            <a:spLocks noChangeArrowheads="1" noTextEdit="1"/>
          </p:cNvSpPr>
          <p:nvPr>
            <p:ph type="sldImg"/>
          </p:nvPr>
        </p:nvSpPr>
        <p:spPr>
          <a:ln/>
        </p:spPr>
      </p:sp>
      <p:sp>
        <p:nvSpPr>
          <p:cNvPr id="68611" name="Rectangle 3"/>
          <p:cNvSpPr>
            <a:spLocks noGrp="1" noChangeArrowheads="1"/>
          </p:cNvSpPr>
          <p:nvPr>
            <p:ph type="body" idx="1"/>
          </p:nvPr>
        </p:nvSpPr>
        <p:spPr>
          <a:xfrm>
            <a:off x="914400" y="4343400"/>
            <a:ext cx="5029200" cy="4114800"/>
          </a:xfrm>
          <a:noFill/>
          <a:ln/>
        </p:spPr>
        <p:txBody>
          <a:bodyPr lIns="92075" tIns="46038" rIns="92075" bIns="46038"/>
          <a:lstStyle/>
          <a:p>
            <a:endParaRPr lang="hu-HU">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3EF08DAB-BFBF-9D47-95B7-5D83D52D2530}" type="slidenum">
              <a:rPr lang="en-US"/>
              <a:pPr/>
              <a:t>3</a:t>
            </a:fld>
            <a:endParaRPr lang="en-US"/>
          </a:p>
        </p:txBody>
      </p:sp>
      <p:sp>
        <p:nvSpPr>
          <p:cNvPr id="19458" name="Rectangle 2"/>
          <p:cNvSpPr>
            <a:spLocks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marL="228600" indent="-228600" eaLnBrk="1" hangingPunct="1"/>
            <a:r>
              <a:rPr lang="en-US" b="1">
                <a:ea typeface="ＭＳ Ｐゴシック" charset="-128"/>
              </a:rPr>
              <a:t>A working GIS integrates five key components: Hard-ware, Soft-ware, Data, People, Policy and Procedures</a:t>
            </a:r>
            <a:endParaRPr lang="fa-IR" b="1">
              <a:ea typeface="Times New Roman" charset="0"/>
              <a:cs typeface="Times New Roman" charset="0"/>
            </a:endParaRPr>
          </a:p>
          <a:p>
            <a:pPr marL="228600" indent="-228600" algn="r" eaLnBrk="1" hangingPunct="1"/>
            <a:r>
              <a:rPr lang="fa-IR" b="1">
                <a:ea typeface="Times New Roman" charset="0"/>
                <a:cs typeface="Times New Roman" charset="0"/>
              </a:rPr>
              <a:t> دارای پنج بخش عمده می باشد </a:t>
            </a:r>
            <a:r>
              <a:rPr lang="en-US" b="1">
                <a:ea typeface="Times New Roman" charset="0"/>
                <a:cs typeface="Times New Roman" charset="0"/>
              </a:rPr>
              <a:t>GIS</a:t>
            </a:r>
            <a:r>
              <a:rPr lang="fa-IR" b="1">
                <a:ea typeface="Times New Roman" charset="0"/>
                <a:cs typeface="Times New Roman" charset="0"/>
              </a:rPr>
              <a:t>یک سیستم فعال </a:t>
            </a:r>
            <a:endParaRPr lang="en-US" b="1">
              <a:ea typeface="Times New Roman" charset="0"/>
              <a:cs typeface="Times New Roman" charset="0"/>
            </a:endParaRPr>
          </a:p>
          <a:p>
            <a:pPr marL="228600" indent="-228600" eaLnBrk="1" hangingPunct="1">
              <a:buFontTx/>
              <a:buAutoNum type="arabicPeriod"/>
            </a:pPr>
            <a:r>
              <a:rPr lang="en-US">
                <a:latin typeface="Aldine.401.BT083.313" charset="0"/>
                <a:ea typeface="ＭＳ Ｐゴシック" charset="-128"/>
              </a:rPr>
              <a:t>) Hard-ware is the computer on which a GIS Operates. Today, GIS software runs on a wide range of hardware types from centralized computer server to desktop computers used in stand-alone or networked configurations. </a:t>
            </a:r>
          </a:p>
          <a:p>
            <a:pPr marL="228600" indent="-228600" eaLnBrk="1" hangingPunct="1">
              <a:buFontTx/>
              <a:buAutoNum type="arabicPeriod"/>
            </a:pPr>
            <a:r>
              <a:rPr lang="en-US">
                <a:latin typeface="Aldine.401.BT083.313" charset="0"/>
                <a:ea typeface="ＭＳ Ｐゴシック" charset="-128"/>
              </a:rPr>
              <a:t>) GIS Soft-ware provides tools and functions needed to store, analyze and display geographic information.</a:t>
            </a:r>
          </a:p>
          <a:p>
            <a:pPr marL="228600" indent="-228600" eaLnBrk="1" hangingPunct="1">
              <a:buFontTx/>
              <a:buAutoNum type="arabicPeriod"/>
            </a:pPr>
            <a:r>
              <a:rPr lang="en-US">
                <a:latin typeface="Aldine.401.BT083.313" charset="0"/>
                <a:ea typeface="ＭＳ Ｐゴシック" charset="-128"/>
              </a:rPr>
              <a:t>) Data are one of the most important and costly components in implementing GIS. The database is the longest existing part of any GIS implementation. Building Database takes the most time, costs the most money and requires the most effort in terms of planning and management. </a:t>
            </a:r>
          </a:p>
          <a:p>
            <a:pPr marL="228600" indent="-228600" eaLnBrk="1" hangingPunct="1">
              <a:buFontTx/>
              <a:buAutoNum type="arabicPeriod"/>
            </a:pPr>
            <a:r>
              <a:rPr lang="en-US">
                <a:latin typeface="Aldine.401.BT083.313" charset="0"/>
                <a:ea typeface="ＭＳ Ｐゴシック" charset="-128"/>
              </a:rPr>
              <a:t>) GIS technology is of limited value without people to manage the system and develop plans for applying to real-world problems. GIS users range from technical specialists, who design and maintain the system, to those who use it to help them perform their everyday work. </a:t>
            </a:r>
            <a:endParaRPr lang="fa-IR">
              <a:latin typeface="Aldine.401.BT083.313" charset="0"/>
            </a:endParaRPr>
          </a:p>
          <a:p>
            <a:pPr marL="228600" indent="-228600" eaLnBrk="1" hangingPunct="1">
              <a:buFontTx/>
              <a:buAutoNum type="arabicPeriod"/>
            </a:pPr>
            <a:r>
              <a:rPr lang="fa-IR">
                <a:latin typeface="Aldine.401.BT083.313" charset="0"/>
              </a:rPr>
              <a:t>(</a:t>
            </a:r>
            <a:r>
              <a:rPr lang="en-US">
                <a:latin typeface="Aldine.401.BT083.313" charset="0"/>
              </a:rPr>
              <a:t> </a:t>
            </a:r>
            <a:r>
              <a:rPr lang="en-US">
                <a:latin typeface="Aldine.401.BT083.313" charset="0"/>
                <a:ea typeface="ＭＳ Ｐゴシック" charset="-128"/>
              </a:rPr>
              <a:t>Methods</a:t>
            </a:r>
            <a:r>
              <a:rPr lang="fa-IR">
                <a:latin typeface="Aldine.401.BT083.313" charset="0"/>
              </a:rPr>
              <a:t> </a:t>
            </a:r>
            <a:r>
              <a:rPr lang="en-US">
                <a:latin typeface="Aldine.401.BT083.313" charset="0"/>
                <a:ea typeface="ＭＳ Ｐゴシック" charset="-128"/>
              </a:rPr>
              <a:t>A successful GIS operates according to a well-designed plan and business rules, unique to each operation.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18497270-1846-D64E-B71F-35CFF862EC34}" type="slidenum">
              <a:rPr lang="en-US"/>
              <a:pPr/>
              <a:t>4</a:t>
            </a:fld>
            <a:endParaRPr lang="en-US"/>
          </a:p>
        </p:txBody>
      </p:sp>
      <p:sp>
        <p:nvSpPr>
          <p:cNvPr id="21506" name="Rectangle 2"/>
          <p:cNvSpPr>
            <a:spLocks noChangeArrowheads="1" noTextEdit="1"/>
          </p:cNvSpPr>
          <p:nvPr>
            <p:ph type="sldImg"/>
          </p:nvPr>
        </p:nvSpPr>
        <p:spPr>
          <a:xfrm>
            <a:off x="1150938" y="676275"/>
            <a:ext cx="4556125" cy="3417888"/>
          </a:xfrm>
          <a:ln/>
        </p:spPr>
      </p:sp>
      <p:sp>
        <p:nvSpPr>
          <p:cNvPr id="21507" name="Rectangle 3"/>
          <p:cNvSpPr>
            <a:spLocks noGrp="1" noChangeArrowheads="1"/>
          </p:cNvSpPr>
          <p:nvPr>
            <p:ph type="body" idx="1"/>
          </p:nvPr>
        </p:nvSpPr>
        <p:spPr>
          <a:xfrm>
            <a:off x="904875" y="4352925"/>
            <a:ext cx="5075238" cy="4148138"/>
          </a:xfrm>
          <a:noFill/>
          <a:ln/>
        </p:spPr>
        <p:txBody>
          <a:bodyPr/>
          <a:lstStyle/>
          <a:p>
            <a:pPr lvl="1" eaLnBrk="1" hangingPunct="1"/>
            <a:endParaRPr lang="nb-NO"/>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FD878CCC-906A-7547-A515-3D2A858F453F}" type="slidenum">
              <a:rPr lang="en-US"/>
              <a:pPr/>
              <a:t>5</a:t>
            </a:fld>
            <a:endParaRPr lang="en-US"/>
          </a:p>
        </p:txBody>
      </p:sp>
      <p:sp>
        <p:nvSpPr>
          <p:cNvPr id="23554" name="Rectangle 2"/>
          <p:cNvSpPr>
            <a:spLocks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nb-NO">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E38A995F-9F45-1F4D-AA79-588A9A7CE227}" type="slidenum">
              <a:rPr lang="en-US"/>
              <a:pPr/>
              <a:t>8</a:t>
            </a:fld>
            <a:endParaRPr lang="en-US"/>
          </a:p>
        </p:txBody>
      </p:sp>
      <p:sp>
        <p:nvSpPr>
          <p:cNvPr id="27650" name="Rectangle 2"/>
          <p:cNvSpPr>
            <a:spLocks noRot="1" noChangeArrowheads="1" noTextEdit="1"/>
          </p:cNvSpPr>
          <p:nvPr>
            <p:ph type="sldImg"/>
          </p:nvPr>
        </p:nvSpPr>
        <p:spPr>
          <a:xfrm>
            <a:off x="1149350" y="674688"/>
            <a:ext cx="4559300" cy="3419475"/>
          </a:xfrm>
          <a:ln/>
        </p:spPr>
      </p:sp>
      <p:sp>
        <p:nvSpPr>
          <p:cNvPr id="27651" name="Rectangle 3"/>
          <p:cNvSpPr>
            <a:spLocks noGrp="1" noChangeArrowheads="1"/>
          </p:cNvSpPr>
          <p:nvPr>
            <p:ph type="body" idx="1"/>
          </p:nvPr>
        </p:nvSpPr>
        <p:spPr>
          <a:xfrm>
            <a:off x="904875" y="4352925"/>
            <a:ext cx="5075238" cy="4148138"/>
          </a:xfrm>
          <a:noFill/>
          <a:ln/>
        </p:spPr>
        <p:txBody>
          <a:bodyPr/>
          <a:lstStyle/>
          <a:p>
            <a:pPr lvl="1"/>
            <a:r>
              <a:rPr lang="en-US"/>
              <a:t>You can perform analysis to obtain the answers to a particular question or find solutions to a particular problem. Geographic analysis usually involves more than one geographic dataset and requires the analyst to proceed through a series of steps to reach a result. Three common types of geographic analysis are:</a:t>
            </a:r>
          </a:p>
          <a:p>
            <a:pPr lvl="2"/>
            <a:r>
              <a:rPr lang="en-US"/>
              <a:t> Proximity analysis</a:t>
            </a:r>
          </a:p>
          <a:p>
            <a:pPr lvl="3">
              <a:buFontTx/>
              <a:buChar char="•"/>
            </a:pPr>
            <a:r>
              <a:rPr lang="en-US"/>
              <a:t> How many houses lie within 100 meters of this water main?</a:t>
            </a:r>
          </a:p>
          <a:p>
            <a:pPr lvl="3">
              <a:buFontTx/>
              <a:buChar char="•"/>
            </a:pPr>
            <a:r>
              <a:rPr lang="en-US"/>
              <a:t> What is the total number of customers within 10 kilometers of this store?</a:t>
            </a:r>
          </a:p>
          <a:p>
            <a:pPr lvl="3">
              <a:buFontTx/>
              <a:buChar char="•"/>
            </a:pPr>
            <a:r>
              <a:rPr lang="en-US"/>
              <a:t> What proportion of the alfalfa crop is within 500 meters of the well?</a:t>
            </a:r>
          </a:p>
          <a:p>
            <a:pPr lvl="3"/>
            <a:r>
              <a:rPr lang="en-US"/>
              <a:t>To answer such questions, GIS technology uses a process called</a:t>
            </a:r>
            <a:r>
              <a:rPr lang="en-US" i="1"/>
              <a:t> buffering </a:t>
            </a:r>
            <a:r>
              <a:rPr lang="en-US"/>
              <a:t>to determine the proximity between features.</a:t>
            </a:r>
          </a:p>
          <a:p>
            <a:pPr lvl="2"/>
            <a:r>
              <a:rPr lang="en-US"/>
              <a:t>Overlay analysis </a:t>
            </a:r>
          </a:p>
          <a:p>
            <a:pPr lvl="3"/>
            <a:r>
              <a:rPr lang="en-US"/>
              <a:t>An overlay process combines the features of two layers to create a new layer that contains the attributes of both. This resulting layer can be analyzed to determine which features overlap or to find out how much of a feature is in one or more areas. An overlay could be done to combine soil and vegetation layers to calculate the area of a certain vegetation type on a specific type of soil.</a:t>
            </a:r>
          </a:p>
          <a:p>
            <a:pPr lvl="2"/>
            <a:r>
              <a:rPr lang="en-US"/>
              <a:t>Network analysis</a:t>
            </a:r>
          </a:p>
          <a:p>
            <a:pPr lvl="3"/>
            <a:r>
              <a:rPr lang="en-US"/>
              <a:t>This type of analysis examines how linear features are connected and how easily resources can flow through them.</a:t>
            </a:r>
          </a:p>
          <a:p>
            <a:pPr lvl="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25A3A2A5-E2CC-544B-8BAF-30D4E2D6ECA6}" type="slidenum">
              <a:rPr lang="en-US"/>
              <a:pPr/>
              <a:t>9</a:t>
            </a:fld>
            <a:endParaRPr lang="en-US"/>
          </a:p>
        </p:txBody>
      </p:sp>
      <p:sp>
        <p:nvSpPr>
          <p:cNvPr id="29698" name="Rectangle 2"/>
          <p:cNvSpPr>
            <a:spLocks noRot="1" noChangeArrowheads="1" noTextEdit="1"/>
          </p:cNvSpPr>
          <p:nvPr>
            <p:ph type="sldImg"/>
          </p:nvPr>
        </p:nvSpPr>
        <p:spPr>
          <a:xfrm>
            <a:off x="1149350" y="674688"/>
            <a:ext cx="4559300" cy="3419475"/>
          </a:xfrm>
          <a:ln/>
        </p:spPr>
      </p:sp>
      <p:sp>
        <p:nvSpPr>
          <p:cNvPr id="29699" name="Rectangle 3"/>
          <p:cNvSpPr>
            <a:spLocks noGrp="1" noChangeArrowheads="1"/>
          </p:cNvSpPr>
          <p:nvPr>
            <p:ph type="body" idx="1"/>
          </p:nvPr>
        </p:nvSpPr>
        <p:spPr>
          <a:xfrm>
            <a:off x="904875" y="4352925"/>
            <a:ext cx="5075238" cy="4148138"/>
          </a:xfrm>
          <a:noFill/>
          <a:ln/>
        </p:spPr>
        <p:txBody>
          <a:bodyPr/>
          <a:lstStyle/>
          <a:p>
            <a:pPr lvl="1"/>
            <a:r>
              <a:rPr lang="en-US"/>
              <a:t>For many types of geographic operations, the end result is usually best visualized as a map or graph. Maps are efficient for storing and communicating geographic information. Cartographers have created maps for millennia, but GIS provides new and exciting tools to extend the art and science of cartography. Maps can be integrated with reports, three-dimensional (3D) views, photographic images, and other digital media. This topic is discussed in greater detail in Lesson 3.</a:t>
            </a:r>
          </a:p>
          <a:p>
            <a:r>
              <a:rPr lang="en-US">
                <a:ea typeface="ＭＳ Ｐゴシック" charset="-128"/>
              </a:rPr>
              <a:t/>
            </a:r>
            <a:br>
              <a:rPr lang="en-US">
                <a:ea typeface="ＭＳ Ｐゴシック" charset="-128"/>
              </a:rPr>
            </a:br>
            <a:endParaRPr lang="en-US">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FCB137D9-1F9A-9E40-ABD5-A5812669AB58}" type="slidenum">
              <a:rPr lang="en-US"/>
              <a:pPr/>
              <a:t>10</a:t>
            </a:fld>
            <a:endParaRPr lang="en-US"/>
          </a:p>
        </p:txBody>
      </p:sp>
      <p:sp>
        <p:nvSpPr>
          <p:cNvPr id="31746" name="Rectangle 2"/>
          <p:cNvSpPr>
            <a:spLocks noRot="1" noChangeArrowheads="1" noTextEdit="1"/>
          </p:cNvSpPr>
          <p:nvPr>
            <p:ph type="sldImg"/>
          </p:nvPr>
        </p:nvSpPr>
        <p:spPr>
          <a:xfrm>
            <a:off x="1149350" y="674688"/>
            <a:ext cx="4559300" cy="3419475"/>
          </a:xfrm>
          <a:ln/>
        </p:spPr>
      </p:sp>
      <p:sp>
        <p:nvSpPr>
          <p:cNvPr id="31747" name="Rectangle 3"/>
          <p:cNvSpPr>
            <a:spLocks noGrp="1" noChangeArrowheads="1"/>
          </p:cNvSpPr>
          <p:nvPr>
            <p:ph type="body" idx="1"/>
          </p:nvPr>
        </p:nvSpPr>
        <p:spPr>
          <a:xfrm>
            <a:off x="904875" y="4352925"/>
            <a:ext cx="5075238" cy="4148138"/>
          </a:xfrm>
          <a:noFill/>
          <a:ln/>
        </p:spPr>
        <p:txBody>
          <a:bodyPr/>
          <a:lstStyle/>
          <a:p>
            <a:pPr lvl="1"/>
            <a:r>
              <a:rPr lang="en-US"/>
              <a:t>Sharing the results of your geographic labor is one of the primary justifications for investing resources in GIS. A powerful method for sharing displays created through a GIS is to output them into a distributable format. The more output options a GIS can offer, the greater the potential for reaching the right audience with the right information.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9842CAC0-3AC6-5A46-848A-3DF21A6B067C}" type="slidenum">
              <a:rPr lang="en-US"/>
              <a:pPr/>
              <a:t>13</a:t>
            </a:fld>
            <a:endParaRPr lang="en-US"/>
          </a:p>
        </p:txBody>
      </p:sp>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algn="r" eaLnBrk="1" hangingPunct="1"/>
            <a:r>
              <a:rPr lang="fa-IR">
                <a:ea typeface="Times New Roman" charset="0"/>
                <a:cs typeface="Times New Roman" charset="0"/>
              </a:rPr>
              <a:t>بهبود یافتن تشکیلات </a:t>
            </a:r>
          </a:p>
          <a:p>
            <a:pPr algn="r" eaLnBrk="1" hangingPunct="1"/>
            <a:r>
              <a:rPr lang="fa-IR">
                <a:ea typeface="Times New Roman" charset="0"/>
                <a:cs typeface="Times New Roman" charset="0"/>
              </a:rPr>
              <a:t>توانمندی جهت تصمیم بهتر </a:t>
            </a:r>
          </a:p>
          <a:p>
            <a:pPr algn="r" eaLnBrk="1" hangingPunct="1"/>
            <a:r>
              <a:rPr lang="fa-IR">
                <a:ea typeface="Times New Roman" charset="0"/>
                <a:cs typeface="Times New Roman" charset="0"/>
              </a:rPr>
              <a:t>ساختن نقشه ها</a:t>
            </a:r>
          </a:p>
          <a:p>
            <a:pPr algn="r" eaLnBrk="1" hangingPunct="1"/>
            <a:endParaRPr lang="en-US">
              <a:ea typeface="Times New Roman" charset="0"/>
              <a:cs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9A07506-39D7-9043-B704-038B9371F77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B5C8F56-C045-2148-A286-54043BC57D2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A5BA96B-46E1-3745-A6BB-6693A9CF2B1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F6CA4E3-3F8F-F84E-8C6A-55ED664F6BA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FEC6FB8-C39A-AE43-9DAB-70EEBD715C8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B6894255-8BA8-B24F-8834-EC74FF6DF80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6711A5A7-F5FA-FA4D-AA9B-0461675E236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BEAFA611-675F-F447-8A3E-83110F51A5B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F420FB25-EDB0-F648-896C-73F3070649E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13226A1-94A1-E147-B298-4BFF7BB4743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51E266F-EC30-C247-8CD5-2F7F51CE3A5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mn-ea"/>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E8CDDB30-A7D1-1141-88F2-DF92ECE4463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jpeg"/><Relationship Id="rId6"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jpe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9.bin"/><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emf"/><Relationship Id="rId5"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5.emf"/></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40.emf"/><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42.emf"/><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3.wmf"/><Relationship Id="rId4" Type="http://schemas.openxmlformats.org/officeDocument/2006/relationships/image" Target="../media/image44.wmf"/><Relationship Id="rId5" Type="http://schemas.openxmlformats.org/officeDocument/2006/relationships/image" Target="../media/image45.wmf"/><Relationship Id="rId6" Type="http://schemas.openxmlformats.org/officeDocument/2006/relationships/image" Target="../media/image46.wmf"/><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52.png"/><Relationship Id="rId1" Type="http://schemas.openxmlformats.org/officeDocument/2006/relationships/slideLayout" Target="../slideLayouts/slideLayout7.xml"/><Relationship Id="rId2"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image" Target="../media/image53.wmf"/><Relationship Id="rId4" Type="http://schemas.openxmlformats.org/officeDocument/2006/relationships/image" Target="../media/image54.wmf"/><Relationship Id="rId5" Type="http://schemas.openxmlformats.org/officeDocument/2006/relationships/image" Target="../media/image55.wmf"/><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wmf"/><Relationship Id="rId3" Type="http://schemas.openxmlformats.org/officeDocument/2006/relationships/image" Target="../media/image57.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oleObject3.bin"/><Relationship Id="rId5" Type="http://schemas.openxmlformats.org/officeDocument/2006/relationships/oleObject" Target="../embeddings/oleObject4.bin"/><Relationship Id="rId6" Type="http://schemas.openxmlformats.org/officeDocument/2006/relationships/oleObject" Target="../embeddings/oleObject5.bin"/><Relationship Id="rId7" Type="http://schemas.openxmlformats.org/officeDocument/2006/relationships/oleObject" Target="../embeddings/oleObject6.bin"/><Relationship Id="rId8" Type="http://schemas.openxmlformats.org/officeDocument/2006/relationships/oleObject" Target="../embeddings/oleObject7.bin"/><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slide" Target="slide4.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slide" Target="slide4.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Rectangle 9"/>
          <p:cNvSpPr>
            <a:spLocks noGrp="1" noChangeArrowheads="1"/>
          </p:cNvSpPr>
          <p:nvPr>
            <p:ph type="title" idx="4294967295"/>
          </p:nvPr>
        </p:nvSpPr>
        <p:spPr>
          <a:xfrm>
            <a:off x="0" y="990600"/>
            <a:ext cx="8686800" cy="1219200"/>
          </a:xfrm>
          <a:noFill/>
        </p:spPr>
        <p:txBody>
          <a:bodyPr/>
          <a:lstStyle/>
          <a:p>
            <a:pPr eaLnBrk="1" hangingPunct="1"/>
            <a:r>
              <a:rPr lang="en-US" sz="5400" b="1">
                <a:solidFill>
                  <a:srgbClr val="0000FF"/>
                </a:solidFill>
                <a:latin typeface="Garamond" charset="0"/>
                <a:ea typeface="ＭＳ Ｐゴシック" charset="-128"/>
              </a:rPr>
              <a:t>Introduction to GIS</a:t>
            </a:r>
            <a:endParaRPr lang="en-US" sz="5400">
              <a:ea typeface="ＭＳ Ｐゴシック" charset="-128"/>
            </a:endParaRPr>
          </a:p>
        </p:txBody>
      </p:sp>
      <p:sp>
        <p:nvSpPr>
          <p:cNvPr id="14338" name="Text Box 1028"/>
          <p:cNvSpPr txBox="1">
            <a:spLocks noChangeArrowheads="1"/>
          </p:cNvSpPr>
          <p:nvPr/>
        </p:nvSpPr>
        <p:spPr bwMode="auto">
          <a:xfrm>
            <a:off x="2286000" y="3276600"/>
            <a:ext cx="43434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sz="2400" b="1">
                <a:latin typeface="Verdana" charset="0"/>
              </a:rPr>
              <a:t>Concepts and Principles</a:t>
            </a:r>
          </a:p>
        </p:txBody>
      </p:sp>
      <p:sp>
        <p:nvSpPr>
          <p:cNvPr id="14339" name="TekstSylinder 1"/>
          <p:cNvSpPr txBox="1">
            <a:spLocks noChangeArrowheads="1"/>
          </p:cNvSpPr>
          <p:nvPr/>
        </p:nvSpPr>
        <p:spPr bwMode="auto">
          <a:xfrm>
            <a:off x="2514600" y="4191000"/>
            <a:ext cx="3886200" cy="923925"/>
          </a:xfrm>
          <a:prstGeom prst="rect">
            <a:avLst/>
          </a:prstGeom>
          <a:noFill/>
          <a:ln w="9525">
            <a:noFill/>
            <a:miter lim="800000"/>
            <a:headEnd/>
            <a:tailEnd/>
          </a:ln>
        </p:spPr>
        <p:txBody>
          <a:bodyPr>
            <a:prstTxWarp prst="textNoShape">
              <a:avLst/>
            </a:prstTxWarp>
            <a:spAutoFit/>
          </a:bodyPr>
          <a:lstStyle/>
          <a:p>
            <a:r>
              <a:rPr lang="nb-NO"/>
              <a:t>Abdullah Barat, GIS Trainer</a:t>
            </a:r>
          </a:p>
          <a:p>
            <a:r>
              <a:rPr lang="nb-NO"/>
              <a:t>      NORPLAN, RuWatSIP</a:t>
            </a:r>
          </a:p>
          <a:p>
            <a:r>
              <a:rPr lang="nb-NO"/>
              <a:t>July 2013, Training Course 4.1</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bwMode="gray">
          <a:xfrm>
            <a:off x="457200" y="76200"/>
            <a:ext cx="8229600" cy="1143000"/>
          </a:xfrm>
        </p:spPr>
        <p:txBody>
          <a:bodyPr/>
          <a:lstStyle/>
          <a:p>
            <a:pPr eaLnBrk="1" hangingPunct="1"/>
            <a:r>
              <a:rPr lang="en-US" b="1">
                <a:ea typeface="ＭＳ Ｐゴシック" charset="-128"/>
              </a:rPr>
              <a:t>Output</a:t>
            </a:r>
          </a:p>
        </p:txBody>
      </p:sp>
      <p:pic>
        <p:nvPicPr>
          <p:cNvPr id="30722" name="Picture 3" descr="mapicon"/>
          <p:cNvPicPr>
            <a:picLocks noChangeAspect="1" noChangeArrowheads="1"/>
          </p:cNvPicPr>
          <p:nvPr/>
        </p:nvPicPr>
        <p:blipFill>
          <a:blip r:embed="rId3"/>
          <a:srcRect/>
          <a:stretch>
            <a:fillRect/>
          </a:stretch>
        </p:blipFill>
        <p:spPr bwMode="gray">
          <a:xfrm>
            <a:off x="5122863" y="4470400"/>
            <a:ext cx="1343025" cy="998538"/>
          </a:xfrm>
          <a:prstGeom prst="rect">
            <a:avLst/>
          </a:prstGeom>
          <a:noFill/>
          <a:ln w="19050">
            <a:noFill/>
            <a:miter lim="800000"/>
            <a:headEnd/>
            <a:tailEnd/>
          </a:ln>
        </p:spPr>
      </p:pic>
      <p:sp>
        <p:nvSpPr>
          <p:cNvPr id="30723" name="Text Box 4"/>
          <p:cNvSpPr txBox="1">
            <a:spLocks noChangeArrowheads="1"/>
          </p:cNvSpPr>
          <p:nvPr/>
        </p:nvSpPr>
        <p:spPr bwMode="gray">
          <a:xfrm>
            <a:off x="5351463" y="5183188"/>
            <a:ext cx="1600200" cy="366712"/>
          </a:xfrm>
          <a:prstGeom prst="rect">
            <a:avLst/>
          </a:prstGeom>
          <a:solidFill>
            <a:srgbClr val="E5E5E5"/>
          </a:solidFill>
          <a:ln w="9525">
            <a:noFill/>
            <a:miter lim="800000"/>
            <a:headEnd/>
            <a:tailEnd/>
          </a:ln>
        </p:spPr>
        <p:txBody>
          <a:bodyPr lIns="93414" tIns="46708" rIns="93414" bIns="46708">
            <a:prstTxWarp prst="textNoShape">
              <a:avLst/>
            </a:prstTxWarp>
            <a:spAutoFit/>
          </a:bodyPr>
          <a:lstStyle/>
          <a:p>
            <a:pPr>
              <a:spcBef>
                <a:spcPct val="50000"/>
              </a:spcBef>
            </a:pPr>
            <a:r>
              <a:rPr lang="en-US" b="1"/>
              <a:t>Florida.mxd</a:t>
            </a:r>
          </a:p>
        </p:txBody>
      </p:sp>
      <p:sp>
        <p:nvSpPr>
          <p:cNvPr id="11269" name="Text Box 5"/>
          <p:cNvSpPr txBox="1">
            <a:spLocks noChangeArrowheads="1"/>
          </p:cNvSpPr>
          <p:nvPr/>
        </p:nvSpPr>
        <p:spPr bwMode="gray">
          <a:xfrm>
            <a:off x="6621463" y="4508500"/>
            <a:ext cx="1925637" cy="519113"/>
          </a:xfrm>
          <a:prstGeom prst="rect">
            <a:avLst/>
          </a:prstGeom>
          <a:solidFill>
            <a:srgbClr val="FFC5CF"/>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2800" b="1" smtClean="0"/>
              <a:t>Document</a:t>
            </a:r>
          </a:p>
        </p:txBody>
      </p:sp>
      <p:sp>
        <p:nvSpPr>
          <p:cNvPr id="11270" name="Text Box 6"/>
          <p:cNvSpPr txBox="1">
            <a:spLocks noChangeArrowheads="1"/>
          </p:cNvSpPr>
          <p:nvPr/>
        </p:nvSpPr>
        <p:spPr bwMode="gray">
          <a:xfrm>
            <a:off x="6324600" y="1282700"/>
            <a:ext cx="1490663" cy="519113"/>
          </a:xfrm>
          <a:prstGeom prst="rect">
            <a:avLst/>
          </a:prstGeom>
          <a:solidFill>
            <a:srgbClr val="FFC5CF"/>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r>
              <a:rPr lang="en-US" sz="2800" b="1"/>
              <a:t>Internet</a:t>
            </a:r>
            <a:endParaRPr lang="en-US" sz="2400" b="1">
              <a:solidFill>
                <a:schemeClr val="hlink"/>
              </a:solidFill>
            </a:endParaRPr>
          </a:p>
        </p:txBody>
      </p:sp>
      <p:pic>
        <p:nvPicPr>
          <p:cNvPr id="30726" name="Picture 7" descr="arcims_example_2"/>
          <p:cNvPicPr>
            <a:picLocks noChangeAspect="1" noChangeArrowheads="1"/>
          </p:cNvPicPr>
          <p:nvPr/>
        </p:nvPicPr>
        <p:blipFill>
          <a:blip r:embed="rId4"/>
          <a:srcRect/>
          <a:stretch>
            <a:fillRect/>
          </a:stretch>
        </p:blipFill>
        <p:spPr bwMode="gray">
          <a:xfrm>
            <a:off x="5867400" y="1928813"/>
            <a:ext cx="2514600" cy="1881187"/>
          </a:xfrm>
          <a:prstGeom prst="rect">
            <a:avLst/>
          </a:prstGeom>
          <a:noFill/>
          <a:ln w="19050">
            <a:solidFill>
              <a:srgbClr val="000000"/>
            </a:solidFill>
            <a:miter lim="800000"/>
            <a:headEnd/>
            <a:tailEnd/>
          </a:ln>
        </p:spPr>
      </p:pic>
      <p:sp>
        <p:nvSpPr>
          <p:cNvPr id="30727" name="AutoShape 8" descr="1503a"/>
          <p:cNvSpPr>
            <a:spLocks noChangeAspect="1" noChangeArrowheads="1"/>
          </p:cNvSpPr>
          <p:nvPr/>
        </p:nvSpPr>
        <p:spPr bwMode="gray">
          <a:xfrm>
            <a:off x="3962400" y="1752600"/>
            <a:ext cx="2971800" cy="2789238"/>
          </a:xfrm>
          <a:prstGeom prst="rect">
            <a:avLst/>
          </a:prstGeom>
          <a:noFill/>
          <a:ln w="9525">
            <a:noFill/>
            <a:miter lim="800000"/>
            <a:headEnd/>
            <a:tailEnd/>
          </a:ln>
        </p:spPr>
        <p:txBody>
          <a:bodyPr>
            <a:prstTxWarp prst="textNoShape">
              <a:avLst/>
            </a:prstTxWarp>
          </a:bodyPr>
          <a:lstStyle/>
          <a:p>
            <a:endParaRPr lang="nb-NO"/>
          </a:p>
        </p:txBody>
      </p:sp>
      <p:sp>
        <p:nvSpPr>
          <p:cNvPr id="11273" name="Text Box 9"/>
          <p:cNvSpPr txBox="1">
            <a:spLocks noChangeArrowheads="1"/>
          </p:cNvSpPr>
          <p:nvPr/>
        </p:nvSpPr>
        <p:spPr bwMode="gray">
          <a:xfrm>
            <a:off x="787400" y="1333500"/>
            <a:ext cx="2003425" cy="519113"/>
          </a:xfrm>
          <a:prstGeom prst="rect">
            <a:avLst/>
          </a:prstGeom>
          <a:solidFill>
            <a:srgbClr val="FFC5CF"/>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r>
              <a:rPr lang="en-US" sz="2800" b="1"/>
              <a:t>Paper map</a:t>
            </a:r>
            <a:endParaRPr lang="en-US" sz="2400" b="1">
              <a:solidFill>
                <a:schemeClr val="hlink"/>
              </a:solidFill>
            </a:endParaRPr>
          </a:p>
        </p:txBody>
      </p:sp>
      <p:pic>
        <p:nvPicPr>
          <p:cNvPr id="30729" name="Picture 10" descr="2002a_a1"/>
          <p:cNvPicPr>
            <a:picLocks noChangeAspect="1" noChangeArrowheads="1"/>
          </p:cNvPicPr>
          <p:nvPr/>
        </p:nvPicPr>
        <p:blipFill>
          <a:blip r:embed="rId5"/>
          <a:srcRect/>
          <a:stretch>
            <a:fillRect/>
          </a:stretch>
        </p:blipFill>
        <p:spPr bwMode="gray">
          <a:xfrm>
            <a:off x="482600" y="1981200"/>
            <a:ext cx="2590800" cy="1905000"/>
          </a:xfrm>
          <a:prstGeom prst="rect">
            <a:avLst/>
          </a:prstGeom>
          <a:noFill/>
          <a:ln w="19050">
            <a:solidFill>
              <a:schemeClr val="tx1"/>
            </a:solidFill>
            <a:miter lim="800000"/>
            <a:headEnd/>
            <a:tailEnd/>
          </a:ln>
        </p:spPr>
      </p:pic>
      <p:grpSp>
        <p:nvGrpSpPr>
          <p:cNvPr id="30730" name="Group 11"/>
          <p:cNvGrpSpPr>
            <a:grpSpLocks/>
          </p:cNvGrpSpPr>
          <p:nvPr/>
        </p:nvGrpSpPr>
        <p:grpSpPr bwMode="auto">
          <a:xfrm>
            <a:off x="3657600" y="3352800"/>
            <a:ext cx="1676400" cy="1355725"/>
            <a:chOff x="2304" y="2256"/>
            <a:chExt cx="1056" cy="854"/>
          </a:xfrm>
        </p:grpSpPr>
        <p:sp>
          <p:nvSpPr>
            <p:cNvPr id="11285" name="AutoShape 12"/>
            <p:cNvSpPr>
              <a:spLocks noChangeArrowheads="1"/>
            </p:cNvSpPr>
            <p:nvPr/>
          </p:nvSpPr>
          <p:spPr bwMode="gray">
            <a:xfrm>
              <a:off x="2304" y="2256"/>
              <a:ext cx="660" cy="593"/>
            </a:xfrm>
            <a:prstGeom prst="can">
              <a:avLst>
                <a:gd name="adj" fmla="val 25000"/>
              </a:avLst>
            </a:prstGeom>
            <a:gradFill rotWithShape="0">
              <a:gsLst>
                <a:gs pos="0">
                  <a:srgbClr val="9999FF"/>
                </a:gs>
                <a:gs pos="50000">
                  <a:srgbClr val="E5E5E5"/>
                </a:gs>
                <a:gs pos="100000">
                  <a:srgbClr val="9999FF"/>
                </a:gs>
              </a:gsLst>
              <a:lin ang="0" scaled="1"/>
            </a:gradFill>
            <a:ln w="9525">
              <a:solidFill>
                <a:schemeClr val="tx1"/>
              </a:solidFill>
              <a:round/>
              <a:headEnd type="none" w="sm" len="sm"/>
              <a:tailEnd type="none" w="sm" len="sm"/>
            </a:ln>
            <a:effectLst>
              <a:outerShdw blurRad="63500" dist="107763" dir="2700000" algn="ctr" rotWithShape="0">
                <a:srgbClr val="80590A">
                  <a:alpha val="74998"/>
                </a:srgbClr>
              </a:outerShdw>
            </a:effectLst>
          </p:spPr>
          <p:txBody>
            <a:bodyPr wrap="none" anchor="ctr"/>
            <a:lstStyle/>
            <a:p>
              <a:pPr>
                <a:defRPr/>
              </a:pPr>
              <a:endParaRPr lang="en-US">
                <a:ea typeface="ＭＳ Ｐゴシック" charset="0"/>
                <a:cs typeface="Arial" charset="0"/>
              </a:endParaRPr>
            </a:p>
          </p:txBody>
        </p:sp>
        <p:sp>
          <p:nvSpPr>
            <p:cNvPr id="11286" name="AutoShape 13"/>
            <p:cNvSpPr>
              <a:spLocks noChangeArrowheads="1"/>
            </p:cNvSpPr>
            <p:nvPr/>
          </p:nvSpPr>
          <p:spPr bwMode="gray">
            <a:xfrm>
              <a:off x="2700" y="2330"/>
              <a:ext cx="660" cy="594"/>
            </a:xfrm>
            <a:prstGeom prst="can">
              <a:avLst>
                <a:gd name="adj" fmla="val 25000"/>
              </a:avLst>
            </a:prstGeom>
            <a:gradFill rotWithShape="0">
              <a:gsLst>
                <a:gs pos="0">
                  <a:srgbClr val="9999FF"/>
                </a:gs>
                <a:gs pos="50000">
                  <a:srgbClr val="E5E5E5"/>
                </a:gs>
                <a:gs pos="100000">
                  <a:srgbClr val="9999FF"/>
                </a:gs>
              </a:gsLst>
              <a:lin ang="0" scaled="1"/>
            </a:gradFill>
            <a:ln w="9525">
              <a:solidFill>
                <a:schemeClr val="tx1"/>
              </a:solidFill>
              <a:round/>
              <a:headEnd type="none" w="sm" len="sm"/>
              <a:tailEnd type="none" w="sm" len="sm"/>
            </a:ln>
            <a:effectLst>
              <a:outerShdw blurRad="63500" dist="107763" dir="2700000" algn="ctr" rotWithShape="0">
                <a:srgbClr val="80590A">
                  <a:alpha val="74998"/>
                </a:srgbClr>
              </a:outerShdw>
            </a:effectLst>
          </p:spPr>
          <p:txBody>
            <a:bodyPr wrap="none" anchor="ctr"/>
            <a:lstStyle/>
            <a:p>
              <a:pPr>
                <a:defRPr/>
              </a:pPr>
              <a:endParaRPr lang="en-US">
                <a:ea typeface="ＭＳ Ｐゴシック" charset="0"/>
                <a:cs typeface="Arial" charset="0"/>
              </a:endParaRPr>
            </a:p>
          </p:txBody>
        </p:sp>
        <p:sp>
          <p:nvSpPr>
            <p:cNvPr id="11287" name="AutoShape 14"/>
            <p:cNvSpPr>
              <a:spLocks noChangeArrowheads="1"/>
            </p:cNvSpPr>
            <p:nvPr/>
          </p:nvSpPr>
          <p:spPr bwMode="gray">
            <a:xfrm>
              <a:off x="2502" y="2479"/>
              <a:ext cx="660" cy="593"/>
            </a:xfrm>
            <a:prstGeom prst="can">
              <a:avLst>
                <a:gd name="adj" fmla="val 25000"/>
              </a:avLst>
            </a:prstGeom>
            <a:gradFill rotWithShape="0">
              <a:gsLst>
                <a:gs pos="0">
                  <a:srgbClr val="9999FF"/>
                </a:gs>
                <a:gs pos="50000">
                  <a:srgbClr val="E5E5E5"/>
                </a:gs>
                <a:gs pos="100000">
                  <a:srgbClr val="9999FF"/>
                </a:gs>
              </a:gsLst>
              <a:lin ang="0" scaled="1"/>
            </a:gradFill>
            <a:ln w="9525">
              <a:solidFill>
                <a:schemeClr val="tx1"/>
              </a:solidFill>
              <a:round/>
              <a:headEnd type="none" w="sm" len="sm"/>
              <a:tailEnd type="none" w="sm" len="sm"/>
            </a:ln>
            <a:effectLst>
              <a:outerShdw blurRad="63500" dist="107763" dir="2700000" algn="ctr" rotWithShape="0">
                <a:srgbClr val="80590A">
                  <a:alpha val="74998"/>
                </a:srgbClr>
              </a:outerShdw>
            </a:effectLst>
          </p:spPr>
          <p:txBody>
            <a:bodyPr wrap="none" anchor="ctr"/>
            <a:lstStyle/>
            <a:p>
              <a:pPr>
                <a:defRPr/>
              </a:pPr>
              <a:endParaRPr lang="en-US">
                <a:ea typeface="ＭＳ Ｐゴシック" charset="0"/>
                <a:cs typeface="Arial" charset="0"/>
              </a:endParaRPr>
            </a:p>
          </p:txBody>
        </p:sp>
        <p:sp>
          <p:nvSpPr>
            <p:cNvPr id="30743" name="Text Box 15"/>
            <p:cNvSpPr txBox="1">
              <a:spLocks noChangeArrowheads="1"/>
            </p:cNvSpPr>
            <p:nvPr/>
          </p:nvSpPr>
          <p:spPr bwMode="gray">
            <a:xfrm>
              <a:off x="2496" y="2592"/>
              <a:ext cx="682" cy="518"/>
            </a:xfrm>
            <a:prstGeom prst="rect">
              <a:avLst/>
            </a:prstGeom>
            <a:noFill/>
            <a:ln w="9525">
              <a:noFill/>
              <a:miter lim="800000"/>
              <a:headEnd/>
              <a:tailEnd/>
            </a:ln>
          </p:spPr>
          <p:txBody>
            <a:bodyPr lIns="92075" tIns="46038" rIns="92075" bIns="46038">
              <a:prstTxWarp prst="textNoShape">
                <a:avLst/>
              </a:prstTxWarp>
              <a:spAutoFit/>
            </a:bodyPr>
            <a:lstStyle/>
            <a:p>
              <a:r>
                <a:rPr lang="en-US" sz="2400" b="1"/>
                <a:t>GIS Data</a:t>
              </a:r>
            </a:p>
          </p:txBody>
        </p:sp>
      </p:grpSp>
      <p:grpSp>
        <p:nvGrpSpPr>
          <p:cNvPr id="30731" name="Group 16"/>
          <p:cNvGrpSpPr>
            <a:grpSpLocks/>
          </p:cNvGrpSpPr>
          <p:nvPr/>
        </p:nvGrpSpPr>
        <p:grpSpPr bwMode="auto">
          <a:xfrm>
            <a:off x="1524000" y="4586288"/>
            <a:ext cx="2362200" cy="1052512"/>
            <a:chOff x="720" y="2832"/>
            <a:chExt cx="1488" cy="663"/>
          </a:xfrm>
        </p:grpSpPr>
        <p:grpSp>
          <p:nvGrpSpPr>
            <p:cNvPr id="30736" name="Group 17"/>
            <p:cNvGrpSpPr>
              <a:grpSpLocks/>
            </p:cNvGrpSpPr>
            <p:nvPr/>
          </p:nvGrpSpPr>
          <p:grpSpPr bwMode="auto">
            <a:xfrm>
              <a:off x="1248" y="2880"/>
              <a:ext cx="960" cy="615"/>
              <a:chOff x="1248" y="2880"/>
              <a:chExt cx="960" cy="615"/>
            </a:xfrm>
          </p:grpSpPr>
          <p:pic>
            <p:nvPicPr>
              <p:cNvPr id="30738" name="Picture 18" descr="image"/>
              <p:cNvPicPr>
                <a:picLocks noChangeAspect="1" noChangeArrowheads="1"/>
              </p:cNvPicPr>
              <p:nvPr/>
            </p:nvPicPr>
            <p:blipFill>
              <a:blip r:embed="rId6"/>
              <a:srcRect/>
              <a:stretch>
                <a:fillRect/>
              </a:stretch>
            </p:blipFill>
            <p:spPr bwMode="gray">
              <a:xfrm>
                <a:off x="1248" y="2880"/>
                <a:ext cx="783" cy="574"/>
              </a:xfrm>
              <a:prstGeom prst="rect">
                <a:avLst/>
              </a:prstGeom>
              <a:noFill/>
              <a:ln w="19050">
                <a:noFill/>
                <a:miter lim="800000"/>
                <a:headEnd/>
                <a:tailEnd/>
              </a:ln>
            </p:spPr>
          </p:pic>
          <p:sp>
            <p:nvSpPr>
              <p:cNvPr id="30739" name="Text Box 19"/>
              <p:cNvSpPr txBox="1">
                <a:spLocks noChangeArrowheads="1"/>
              </p:cNvSpPr>
              <p:nvPr/>
            </p:nvSpPr>
            <p:spPr bwMode="gray">
              <a:xfrm>
                <a:off x="1296" y="3264"/>
                <a:ext cx="912" cy="231"/>
              </a:xfrm>
              <a:prstGeom prst="rect">
                <a:avLst/>
              </a:prstGeom>
              <a:solidFill>
                <a:srgbClr val="E5E5E5"/>
              </a:solidFill>
              <a:ln w="9525">
                <a:noFill/>
                <a:miter lim="800000"/>
                <a:headEnd/>
                <a:tailEnd/>
              </a:ln>
            </p:spPr>
            <p:txBody>
              <a:bodyPr lIns="93414" tIns="46708" rIns="93414" bIns="46708">
                <a:prstTxWarp prst="textNoShape">
                  <a:avLst/>
                </a:prstTxWarp>
                <a:spAutoFit/>
              </a:bodyPr>
              <a:lstStyle/>
              <a:p>
                <a:pPr>
                  <a:spcBef>
                    <a:spcPct val="50000"/>
                  </a:spcBef>
                </a:pPr>
                <a:r>
                  <a:rPr lang="en-US" b="1"/>
                  <a:t>Florida.jpg</a:t>
                </a:r>
              </a:p>
            </p:txBody>
          </p:sp>
        </p:grpSp>
        <p:sp>
          <p:nvSpPr>
            <p:cNvPr id="11282" name="Text Box 20"/>
            <p:cNvSpPr txBox="1">
              <a:spLocks noChangeArrowheads="1"/>
            </p:cNvSpPr>
            <p:nvPr/>
          </p:nvSpPr>
          <p:spPr bwMode="gray">
            <a:xfrm>
              <a:off x="720" y="2832"/>
              <a:ext cx="764" cy="327"/>
            </a:xfrm>
            <a:prstGeom prst="rect">
              <a:avLst/>
            </a:prstGeom>
            <a:solidFill>
              <a:srgbClr val="FFC5CF"/>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r>
                <a:rPr lang="en-US" sz="2800" b="1"/>
                <a:t>Image</a:t>
              </a:r>
              <a:endParaRPr lang="en-US" sz="2400" b="1">
                <a:solidFill>
                  <a:schemeClr val="hlink"/>
                </a:solidFill>
              </a:endParaRPr>
            </a:p>
          </p:txBody>
        </p:sp>
      </p:grpSp>
      <p:sp>
        <p:nvSpPr>
          <p:cNvPr id="30732" name="Line 21"/>
          <p:cNvSpPr>
            <a:spLocks noChangeShapeType="1"/>
          </p:cNvSpPr>
          <p:nvPr/>
        </p:nvSpPr>
        <p:spPr bwMode="gray">
          <a:xfrm>
            <a:off x="5181600" y="4572000"/>
            <a:ext cx="457200" cy="304800"/>
          </a:xfrm>
          <a:prstGeom prst="line">
            <a:avLst/>
          </a:prstGeom>
          <a:noFill/>
          <a:ln w="57150">
            <a:solidFill>
              <a:schemeClr val="tx1"/>
            </a:solidFill>
            <a:round/>
            <a:headEnd/>
            <a:tailEnd type="triangle" w="med" len="med"/>
          </a:ln>
        </p:spPr>
        <p:txBody>
          <a:bodyPr lIns="93414" tIns="46708" rIns="93414" bIns="46708">
            <a:prstTxWarp prst="textNoShape">
              <a:avLst/>
            </a:prstTxWarp>
          </a:bodyPr>
          <a:lstStyle/>
          <a:p>
            <a:endParaRPr lang="nb-NO"/>
          </a:p>
        </p:txBody>
      </p:sp>
      <p:sp>
        <p:nvSpPr>
          <p:cNvPr id="30733" name="Line 22"/>
          <p:cNvSpPr>
            <a:spLocks noChangeShapeType="1"/>
          </p:cNvSpPr>
          <p:nvPr/>
        </p:nvSpPr>
        <p:spPr bwMode="gray">
          <a:xfrm flipH="1">
            <a:off x="3352800" y="4495800"/>
            <a:ext cx="457200" cy="304800"/>
          </a:xfrm>
          <a:prstGeom prst="line">
            <a:avLst/>
          </a:prstGeom>
          <a:noFill/>
          <a:ln w="57150">
            <a:solidFill>
              <a:schemeClr val="tx1"/>
            </a:solidFill>
            <a:round/>
            <a:headEnd/>
            <a:tailEnd type="triangle" w="med" len="med"/>
          </a:ln>
        </p:spPr>
        <p:txBody>
          <a:bodyPr lIns="93414" tIns="46708" rIns="93414" bIns="46708">
            <a:prstTxWarp prst="textNoShape">
              <a:avLst/>
            </a:prstTxWarp>
          </a:bodyPr>
          <a:lstStyle/>
          <a:p>
            <a:endParaRPr lang="nb-NO"/>
          </a:p>
        </p:txBody>
      </p:sp>
      <p:sp>
        <p:nvSpPr>
          <p:cNvPr id="30734" name="Line 23"/>
          <p:cNvSpPr>
            <a:spLocks noChangeShapeType="1"/>
          </p:cNvSpPr>
          <p:nvPr/>
        </p:nvSpPr>
        <p:spPr bwMode="gray">
          <a:xfrm flipH="1" flipV="1">
            <a:off x="3340100" y="2984500"/>
            <a:ext cx="457200" cy="304800"/>
          </a:xfrm>
          <a:prstGeom prst="line">
            <a:avLst/>
          </a:prstGeom>
          <a:noFill/>
          <a:ln w="57150">
            <a:solidFill>
              <a:schemeClr val="tx1"/>
            </a:solidFill>
            <a:round/>
            <a:headEnd/>
            <a:tailEnd type="triangle" w="med" len="med"/>
          </a:ln>
        </p:spPr>
        <p:txBody>
          <a:bodyPr lIns="93414" tIns="46708" rIns="93414" bIns="46708">
            <a:prstTxWarp prst="textNoShape">
              <a:avLst/>
            </a:prstTxWarp>
          </a:bodyPr>
          <a:lstStyle/>
          <a:p>
            <a:endParaRPr lang="nb-NO"/>
          </a:p>
        </p:txBody>
      </p:sp>
      <p:sp>
        <p:nvSpPr>
          <p:cNvPr id="30735" name="Line 24"/>
          <p:cNvSpPr>
            <a:spLocks noChangeShapeType="1"/>
          </p:cNvSpPr>
          <p:nvPr/>
        </p:nvSpPr>
        <p:spPr bwMode="gray">
          <a:xfrm flipV="1">
            <a:off x="5041900" y="3048000"/>
            <a:ext cx="457200" cy="304800"/>
          </a:xfrm>
          <a:prstGeom prst="line">
            <a:avLst/>
          </a:prstGeom>
          <a:noFill/>
          <a:ln w="57150">
            <a:solidFill>
              <a:schemeClr val="tx1"/>
            </a:solidFill>
            <a:round/>
            <a:headEnd/>
            <a:tailEnd type="triangle" w="med" len="med"/>
          </a:ln>
        </p:spPr>
        <p:txBody>
          <a:bodyPr lIns="93414" tIns="46708" rIns="93414" bIns="46708">
            <a:prstTxWarp prst="textNoShape">
              <a:avLst/>
            </a:prstTxWarp>
          </a:bodyPr>
          <a:lstStyle/>
          <a:p>
            <a:endParaRPr lang="nb-NO"/>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sz="3200" b="1">
                <a:solidFill>
                  <a:srgbClr val="0000FF"/>
                </a:solidFill>
                <a:latin typeface="Garamond" charset="0"/>
                <a:ea typeface="ＭＳ Ｐゴシック" charset="-128"/>
              </a:rPr>
              <a:t>A definition of GIS </a:t>
            </a:r>
          </a:p>
        </p:txBody>
      </p:sp>
      <p:sp>
        <p:nvSpPr>
          <p:cNvPr id="32770" name="Rectangle 12"/>
          <p:cNvSpPr>
            <a:spLocks noGrp="1" noChangeArrowheads="1"/>
          </p:cNvSpPr>
          <p:nvPr>
            <p:ph idx="1"/>
          </p:nvPr>
        </p:nvSpPr>
        <p:spPr>
          <a:xfrm>
            <a:off x="457200" y="1600200"/>
            <a:ext cx="8229600" cy="3505200"/>
          </a:xfrm>
          <a:solidFill>
            <a:srgbClr val="FFFFFF"/>
          </a:solidFill>
        </p:spPr>
        <p:txBody>
          <a:bodyPr/>
          <a:lstStyle/>
          <a:p>
            <a:pPr eaLnBrk="1" hangingPunct="1"/>
            <a:endParaRPr lang="en-US" sz="2000" b="1">
              <a:latin typeface="Verdana" charset="0"/>
              <a:ea typeface="ＭＳ Ｐゴシック" charset="-128"/>
            </a:endParaRPr>
          </a:p>
          <a:p>
            <a:pPr eaLnBrk="1" hangingPunct="1"/>
            <a:endParaRPr lang="en-US" sz="2000" b="1">
              <a:latin typeface="Verdana" charset="0"/>
              <a:ea typeface="ＭＳ Ｐゴシック" charset="-128"/>
            </a:endParaRPr>
          </a:p>
          <a:p>
            <a:pPr eaLnBrk="1" hangingPunct="1"/>
            <a:r>
              <a:rPr lang="en-US" sz="2000" b="1">
                <a:latin typeface="Verdana" charset="0"/>
                <a:ea typeface="ＭＳ Ｐゴシック" charset="-128"/>
              </a:rPr>
              <a:t>GIS is a System of computer software, hardware and data, and personnel to help manipulate, analyze and present information that is tied to a spatial location –</a:t>
            </a:r>
            <a:endParaRPr lang="en-US" sz="2000">
              <a:latin typeface="Verdana" charset="0"/>
              <a:ea typeface="ＭＳ Ｐゴシック" charset="-128"/>
            </a:endParaRPr>
          </a:p>
          <a:p>
            <a:pPr eaLnBrk="1" hangingPunct="1"/>
            <a:endParaRPr lang="en-US" sz="2000">
              <a:latin typeface="Verdana" charset="0"/>
              <a:ea typeface="ＭＳ Ｐゴシック" charset="-128"/>
            </a:endParaRPr>
          </a:p>
          <a:p>
            <a:endParaRPr lang="en-US" sz="2000">
              <a:latin typeface="Verdana" charset="0"/>
              <a:ea typeface="ＭＳ Ｐゴシック" charset="-128"/>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r>
              <a:rPr lang="en-US" sz="3200" b="1">
                <a:solidFill>
                  <a:srgbClr val="0000FF"/>
                </a:solidFill>
                <a:latin typeface="Garamond" charset="0"/>
                <a:ea typeface="ＭＳ Ｐゴシック" charset="-128"/>
              </a:rPr>
              <a:t>A definition of GIS (Continued) </a:t>
            </a:r>
          </a:p>
        </p:txBody>
      </p:sp>
      <p:sp>
        <p:nvSpPr>
          <p:cNvPr id="33794" name="Text Box 10"/>
          <p:cNvSpPr>
            <a:spLocks noGrp="1" noChangeArrowheads="1"/>
          </p:cNvSpPr>
          <p:nvPr>
            <p:ph idx="1"/>
          </p:nvPr>
        </p:nvSpPr>
        <p:spPr/>
        <p:txBody>
          <a:bodyPr>
            <a:spAutoFit/>
          </a:bodyPr>
          <a:lstStyle/>
          <a:p>
            <a:pPr eaLnBrk="1" hangingPunct="1">
              <a:spcBef>
                <a:spcPct val="50000"/>
              </a:spcBef>
              <a:buFontTx/>
              <a:buBlip>
                <a:blip r:embed="rId2"/>
              </a:buBlip>
            </a:pPr>
            <a:r>
              <a:rPr lang="en-US" sz="1400" b="1" i="1">
                <a:solidFill>
                  <a:srgbClr val="000000"/>
                </a:solidFill>
                <a:latin typeface="Verdana" charset="0"/>
                <a:ea typeface="ＭＳ Ｐゴシック" charset="-128"/>
              </a:rPr>
              <a:t>  GIS—The Language of Geography</a:t>
            </a:r>
            <a:r>
              <a:rPr lang="en-US" sz="1400">
                <a:solidFill>
                  <a:srgbClr val="000000"/>
                </a:solidFill>
                <a:latin typeface="Verdana" charset="0"/>
                <a:ea typeface="ＭＳ Ｐゴシック" charset="-128"/>
              </a:rPr>
              <a:t> </a:t>
            </a:r>
          </a:p>
          <a:p>
            <a:pPr eaLnBrk="1" hangingPunct="1">
              <a:spcBef>
                <a:spcPct val="50000"/>
              </a:spcBef>
              <a:buFontTx/>
              <a:buBlip>
                <a:blip r:embed="rId2"/>
              </a:buBlip>
            </a:pPr>
            <a:r>
              <a:rPr lang="en-US" sz="1400" b="1" i="1">
                <a:solidFill>
                  <a:srgbClr val="000000"/>
                </a:solidFill>
                <a:latin typeface="Verdana" charset="0"/>
                <a:ea typeface="ＭＳ Ｐゴシック" charset="-128"/>
              </a:rPr>
              <a:t>  Geography and GIS—Serving Our World</a:t>
            </a:r>
            <a:r>
              <a:rPr lang="en-US" sz="1400">
                <a:solidFill>
                  <a:srgbClr val="000000"/>
                </a:solidFill>
                <a:latin typeface="Verdana" charset="0"/>
                <a:ea typeface="ＭＳ Ｐゴシック" charset="-128"/>
              </a:rPr>
              <a:t> </a:t>
            </a:r>
          </a:p>
          <a:p>
            <a:pPr eaLnBrk="1" hangingPunct="1">
              <a:spcBef>
                <a:spcPct val="50000"/>
              </a:spcBef>
              <a:buFontTx/>
              <a:buBlip>
                <a:blip r:embed="rId2"/>
              </a:buBlip>
            </a:pPr>
            <a:r>
              <a:rPr lang="en-US" sz="1400" b="1" i="1">
                <a:solidFill>
                  <a:srgbClr val="000000"/>
                </a:solidFill>
                <a:latin typeface="Verdana" charset="0"/>
                <a:ea typeface="ＭＳ Ｐゴシック" charset="-128"/>
              </a:rPr>
              <a:t>  Geography and GIS—Sustaining Our World</a:t>
            </a:r>
            <a:r>
              <a:rPr lang="en-US" sz="1400">
                <a:solidFill>
                  <a:srgbClr val="000000"/>
                </a:solidFill>
                <a:latin typeface="Verdana" charset="0"/>
                <a:ea typeface="ＭＳ Ｐゴシック" charset="-128"/>
              </a:rPr>
              <a:t> </a:t>
            </a:r>
          </a:p>
          <a:p>
            <a:pPr eaLnBrk="1" hangingPunct="1">
              <a:spcBef>
                <a:spcPct val="50000"/>
              </a:spcBef>
              <a:buFontTx/>
              <a:buBlip>
                <a:blip r:embed="rId2"/>
              </a:buBlip>
            </a:pPr>
            <a:r>
              <a:rPr lang="en-US" sz="1400" b="1" i="1">
                <a:solidFill>
                  <a:srgbClr val="000000"/>
                </a:solidFill>
                <a:latin typeface="Verdana" charset="0"/>
                <a:ea typeface="ＭＳ Ｐゴシック" charset="-128"/>
              </a:rPr>
              <a:t>  Geography—Creating Communities</a:t>
            </a:r>
            <a:endParaRPr lang="en-US" sz="1400">
              <a:latin typeface="Verdana" charset="0"/>
              <a:ea typeface="ＭＳ Ｐゴシック" charset="-128"/>
            </a:endParaRPr>
          </a:p>
        </p:txBody>
      </p:sp>
      <p:pic>
        <p:nvPicPr>
          <p:cNvPr id="33795" name="Picture 9" descr="layers of a GIS"/>
          <p:cNvPicPr>
            <a:picLocks noChangeAspect="1" noChangeArrowheads="1"/>
          </p:cNvPicPr>
          <p:nvPr/>
        </p:nvPicPr>
        <p:blipFill>
          <a:blip r:embed="rId3"/>
          <a:srcRect/>
          <a:stretch>
            <a:fillRect/>
          </a:stretch>
        </p:blipFill>
        <p:spPr bwMode="auto">
          <a:xfrm>
            <a:off x="6096000" y="1905000"/>
            <a:ext cx="2286000" cy="3097213"/>
          </a:xfrm>
          <a:prstGeom prst="rect">
            <a:avLst/>
          </a:prstGeom>
          <a:noFill/>
          <a:ln w="9525">
            <a:noFill/>
            <a:miter lim="800000"/>
            <a:headEnd/>
            <a:tailEnd/>
          </a:ln>
        </p:spPr>
      </p:pic>
    </p:spTree>
  </p:cSld>
  <p:clrMapOvr>
    <a:masterClrMapping/>
  </p:clrMapOvr>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Rectangle 2"/>
          <p:cNvSpPr>
            <a:spLocks noChangeArrowheads="1"/>
          </p:cNvSpPr>
          <p:nvPr/>
        </p:nvSpPr>
        <p:spPr bwMode="auto">
          <a:xfrm>
            <a:off x="762000" y="152400"/>
            <a:ext cx="7696200" cy="579438"/>
          </a:xfrm>
          <a:prstGeom prst="rect">
            <a:avLst/>
          </a:prstGeom>
          <a:noFill/>
          <a:ln w="9525">
            <a:noFill/>
            <a:miter lim="800000"/>
            <a:headEnd/>
            <a:tailEnd/>
          </a:ln>
        </p:spPr>
        <p:txBody>
          <a:bodyPr>
            <a:prstTxWarp prst="textNoShape">
              <a:avLst/>
            </a:prstTxWarp>
            <a:spAutoFit/>
          </a:bodyPr>
          <a:lstStyle/>
          <a:p>
            <a:endParaRPr lang="nb-NO" sz="3200" b="1">
              <a:solidFill>
                <a:srgbClr val="0000FF"/>
              </a:solidFill>
              <a:latin typeface="Garamond" charset="0"/>
            </a:endParaRPr>
          </a:p>
        </p:txBody>
      </p:sp>
      <p:pic>
        <p:nvPicPr>
          <p:cNvPr id="34818" name="Picture 7" descr="3d"/>
          <p:cNvPicPr>
            <a:picLocks noChangeAspect="1" noChangeArrowheads="1"/>
          </p:cNvPicPr>
          <p:nvPr/>
        </p:nvPicPr>
        <p:blipFill>
          <a:blip r:embed="rId3"/>
          <a:srcRect/>
          <a:stretch>
            <a:fillRect/>
          </a:stretch>
        </p:blipFill>
        <p:spPr bwMode="auto">
          <a:xfrm>
            <a:off x="5410200" y="2743200"/>
            <a:ext cx="3001963" cy="2465388"/>
          </a:xfrm>
          <a:prstGeom prst="rect">
            <a:avLst/>
          </a:prstGeom>
          <a:noFill/>
          <a:ln w="9525">
            <a:noFill/>
            <a:miter lim="800000"/>
            <a:headEnd/>
            <a:tailEnd/>
          </a:ln>
        </p:spPr>
      </p:pic>
      <p:sp>
        <p:nvSpPr>
          <p:cNvPr id="34819" name="Text Box 11"/>
          <p:cNvSpPr txBox="1">
            <a:spLocks noChangeArrowheads="1"/>
          </p:cNvSpPr>
          <p:nvPr/>
        </p:nvSpPr>
        <p:spPr bwMode="auto">
          <a:xfrm>
            <a:off x="990600" y="1295400"/>
            <a:ext cx="4114800" cy="304800"/>
          </a:xfrm>
          <a:prstGeom prst="rect">
            <a:avLst/>
          </a:prstGeom>
          <a:noFill/>
          <a:ln w="9525">
            <a:noFill/>
            <a:miter lim="800000"/>
            <a:headEnd/>
            <a:tailEnd/>
          </a:ln>
        </p:spPr>
        <p:txBody>
          <a:bodyPr>
            <a:prstTxWarp prst="textNoShape">
              <a:avLst/>
            </a:prstTxWarp>
            <a:spAutoFit/>
          </a:bodyPr>
          <a:lstStyle/>
          <a:p>
            <a:pPr eaLnBrk="0" hangingPunct="0"/>
            <a:endParaRPr lang="nb-NO" sz="1400">
              <a:solidFill>
                <a:srgbClr val="0000FF"/>
              </a:solidFill>
              <a:latin typeface="Verdana" charset="0"/>
              <a:ea typeface="Times New Roman" charset="0"/>
              <a:cs typeface="Times New Roman" charset="0"/>
            </a:endParaRPr>
          </a:p>
        </p:txBody>
      </p:sp>
      <p:sp>
        <p:nvSpPr>
          <p:cNvPr id="34820" name="Text Box 13"/>
          <p:cNvSpPr txBox="1">
            <a:spLocks noChangeArrowheads="1"/>
          </p:cNvSpPr>
          <p:nvPr/>
        </p:nvSpPr>
        <p:spPr bwMode="auto">
          <a:xfrm>
            <a:off x="762000" y="1600200"/>
            <a:ext cx="5715000" cy="1433513"/>
          </a:xfrm>
          <a:prstGeom prst="rect">
            <a:avLst/>
          </a:prstGeom>
          <a:noFill/>
          <a:ln w="9525">
            <a:noFill/>
            <a:miter lim="800000"/>
            <a:headEnd/>
            <a:tailEnd/>
          </a:ln>
        </p:spPr>
        <p:txBody>
          <a:bodyPr>
            <a:prstTxWarp prst="textNoShape">
              <a:avLst/>
            </a:prstTxWarp>
            <a:spAutoFit/>
          </a:bodyPr>
          <a:lstStyle/>
          <a:p>
            <a:pPr>
              <a:spcBef>
                <a:spcPct val="50000"/>
              </a:spcBef>
              <a:buFontTx/>
              <a:buBlip>
                <a:blip r:embed="rId4"/>
              </a:buBlip>
            </a:pPr>
            <a:r>
              <a:rPr lang="en-US" sz="2200">
                <a:latin typeface="Verdana" charset="0"/>
              </a:rPr>
              <a:t>  Improve Organizational Integration.</a:t>
            </a:r>
          </a:p>
          <a:p>
            <a:pPr algn="l">
              <a:spcBef>
                <a:spcPct val="50000"/>
              </a:spcBef>
              <a:buFontTx/>
              <a:buBlip>
                <a:blip r:embed="rId4"/>
              </a:buBlip>
            </a:pPr>
            <a:r>
              <a:rPr lang="en-US" sz="2200">
                <a:latin typeface="Verdana" charset="0"/>
              </a:rPr>
              <a:t>  Make Better Decisions.</a:t>
            </a:r>
          </a:p>
          <a:p>
            <a:pPr algn="l">
              <a:spcBef>
                <a:spcPct val="50000"/>
              </a:spcBef>
              <a:buFontTx/>
              <a:buBlip>
                <a:blip r:embed="rId4"/>
              </a:buBlip>
            </a:pPr>
            <a:r>
              <a:rPr lang="en-US" sz="2200">
                <a:latin typeface="Verdana" charset="0"/>
              </a:rPr>
              <a:t>  Make Maps</a:t>
            </a:r>
          </a:p>
        </p:txBody>
      </p:sp>
      <p:sp>
        <p:nvSpPr>
          <p:cNvPr id="34821" name="Rectangle 15"/>
          <p:cNvSpPr>
            <a:spLocks noGrp="1" noChangeArrowheads="1"/>
          </p:cNvSpPr>
          <p:nvPr>
            <p:ph type="title" idx="4294967295"/>
          </p:nvPr>
        </p:nvSpPr>
        <p:spPr>
          <a:xfrm>
            <a:off x="0" y="76200"/>
            <a:ext cx="7772400" cy="762000"/>
          </a:xfrm>
          <a:noFill/>
        </p:spPr>
        <p:txBody>
          <a:bodyPr/>
          <a:lstStyle/>
          <a:p>
            <a:pPr eaLnBrk="1" hangingPunct="1"/>
            <a:r>
              <a:rPr lang="en-US" sz="3200" b="1">
                <a:solidFill>
                  <a:srgbClr val="0000FF"/>
                </a:solidFill>
                <a:latin typeface="Garamond" charset="0"/>
                <a:ea typeface="ＭＳ Ｐゴシック" charset="-128"/>
              </a:rPr>
              <a:t>Why Use GIS</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1066800" y="1524000"/>
            <a:ext cx="7086600" cy="4246563"/>
          </a:xfrm>
          <a:prstGeom prst="rect">
            <a:avLst/>
          </a:prstGeom>
          <a:noFill/>
          <a:ln w="9525">
            <a:noFill/>
            <a:miter lim="800000"/>
            <a:headEnd/>
            <a:tailEnd/>
          </a:ln>
        </p:spPr>
        <p:txBody>
          <a:bodyPr>
            <a:prstTxWarp prst="textNoShape">
              <a:avLst/>
            </a:prstTxWarp>
            <a:spAutoFit/>
          </a:bodyPr>
          <a:lstStyle/>
          <a:p>
            <a:pPr algn="l">
              <a:spcBef>
                <a:spcPct val="50000"/>
              </a:spcBef>
            </a:pPr>
            <a:r>
              <a:rPr lang="en-US" sz="1400">
                <a:solidFill>
                  <a:srgbClr val="0000FF"/>
                </a:solidFill>
                <a:latin typeface="Verdana" charset="0"/>
              </a:rPr>
              <a:t>• Emergency Services</a:t>
            </a:r>
            <a:r>
              <a:rPr lang="en-US" b="1">
                <a:latin typeface="Verdana" charset="0"/>
              </a:rPr>
              <a:t> 		 Fire &amp; Police</a:t>
            </a:r>
          </a:p>
          <a:p>
            <a:pPr algn="l">
              <a:spcBef>
                <a:spcPct val="50000"/>
              </a:spcBef>
            </a:pPr>
            <a:r>
              <a:rPr lang="en-US" sz="1400">
                <a:solidFill>
                  <a:srgbClr val="0000FF"/>
                </a:solidFill>
                <a:latin typeface="Verdana" charset="0"/>
              </a:rPr>
              <a:t>• Transportation			 </a:t>
            </a:r>
            <a:r>
              <a:rPr lang="en-US" b="1">
                <a:latin typeface="Verdana" charset="0"/>
              </a:rPr>
              <a:t>Motorpol </a:t>
            </a:r>
          </a:p>
          <a:p>
            <a:pPr algn="l">
              <a:spcBef>
                <a:spcPct val="50000"/>
              </a:spcBef>
            </a:pPr>
            <a:r>
              <a:rPr lang="en-US" sz="1400">
                <a:solidFill>
                  <a:srgbClr val="0000FF"/>
                </a:solidFill>
                <a:latin typeface="Verdana" charset="0"/>
              </a:rPr>
              <a:t>•</a:t>
            </a:r>
            <a:r>
              <a:rPr lang="en-US" sz="1400" b="1">
                <a:solidFill>
                  <a:srgbClr val="0000FF"/>
                </a:solidFill>
                <a:latin typeface="Verdana" charset="0"/>
              </a:rPr>
              <a:t> </a:t>
            </a:r>
            <a:r>
              <a:rPr lang="en-US" sz="1400">
                <a:solidFill>
                  <a:srgbClr val="0000FF"/>
                </a:solidFill>
                <a:latin typeface="Verdana" charset="0"/>
              </a:rPr>
              <a:t>Business</a:t>
            </a:r>
            <a:r>
              <a:rPr lang="en-US" b="1">
                <a:latin typeface="Verdana" charset="0"/>
              </a:rPr>
              <a:t> 			Site Location, </a:t>
            </a:r>
          </a:p>
          <a:p>
            <a:pPr algn="l">
              <a:spcBef>
                <a:spcPct val="50000"/>
              </a:spcBef>
            </a:pPr>
            <a:r>
              <a:rPr lang="en-US" b="1">
                <a:latin typeface="Verdana" charset="0"/>
              </a:rPr>
              <a:t>				Delivery Systems</a:t>
            </a:r>
          </a:p>
          <a:p>
            <a:pPr algn="l">
              <a:spcBef>
                <a:spcPct val="50000"/>
              </a:spcBef>
            </a:pPr>
            <a:r>
              <a:rPr lang="en-US" sz="1400">
                <a:solidFill>
                  <a:srgbClr val="0000FF"/>
                </a:solidFill>
                <a:latin typeface="Verdana" charset="0"/>
              </a:rPr>
              <a:t>• Industry</a:t>
            </a:r>
            <a:r>
              <a:rPr lang="en-US" b="1">
                <a:latin typeface="Verdana" charset="0"/>
              </a:rPr>
              <a:t> 			Communication, Mining, 				Pipelines, Healthcare</a:t>
            </a:r>
          </a:p>
          <a:p>
            <a:pPr algn="l">
              <a:spcBef>
                <a:spcPct val="50000"/>
              </a:spcBef>
            </a:pPr>
            <a:r>
              <a:rPr lang="en-US" sz="1400">
                <a:solidFill>
                  <a:srgbClr val="0000FF"/>
                </a:solidFill>
                <a:latin typeface="Verdana" charset="0"/>
              </a:rPr>
              <a:t>• Government</a:t>
            </a:r>
            <a:r>
              <a:rPr lang="en-US" b="1">
                <a:latin typeface="Verdana" charset="0"/>
              </a:rPr>
              <a:t> 			Local ,Military</a:t>
            </a:r>
          </a:p>
          <a:p>
            <a:pPr algn="l">
              <a:spcBef>
                <a:spcPct val="50000"/>
              </a:spcBef>
            </a:pPr>
            <a:r>
              <a:rPr lang="en-US" sz="1400">
                <a:solidFill>
                  <a:srgbClr val="0000FF"/>
                </a:solidFill>
                <a:latin typeface="Verdana" charset="0"/>
              </a:rPr>
              <a:t>• Education</a:t>
            </a:r>
            <a:r>
              <a:rPr lang="en-US" b="1">
                <a:latin typeface="Verdana" charset="0"/>
              </a:rPr>
              <a:t> 			Research, Teaching Tool, 				Administration</a:t>
            </a:r>
          </a:p>
          <a:p>
            <a:pPr algn="l">
              <a:spcBef>
                <a:spcPct val="50000"/>
              </a:spcBef>
            </a:pPr>
            <a:endParaRPr lang="en-US" b="1">
              <a:latin typeface="Verdana" charset="0"/>
            </a:endParaRPr>
          </a:p>
          <a:p>
            <a:pPr algn="l">
              <a:spcBef>
                <a:spcPct val="50000"/>
              </a:spcBef>
            </a:pPr>
            <a:r>
              <a:rPr lang="en-US" b="1" i="1">
                <a:solidFill>
                  <a:srgbClr val="0000FF"/>
                </a:solidFill>
                <a:latin typeface="Comic Sans MS" charset="0"/>
              </a:rPr>
              <a:t>Wherever Spatial Data Analysis is Needed</a:t>
            </a:r>
          </a:p>
        </p:txBody>
      </p:sp>
      <p:sp>
        <p:nvSpPr>
          <p:cNvPr id="178179" name="Rectangle 3"/>
          <p:cNvSpPr>
            <a:spLocks noGrp="1" noChangeArrowheads="1"/>
          </p:cNvSpPr>
          <p:nvPr>
            <p:ph type="title" idx="4294967295"/>
          </p:nvPr>
        </p:nvSpPr>
        <p:spPr>
          <a:xfrm>
            <a:off x="0" y="228600"/>
            <a:ext cx="7772400" cy="457200"/>
          </a:xfrm>
        </p:spPr>
        <p:txBody>
          <a:bodyPr rtlCol="0">
            <a:normAutofit fontScale="90000"/>
          </a:bodyPr>
          <a:lstStyle/>
          <a:p>
            <a:pPr eaLnBrk="1" fontAlgn="auto" hangingPunct="1">
              <a:spcAft>
                <a:spcPts val="0"/>
              </a:spcAft>
              <a:defRPr/>
            </a:pPr>
            <a:r>
              <a:rPr lang="en-US" sz="3200" b="1" smtClean="0">
                <a:solidFill>
                  <a:srgbClr val="0000FF"/>
                </a:solidFill>
                <a:latin typeface="Garamond" pitchFamily="18" charset="0"/>
                <a:ea typeface="+mj-ea"/>
                <a:cs typeface="+mj-cs"/>
              </a:rPr>
              <a:t>GIS Usage</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3"/>
          <p:cNvSpPr>
            <a:spLocks noChangeArrowheads="1"/>
          </p:cNvSpPr>
          <p:nvPr/>
        </p:nvSpPr>
        <p:spPr bwMode="auto">
          <a:xfrm>
            <a:off x="762000" y="1447800"/>
            <a:ext cx="6934200" cy="823913"/>
          </a:xfrm>
          <a:prstGeom prst="rect">
            <a:avLst/>
          </a:prstGeom>
          <a:noFill/>
          <a:ln w="9525">
            <a:noFill/>
            <a:miter lim="800000"/>
            <a:headEnd/>
            <a:tailEnd/>
          </a:ln>
        </p:spPr>
        <p:txBody>
          <a:bodyPr lIns="0" tIns="0" rIns="0" bIns="0">
            <a:prstTxWarp prst="textNoShape">
              <a:avLst/>
            </a:prstTxWarp>
            <a:spAutoFit/>
          </a:bodyPr>
          <a:lstStyle/>
          <a:p>
            <a:pPr algn="l" eaLnBrk="0" hangingPunct="0"/>
            <a:r>
              <a:rPr lang="en-US">
                <a:latin typeface="Verdana" charset="0"/>
                <a:ea typeface="Times New Roman" charset="0"/>
                <a:cs typeface="Times New Roman" charset="0"/>
              </a:rPr>
              <a:t>A graphic representation of features on the earth's surface or other geographically distributed phenomena is called a map.</a:t>
            </a:r>
            <a:r>
              <a:rPr lang="en-US" b="1">
                <a:latin typeface="Verdana" charset="0"/>
                <a:ea typeface="Times New Roman" charset="0"/>
                <a:cs typeface="Times New Roman" charset="0"/>
              </a:rPr>
              <a:t> </a:t>
            </a:r>
            <a:endParaRPr lang="en-US" b="1">
              <a:latin typeface="Verdana" charset="0"/>
            </a:endParaRPr>
          </a:p>
        </p:txBody>
      </p:sp>
      <p:sp>
        <p:nvSpPr>
          <p:cNvPr id="38914" name="Rectangle 9"/>
          <p:cNvSpPr>
            <a:spLocks noChangeArrowheads="1"/>
          </p:cNvSpPr>
          <p:nvPr/>
        </p:nvSpPr>
        <p:spPr bwMode="auto">
          <a:xfrm>
            <a:off x="3143250" y="2347913"/>
            <a:ext cx="9144000" cy="0"/>
          </a:xfrm>
          <a:prstGeom prst="rect">
            <a:avLst/>
          </a:prstGeom>
          <a:noFill/>
          <a:ln w="9525">
            <a:noFill/>
            <a:miter lim="800000"/>
            <a:headEnd/>
            <a:tailEnd/>
          </a:ln>
        </p:spPr>
        <p:txBody>
          <a:bodyPr>
            <a:prstTxWarp prst="textNoShape">
              <a:avLst/>
            </a:prstTxWarp>
            <a:spAutoFit/>
          </a:bodyPr>
          <a:lstStyle/>
          <a:p>
            <a:endParaRPr lang="nb-NO"/>
          </a:p>
        </p:txBody>
      </p:sp>
      <p:sp>
        <p:nvSpPr>
          <p:cNvPr id="38915" name="Rectangle 11"/>
          <p:cNvSpPr>
            <a:spLocks noChangeArrowheads="1"/>
          </p:cNvSpPr>
          <p:nvPr/>
        </p:nvSpPr>
        <p:spPr bwMode="auto">
          <a:xfrm>
            <a:off x="3100388" y="2347913"/>
            <a:ext cx="9144000" cy="0"/>
          </a:xfrm>
          <a:prstGeom prst="rect">
            <a:avLst/>
          </a:prstGeom>
          <a:noFill/>
          <a:ln w="9525">
            <a:noFill/>
            <a:miter lim="800000"/>
            <a:headEnd/>
            <a:tailEnd/>
          </a:ln>
        </p:spPr>
        <p:txBody>
          <a:bodyPr>
            <a:prstTxWarp prst="textNoShape">
              <a:avLst/>
            </a:prstTxWarp>
            <a:spAutoFit/>
          </a:bodyPr>
          <a:lstStyle/>
          <a:p>
            <a:endParaRPr lang="nb-NO"/>
          </a:p>
        </p:txBody>
      </p:sp>
      <p:sp>
        <p:nvSpPr>
          <p:cNvPr id="38916" name="Rectangle 15"/>
          <p:cNvSpPr>
            <a:spLocks noGrp="1" noChangeArrowheads="1"/>
          </p:cNvSpPr>
          <p:nvPr>
            <p:ph type="title" idx="4294967295"/>
          </p:nvPr>
        </p:nvSpPr>
        <p:spPr>
          <a:xfrm>
            <a:off x="0" y="152400"/>
            <a:ext cx="7772400" cy="685800"/>
          </a:xfrm>
          <a:noFill/>
        </p:spPr>
        <p:txBody>
          <a:bodyPr/>
          <a:lstStyle/>
          <a:p>
            <a:pPr eaLnBrk="1" hangingPunct="1"/>
            <a:r>
              <a:rPr lang="en-US" sz="3200" b="1">
                <a:solidFill>
                  <a:srgbClr val="0000FF"/>
                </a:solidFill>
                <a:latin typeface="Garamond" charset="0"/>
                <a:ea typeface="ＭＳ Ｐゴシック" charset="-128"/>
              </a:rPr>
              <a:t>What is a Map</a:t>
            </a:r>
          </a:p>
        </p:txBody>
      </p:sp>
      <p:pic>
        <p:nvPicPr>
          <p:cNvPr id="38917" name="Picture 16" descr="landcover_1993"/>
          <p:cNvPicPr>
            <a:picLocks noChangeAspect="1" noChangeArrowheads="1"/>
          </p:cNvPicPr>
          <p:nvPr/>
        </p:nvPicPr>
        <p:blipFill>
          <a:blip r:embed="rId3"/>
          <a:srcRect/>
          <a:stretch>
            <a:fillRect/>
          </a:stretch>
        </p:blipFill>
        <p:spPr bwMode="auto">
          <a:xfrm>
            <a:off x="2590800" y="2286000"/>
            <a:ext cx="5053013" cy="3257550"/>
          </a:xfrm>
          <a:prstGeom prst="rect">
            <a:avLst/>
          </a:prstGeom>
          <a:noFill/>
          <a:ln w="9525">
            <a:noFill/>
            <a:miter lim="800000"/>
            <a:headEnd/>
            <a:tailEnd/>
          </a:ln>
        </p:spPr>
      </p:pic>
    </p:spTree>
  </p:cSld>
  <p:clrMapOvr>
    <a:masterClrMapping/>
  </p:clrMapOvr>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Rectangle 3"/>
          <p:cNvSpPr>
            <a:spLocks noChangeArrowheads="1"/>
          </p:cNvSpPr>
          <p:nvPr/>
        </p:nvSpPr>
        <p:spPr bwMode="auto">
          <a:xfrm>
            <a:off x="762000" y="1447800"/>
            <a:ext cx="6934200" cy="2338388"/>
          </a:xfrm>
          <a:prstGeom prst="rect">
            <a:avLst/>
          </a:prstGeom>
          <a:noFill/>
          <a:ln w="9525">
            <a:noFill/>
            <a:miter lim="800000"/>
            <a:headEnd/>
            <a:tailEnd/>
          </a:ln>
        </p:spPr>
        <p:txBody>
          <a:bodyPr lIns="0" tIns="0" rIns="0" bIns="0">
            <a:prstTxWarp prst="textNoShape">
              <a:avLst/>
            </a:prstTxWarp>
            <a:spAutoFit/>
          </a:bodyPr>
          <a:lstStyle/>
          <a:p>
            <a:pPr algn="l" eaLnBrk="0" hangingPunct="0"/>
            <a:r>
              <a:rPr lang="en-US" sz="2000" b="1">
                <a:latin typeface="Times New Roman" charset="0"/>
              </a:rPr>
              <a:t>Maps provide two types of information:</a:t>
            </a:r>
          </a:p>
          <a:p>
            <a:pPr algn="l" eaLnBrk="0" hangingPunct="0"/>
            <a:endParaRPr lang="en-US" sz="2000" b="1">
              <a:latin typeface="Times New Roman" charset="0"/>
            </a:endParaRPr>
          </a:p>
          <a:p>
            <a:pPr algn="l" eaLnBrk="0" hangingPunct="0"/>
            <a:r>
              <a:rPr lang="en-US" u="sng">
                <a:latin typeface="Times New Roman" charset="0"/>
              </a:rPr>
              <a:t>Location information</a:t>
            </a:r>
            <a:r>
              <a:rPr lang="en-US">
                <a:latin typeface="Times New Roman" charset="0"/>
              </a:rPr>
              <a:t> is graphically represented as points,</a:t>
            </a:r>
          </a:p>
          <a:p>
            <a:pPr algn="l" eaLnBrk="0" hangingPunct="0"/>
            <a:r>
              <a:rPr lang="en-US">
                <a:latin typeface="Times New Roman" charset="0"/>
              </a:rPr>
              <a:t> lines and areas.</a:t>
            </a:r>
          </a:p>
          <a:p>
            <a:pPr algn="l" eaLnBrk="0" hangingPunct="0"/>
            <a:endParaRPr lang="en-US">
              <a:latin typeface="Times New Roman" charset="0"/>
            </a:endParaRPr>
          </a:p>
          <a:p>
            <a:pPr algn="l" eaLnBrk="0" hangingPunct="0"/>
            <a:r>
              <a:rPr lang="en-US" u="sng">
                <a:latin typeface="Times New Roman" charset="0"/>
              </a:rPr>
              <a:t>Spatial relationships</a:t>
            </a:r>
            <a:r>
              <a:rPr lang="en-US">
                <a:latin typeface="Times New Roman" charset="0"/>
              </a:rPr>
              <a:t> are derived through interpretation by the map user.</a:t>
            </a:r>
          </a:p>
          <a:p>
            <a:pPr algn="l" eaLnBrk="0" hangingPunct="0"/>
            <a:endParaRPr lang="en-US" sz="2000">
              <a:latin typeface="Times New Roman" charset="0"/>
            </a:endParaRPr>
          </a:p>
          <a:p>
            <a:pPr algn="l" eaLnBrk="0" hangingPunct="0"/>
            <a:endParaRPr lang="en-US" sz="2000">
              <a:latin typeface="Times New Roman" charset="0"/>
            </a:endParaRPr>
          </a:p>
        </p:txBody>
      </p:sp>
      <p:sp>
        <p:nvSpPr>
          <p:cNvPr id="40962" name="Rectangle 9"/>
          <p:cNvSpPr>
            <a:spLocks noChangeArrowheads="1"/>
          </p:cNvSpPr>
          <p:nvPr/>
        </p:nvSpPr>
        <p:spPr bwMode="auto">
          <a:xfrm>
            <a:off x="3143250" y="2347913"/>
            <a:ext cx="9144000" cy="0"/>
          </a:xfrm>
          <a:prstGeom prst="rect">
            <a:avLst/>
          </a:prstGeom>
          <a:noFill/>
          <a:ln w="9525">
            <a:noFill/>
            <a:miter lim="800000"/>
            <a:headEnd/>
            <a:tailEnd/>
          </a:ln>
        </p:spPr>
        <p:txBody>
          <a:bodyPr>
            <a:prstTxWarp prst="textNoShape">
              <a:avLst/>
            </a:prstTxWarp>
            <a:spAutoFit/>
          </a:bodyPr>
          <a:lstStyle/>
          <a:p>
            <a:endParaRPr lang="nb-NO"/>
          </a:p>
        </p:txBody>
      </p:sp>
      <p:sp>
        <p:nvSpPr>
          <p:cNvPr id="40963" name="Rectangle 11"/>
          <p:cNvSpPr>
            <a:spLocks noChangeArrowheads="1"/>
          </p:cNvSpPr>
          <p:nvPr/>
        </p:nvSpPr>
        <p:spPr bwMode="auto">
          <a:xfrm>
            <a:off x="3100388" y="2347913"/>
            <a:ext cx="9144000" cy="0"/>
          </a:xfrm>
          <a:prstGeom prst="rect">
            <a:avLst/>
          </a:prstGeom>
          <a:noFill/>
          <a:ln w="9525">
            <a:noFill/>
            <a:miter lim="800000"/>
            <a:headEnd/>
            <a:tailEnd/>
          </a:ln>
        </p:spPr>
        <p:txBody>
          <a:bodyPr>
            <a:prstTxWarp prst="textNoShape">
              <a:avLst/>
            </a:prstTxWarp>
            <a:spAutoFit/>
          </a:bodyPr>
          <a:lstStyle/>
          <a:p>
            <a:endParaRPr lang="nb-NO"/>
          </a:p>
        </p:txBody>
      </p:sp>
      <p:sp>
        <p:nvSpPr>
          <p:cNvPr id="40964" name="Rectangle 15"/>
          <p:cNvSpPr>
            <a:spLocks noGrp="1" noChangeArrowheads="1"/>
          </p:cNvSpPr>
          <p:nvPr>
            <p:ph type="title" idx="4294967295"/>
          </p:nvPr>
        </p:nvSpPr>
        <p:spPr>
          <a:xfrm>
            <a:off x="0" y="152400"/>
            <a:ext cx="7772400" cy="685800"/>
          </a:xfrm>
          <a:noFill/>
        </p:spPr>
        <p:txBody>
          <a:bodyPr/>
          <a:lstStyle/>
          <a:p>
            <a:pPr eaLnBrk="1" hangingPunct="1"/>
            <a:r>
              <a:rPr lang="en-US" sz="3200" b="1">
                <a:solidFill>
                  <a:srgbClr val="0000FF"/>
                </a:solidFill>
                <a:latin typeface="Garamond" charset="0"/>
                <a:ea typeface="ＭＳ Ｐゴシック" charset="-128"/>
              </a:rPr>
              <a:t>What is a Map</a:t>
            </a:r>
          </a:p>
        </p:txBody>
      </p:sp>
      <p:sp>
        <p:nvSpPr>
          <p:cNvPr id="40965" name="Rectangle 6"/>
          <p:cNvSpPr>
            <a:spLocks noChangeArrowheads="1"/>
          </p:cNvSpPr>
          <p:nvPr/>
        </p:nvSpPr>
        <p:spPr bwMode="auto">
          <a:xfrm>
            <a:off x="609600" y="3733800"/>
            <a:ext cx="7620000" cy="1724025"/>
          </a:xfrm>
          <a:prstGeom prst="rect">
            <a:avLst/>
          </a:prstGeom>
          <a:noFill/>
          <a:ln w="9525">
            <a:noFill/>
            <a:miter lim="800000"/>
            <a:headEnd/>
            <a:tailEnd/>
          </a:ln>
        </p:spPr>
        <p:txBody>
          <a:bodyPr>
            <a:prstTxWarp prst="textNoShape">
              <a:avLst/>
            </a:prstTxWarp>
            <a:spAutoFit/>
          </a:bodyPr>
          <a:lstStyle/>
          <a:p>
            <a:pPr algn="l" eaLnBrk="0" hangingPunct="0"/>
            <a:r>
              <a:rPr lang="en-US" sz="1600" b="1">
                <a:latin typeface="Times New Roman" charset="0"/>
              </a:rPr>
              <a:t>Maps contain POINT features, LINE features and AREA features</a:t>
            </a:r>
            <a:endParaRPr lang="en-US" sz="1600">
              <a:latin typeface="Times New Roman" charset="0"/>
            </a:endParaRPr>
          </a:p>
          <a:p>
            <a:pPr algn="l" eaLnBrk="0" hangingPunct="0"/>
            <a:r>
              <a:rPr lang="en-US" b="1">
                <a:latin typeface="Times New Roman" charset="0"/>
              </a:rPr>
              <a:t>	-wells		 -forest areas 	-roads				 -urban areas	-fire stations	contour lines	</a:t>
            </a:r>
          </a:p>
          <a:p>
            <a:pPr algn="l" eaLnBrk="0" hangingPunct="0"/>
            <a:r>
              <a:rPr lang="en-US" b="1">
                <a:latin typeface="Times New Roman" charset="0"/>
              </a:rPr>
              <a:t>	-hydro lines	-water bodies	-rural area</a:t>
            </a:r>
          </a:p>
          <a:p>
            <a:pPr algn="l" eaLnBrk="0" hangingPunct="0"/>
            <a:r>
              <a:rPr lang="en-US" b="1">
                <a:latin typeface="Times New Roman" charset="0"/>
              </a:rPr>
              <a:t>	-rivers		-hospitals	-schools</a:t>
            </a:r>
          </a:p>
          <a:p>
            <a:pPr algn="l" eaLnBrk="0" hangingPunct="0"/>
            <a:r>
              <a:rPr lang="en-US" b="1">
                <a:latin typeface="Times New Roman" charset="0"/>
              </a:rPr>
              <a:t>		-</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a:xfrm>
            <a:off x="0" y="228600"/>
            <a:ext cx="7772400" cy="685800"/>
          </a:xfrm>
          <a:noFill/>
        </p:spPr>
        <p:txBody>
          <a:bodyPr/>
          <a:lstStyle/>
          <a:p>
            <a:pPr eaLnBrk="1" hangingPunct="1"/>
            <a:r>
              <a:rPr lang="en-US" sz="3200" b="1">
                <a:solidFill>
                  <a:srgbClr val="0000FF"/>
                </a:solidFill>
                <a:latin typeface="Garamond" charset="0"/>
                <a:ea typeface="ＭＳ Ｐゴシック" charset="-128"/>
              </a:rPr>
              <a:t>Map Projection</a:t>
            </a:r>
            <a:endParaRPr lang="en-US">
              <a:ea typeface="ＭＳ Ｐゴシック" charset="-128"/>
            </a:endParaRPr>
          </a:p>
        </p:txBody>
      </p:sp>
      <p:sp>
        <p:nvSpPr>
          <p:cNvPr id="43010" name="Text Box 3"/>
          <p:cNvSpPr txBox="1">
            <a:spLocks noChangeArrowheads="1"/>
          </p:cNvSpPr>
          <p:nvPr/>
        </p:nvSpPr>
        <p:spPr bwMode="auto">
          <a:xfrm>
            <a:off x="762000" y="1143000"/>
            <a:ext cx="7848600" cy="3132138"/>
          </a:xfrm>
          <a:prstGeom prst="rect">
            <a:avLst/>
          </a:prstGeom>
          <a:noFill/>
          <a:ln w="9525">
            <a:noFill/>
            <a:miter lim="800000"/>
            <a:headEnd/>
            <a:tailEnd/>
          </a:ln>
        </p:spPr>
        <p:txBody>
          <a:bodyPr>
            <a:prstTxWarp prst="textNoShape">
              <a:avLst/>
            </a:prstTxWarp>
            <a:spAutoFit/>
          </a:bodyPr>
          <a:lstStyle/>
          <a:p>
            <a:pPr marL="457200" indent="-457200" algn="l">
              <a:spcBef>
                <a:spcPct val="50000"/>
              </a:spcBef>
            </a:pPr>
            <a:r>
              <a:rPr lang="en-US" sz="1400" b="1">
                <a:solidFill>
                  <a:srgbClr val="000000"/>
                </a:solidFill>
                <a:latin typeface="Verdana" charset="0"/>
              </a:rPr>
              <a:t>Map Projection</a:t>
            </a:r>
          </a:p>
          <a:p>
            <a:pPr marL="457200" indent="-457200" algn="l">
              <a:spcBef>
                <a:spcPct val="50000"/>
              </a:spcBef>
            </a:pPr>
            <a:endParaRPr lang="en-US" sz="500">
              <a:solidFill>
                <a:srgbClr val="000000"/>
              </a:solidFill>
              <a:latin typeface="Verdana" charset="0"/>
            </a:endParaRPr>
          </a:p>
          <a:p>
            <a:pPr marL="457200" indent="-457200" algn="l">
              <a:spcBef>
                <a:spcPct val="50000"/>
              </a:spcBef>
            </a:pPr>
            <a:r>
              <a:rPr lang="en-US" sz="1600">
                <a:solidFill>
                  <a:srgbClr val="000000"/>
                </a:solidFill>
                <a:latin typeface="Verdana" charset="0"/>
              </a:rPr>
              <a:t>The process of transferring/relocating of latitude and longitudes from the globe onto a flat surface</a:t>
            </a:r>
          </a:p>
          <a:p>
            <a:pPr marL="457200" indent="-457200" algn="l">
              <a:spcBef>
                <a:spcPct val="50000"/>
              </a:spcBef>
            </a:pPr>
            <a:r>
              <a:rPr lang="en-US" sz="1600">
                <a:solidFill>
                  <a:srgbClr val="000000"/>
                </a:solidFill>
                <a:latin typeface="Verdana" charset="0"/>
              </a:rPr>
              <a:t>(map) is called Projection. </a:t>
            </a:r>
          </a:p>
          <a:p>
            <a:pPr marL="457200" indent="-457200" algn="l">
              <a:spcBef>
                <a:spcPct val="50000"/>
              </a:spcBef>
            </a:pPr>
            <a:r>
              <a:rPr lang="en-US" sz="1600">
                <a:latin typeface="Verdana" charset="0"/>
              </a:rPr>
              <a:t>There are several types of projections. In Afghanistan we use two type of projections. </a:t>
            </a:r>
          </a:p>
          <a:p>
            <a:pPr marL="457200" indent="-457200" algn="l">
              <a:spcBef>
                <a:spcPct val="50000"/>
              </a:spcBef>
            </a:pPr>
            <a:endParaRPr lang="en-US" sz="1600">
              <a:latin typeface="Verdana" charset="0"/>
            </a:endParaRPr>
          </a:p>
          <a:p>
            <a:pPr marL="914400" lvl="1" indent="-457200" algn="l">
              <a:spcBef>
                <a:spcPct val="50000"/>
              </a:spcBef>
              <a:buFontTx/>
              <a:buAutoNum type="arabicPeriod"/>
            </a:pPr>
            <a:r>
              <a:rPr lang="en-US" sz="1600" b="1">
                <a:latin typeface="Verdana" charset="0"/>
              </a:rPr>
              <a:t>Universal Transverse Mercator (UTM)</a:t>
            </a:r>
          </a:p>
          <a:p>
            <a:pPr marL="914400" lvl="1" indent="-457200" algn="l">
              <a:spcBef>
                <a:spcPct val="50000"/>
              </a:spcBef>
              <a:buFontTx/>
              <a:buAutoNum type="arabicPeriod"/>
            </a:pPr>
            <a:r>
              <a:rPr lang="en-US" sz="1600" b="1">
                <a:latin typeface="Verdana" charset="0"/>
              </a:rPr>
              <a:t>Geographic </a:t>
            </a:r>
          </a:p>
        </p:txBody>
      </p:sp>
      <p:pic>
        <p:nvPicPr>
          <p:cNvPr id="43011" name="Picture 6" descr="world"/>
          <p:cNvPicPr>
            <a:picLocks noChangeAspect="1" noChangeArrowheads="1"/>
          </p:cNvPicPr>
          <p:nvPr/>
        </p:nvPicPr>
        <p:blipFill>
          <a:blip r:embed="rId3"/>
          <a:srcRect/>
          <a:stretch>
            <a:fillRect/>
          </a:stretch>
        </p:blipFill>
        <p:spPr bwMode="auto">
          <a:xfrm>
            <a:off x="2362200" y="4191000"/>
            <a:ext cx="4572000" cy="2354263"/>
          </a:xfrm>
          <a:prstGeom prst="rect">
            <a:avLst/>
          </a:prstGeom>
          <a:noFill/>
          <a:ln w="9525">
            <a:noFill/>
            <a:miter lim="800000"/>
            <a:headEnd/>
            <a:tailEnd/>
          </a:ln>
        </p:spPr>
      </p:pic>
      <p:sp>
        <p:nvSpPr>
          <p:cNvPr id="43012" name="Text Box 7"/>
          <p:cNvSpPr txBox="1">
            <a:spLocks noChangeArrowheads="1"/>
          </p:cNvSpPr>
          <p:nvPr/>
        </p:nvSpPr>
        <p:spPr bwMode="auto">
          <a:xfrm>
            <a:off x="3810000" y="4114800"/>
            <a:ext cx="19812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b="1">
                <a:latin typeface="Verdana" charset="0"/>
              </a:rPr>
              <a:t>UTM Projection</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Rectangle 1026"/>
          <p:cNvSpPr>
            <a:spLocks noGrp="1" noChangeArrowheads="1"/>
          </p:cNvSpPr>
          <p:nvPr>
            <p:ph type="title" idx="4294967295"/>
          </p:nvPr>
        </p:nvSpPr>
        <p:spPr>
          <a:xfrm>
            <a:off x="0" y="228600"/>
            <a:ext cx="7772400" cy="685800"/>
          </a:xfrm>
          <a:noFill/>
        </p:spPr>
        <p:txBody>
          <a:bodyPr/>
          <a:lstStyle/>
          <a:p>
            <a:pPr eaLnBrk="1" hangingPunct="1"/>
            <a:r>
              <a:rPr lang="en-US" sz="3200" b="1">
                <a:solidFill>
                  <a:srgbClr val="0000FF"/>
                </a:solidFill>
                <a:latin typeface="Garamond" charset="0"/>
                <a:ea typeface="ＭＳ Ｐゴシック" charset="-128"/>
              </a:rPr>
              <a:t>Map Projection (Continued)</a:t>
            </a:r>
            <a:endParaRPr lang="en-US">
              <a:ea typeface="ＭＳ Ｐゴシック" charset="-128"/>
            </a:endParaRPr>
          </a:p>
        </p:txBody>
      </p:sp>
      <p:sp>
        <p:nvSpPr>
          <p:cNvPr id="45058" name="Text Box 1029"/>
          <p:cNvSpPr txBox="1">
            <a:spLocks noChangeArrowheads="1"/>
          </p:cNvSpPr>
          <p:nvPr/>
        </p:nvSpPr>
        <p:spPr bwMode="auto">
          <a:xfrm>
            <a:off x="3200400" y="1371600"/>
            <a:ext cx="25908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b="1">
                <a:latin typeface="Verdana" charset="0"/>
              </a:rPr>
              <a:t>Geographic Projection</a:t>
            </a:r>
          </a:p>
        </p:txBody>
      </p:sp>
      <p:pic>
        <p:nvPicPr>
          <p:cNvPr id="45059" name="Picture 1030" descr="worldcountries"/>
          <p:cNvPicPr>
            <a:picLocks noChangeAspect="1" noChangeArrowheads="1"/>
          </p:cNvPicPr>
          <p:nvPr/>
        </p:nvPicPr>
        <p:blipFill>
          <a:blip r:embed="rId3"/>
          <a:srcRect/>
          <a:stretch>
            <a:fillRect/>
          </a:stretch>
        </p:blipFill>
        <p:spPr bwMode="auto">
          <a:xfrm>
            <a:off x="685800" y="1905000"/>
            <a:ext cx="7391400" cy="3713163"/>
          </a:xfrm>
          <a:prstGeom prst="rect">
            <a:avLst/>
          </a:prstGeom>
          <a:noFill/>
          <a:ln w="9525">
            <a:noFill/>
            <a:miter lim="800000"/>
            <a:headEnd/>
            <a:tailEnd/>
          </a:ln>
        </p:spPr>
      </p:pic>
    </p:spTree>
  </p:cSld>
  <p:clrMapOvr>
    <a:masterClrMapping/>
  </p:clrMapOvr>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Rectangle 5"/>
          <p:cNvSpPr>
            <a:spLocks noChangeArrowheads="1"/>
          </p:cNvSpPr>
          <p:nvPr/>
        </p:nvSpPr>
        <p:spPr bwMode="auto">
          <a:xfrm>
            <a:off x="3143250" y="2347913"/>
            <a:ext cx="9144000" cy="0"/>
          </a:xfrm>
          <a:prstGeom prst="rect">
            <a:avLst/>
          </a:prstGeom>
          <a:noFill/>
          <a:ln w="9525">
            <a:noFill/>
            <a:miter lim="800000"/>
            <a:headEnd/>
            <a:tailEnd/>
          </a:ln>
        </p:spPr>
        <p:txBody>
          <a:bodyPr>
            <a:prstTxWarp prst="textNoShape">
              <a:avLst/>
            </a:prstTxWarp>
            <a:spAutoFit/>
          </a:bodyPr>
          <a:lstStyle/>
          <a:p>
            <a:endParaRPr lang="nb-NO"/>
          </a:p>
        </p:txBody>
      </p:sp>
      <p:sp>
        <p:nvSpPr>
          <p:cNvPr id="47106" name="Text Box 8"/>
          <p:cNvSpPr txBox="1">
            <a:spLocks noChangeArrowheads="1"/>
          </p:cNvSpPr>
          <p:nvPr/>
        </p:nvSpPr>
        <p:spPr bwMode="auto">
          <a:xfrm>
            <a:off x="457200" y="1447800"/>
            <a:ext cx="4267200" cy="1169988"/>
          </a:xfrm>
          <a:prstGeom prst="rect">
            <a:avLst/>
          </a:prstGeom>
          <a:noFill/>
          <a:ln w="9525">
            <a:noFill/>
            <a:miter lim="800000"/>
            <a:headEnd/>
            <a:tailEnd/>
          </a:ln>
        </p:spPr>
        <p:txBody>
          <a:bodyPr>
            <a:prstTxWarp prst="textNoShape">
              <a:avLst/>
            </a:prstTxWarp>
            <a:spAutoFit/>
          </a:bodyPr>
          <a:lstStyle/>
          <a:p>
            <a:pPr algn="l">
              <a:spcBef>
                <a:spcPct val="50000"/>
              </a:spcBef>
            </a:pPr>
            <a:r>
              <a:rPr lang="en-US" sz="1400">
                <a:solidFill>
                  <a:srgbClr val="000000"/>
                </a:solidFill>
                <a:latin typeface="Verdana" charset="0"/>
              </a:rPr>
              <a:t>A coordinate system specifies the units used to locate features in two-dimensional space and the origin point of those units. Latitude and longitude is a coordinate system (often called the "geographic" coordinate system).</a:t>
            </a:r>
          </a:p>
        </p:txBody>
      </p:sp>
      <p:sp>
        <p:nvSpPr>
          <p:cNvPr id="47107" name="Rectangle 9"/>
          <p:cNvSpPr>
            <a:spLocks noGrp="1" noChangeArrowheads="1"/>
          </p:cNvSpPr>
          <p:nvPr>
            <p:ph type="title" idx="4294967295"/>
          </p:nvPr>
        </p:nvSpPr>
        <p:spPr>
          <a:xfrm>
            <a:off x="0" y="152400"/>
            <a:ext cx="7772400" cy="685800"/>
          </a:xfrm>
          <a:noFill/>
        </p:spPr>
        <p:txBody>
          <a:bodyPr/>
          <a:lstStyle/>
          <a:p>
            <a:pPr eaLnBrk="1" hangingPunct="1"/>
            <a:r>
              <a:rPr lang="en-US" sz="3200" b="1">
                <a:solidFill>
                  <a:srgbClr val="0000FF"/>
                </a:solidFill>
                <a:latin typeface="Garamond" charset="0"/>
                <a:ea typeface="ＭＳ Ｐゴシック" charset="-128"/>
              </a:rPr>
              <a:t>Coordinate System</a:t>
            </a:r>
          </a:p>
        </p:txBody>
      </p:sp>
      <p:pic>
        <p:nvPicPr>
          <p:cNvPr id="47108" name="Picture 12" descr="Coordinate_System"/>
          <p:cNvPicPr>
            <a:picLocks noChangeAspect="1" noChangeArrowheads="1"/>
          </p:cNvPicPr>
          <p:nvPr/>
        </p:nvPicPr>
        <p:blipFill>
          <a:blip r:embed="rId3"/>
          <a:srcRect/>
          <a:stretch>
            <a:fillRect/>
          </a:stretch>
        </p:blipFill>
        <p:spPr bwMode="auto">
          <a:xfrm>
            <a:off x="5334000" y="1600200"/>
            <a:ext cx="3508375" cy="3508375"/>
          </a:xfrm>
          <a:prstGeom prst="rect">
            <a:avLst/>
          </a:prstGeom>
          <a:noFill/>
          <a:ln w="9525">
            <a:noFill/>
            <a:miter lim="800000"/>
            <a:headEnd/>
            <a:tailEnd/>
          </a:ln>
        </p:spPr>
      </p:pic>
      <p:sp>
        <p:nvSpPr>
          <p:cNvPr id="47109" name="Text Box 13"/>
          <p:cNvSpPr txBox="1">
            <a:spLocks noChangeArrowheads="1"/>
          </p:cNvSpPr>
          <p:nvPr/>
        </p:nvSpPr>
        <p:spPr bwMode="auto">
          <a:xfrm>
            <a:off x="533400" y="2971800"/>
            <a:ext cx="4876800" cy="1262063"/>
          </a:xfrm>
          <a:prstGeom prst="rect">
            <a:avLst/>
          </a:prstGeom>
          <a:noFill/>
          <a:ln w="9525">
            <a:noFill/>
            <a:miter lim="800000"/>
            <a:headEnd/>
            <a:tailEnd/>
          </a:ln>
        </p:spPr>
        <p:txBody>
          <a:bodyPr>
            <a:prstTxWarp prst="textNoShape">
              <a:avLst/>
            </a:prstTxWarp>
            <a:spAutoFit/>
          </a:bodyPr>
          <a:lstStyle/>
          <a:p>
            <a:pPr marL="457200" indent="-457200" algn="l">
              <a:spcBef>
                <a:spcPct val="50000"/>
              </a:spcBef>
            </a:pPr>
            <a:r>
              <a:rPr lang="en-US" sz="1300">
                <a:latin typeface="Verdana" charset="0"/>
              </a:rPr>
              <a:t>Types of </a:t>
            </a:r>
            <a:r>
              <a:rPr lang="en-US" sz="1300" b="1">
                <a:latin typeface="Verdana" charset="0"/>
              </a:rPr>
              <a:t>Coordinate Systems</a:t>
            </a:r>
            <a:r>
              <a:rPr lang="en-US" sz="1300">
                <a:latin typeface="Verdana" charset="0"/>
              </a:rPr>
              <a:t> we use in Afghanistan</a:t>
            </a:r>
          </a:p>
          <a:p>
            <a:pPr marL="457200" indent="-457200" algn="l">
              <a:spcBef>
                <a:spcPct val="50000"/>
              </a:spcBef>
            </a:pPr>
            <a:endParaRPr lang="en-US" sz="1400">
              <a:latin typeface="Verdana" charset="0"/>
            </a:endParaRPr>
          </a:p>
          <a:p>
            <a:pPr marL="457200" indent="-457200" algn="l">
              <a:spcBef>
                <a:spcPct val="50000"/>
              </a:spcBef>
              <a:buFontTx/>
              <a:buAutoNum type="arabicPeriod"/>
            </a:pPr>
            <a:r>
              <a:rPr lang="en-US" sz="1400" b="1">
                <a:latin typeface="Verdana" charset="0"/>
              </a:rPr>
              <a:t>DD (Decimal Degree)</a:t>
            </a:r>
          </a:p>
          <a:p>
            <a:pPr marL="457200" indent="-457200" algn="l">
              <a:spcBef>
                <a:spcPct val="50000"/>
              </a:spcBef>
              <a:buFontTx/>
              <a:buAutoNum type="arabicPeriod"/>
            </a:pPr>
            <a:r>
              <a:rPr lang="en-US" sz="1400" b="1">
                <a:latin typeface="Verdana" charset="0"/>
              </a:rPr>
              <a:t>DMS (Degree Minute Seconds)</a:t>
            </a:r>
            <a:endParaRPr lang="en-US" sz="1400">
              <a:latin typeface="Verdana"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3059" name="Rectangle 3"/>
          <p:cNvSpPr>
            <a:spLocks noGrp="1" noChangeArrowheads="1"/>
          </p:cNvSpPr>
          <p:nvPr>
            <p:ph type="title" idx="4294967295"/>
          </p:nvPr>
        </p:nvSpPr>
        <p:spPr>
          <a:xfrm>
            <a:off x="0" y="228600"/>
            <a:ext cx="7772400" cy="381000"/>
          </a:xfrm>
        </p:spPr>
        <p:txBody>
          <a:bodyPr rtlCol="0">
            <a:normAutofit fontScale="90000"/>
          </a:bodyPr>
          <a:lstStyle/>
          <a:p>
            <a:pPr eaLnBrk="1" fontAlgn="auto" hangingPunct="1">
              <a:spcBef>
                <a:spcPct val="50000"/>
              </a:spcBef>
              <a:spcAft>
                <a:spcPts val="0"/>
              </a:spcAft>
              <a:defRPr/>
            </a:pPr>
            <a:r>
              <a:rPr lang="en-US" sz="2800" dirty="0" smtClean="0">
                <a:ea typeface="+mj-ea"/>
                <a:cs typeface="+mj-cs"/>
              </a:rPr>
              <a:t>Afghanistan Geographic Map</a:t>
            </a:r>
            <a:endParaRPr lang="en-US" sz="2800" dirty="0">
              <a:ea typeface="+mj-ea"/>
              <a:cs typeface="+mj-cs"/>
            </a:endParaRPr>
          </a:p>
        </p:txBody>
      </p:sp>
      <p:pic>
        <p:nvPicPr>
          <p:cNvPr id="16386" name="Picture 5" descr="physical_Map_32"/>
          <p:cNvPicPr>
            <a:picLocks noChangeAspect="1" noChangeArrowheads="1"/>
          </p:cNvPicPr>
          <p:nvPr/>
        </p:nvPicPr>
        <p:blipFill>
          <a:blip r:embed="rId3"/>
          <a:srcRect/>
          <a:stretch>
            <a:fillRect/>
          </a:stretch>
        </p:blipFill>
        <p:spPr bwMode="auto">
          <a:xfrm>
            <a:off x="609600" y="1143000"/>
            <a:ext cx="7924800" cy="4495800"/>
          </a:xfrm>
          <a:prstGeom prst="rect">
            <a:avLst/>
          </a:prstGeom>
          <a:noFill/>
          <a:ln w="9525">
            <a:noFill/>
            <a:miter lim="800000"/>
            <a:headEnd/>
            <a:tailEnd/>
          </a:ln>
        </p:spPr>
      </p:pic>
    </p:spTree>
  </p:cSld>
  <p:clrMapOvr>
    <a:masterClrMapping/>
  </p:clrMapOvr>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a:xfrm>
            <a:off x="0" y="152400"/>
            <a:ext cx="7772400" cy="381000"/>
          </a:xfrm>
        </p:spPr>
        <p:txBody>
          <a:bodyPr rtlCol="0">
            <a:normAutofit fontScale="90000"/>
          </a:bodyPr>
          <a:lstStyle/>
          <a:p>
            <a:pPr eaLnBrk="1" fontAlgn="auto" hangingPunct="1">
              <a:spcAft>
                <a:spcPts val="0"/>
              </a:spcAft>
              <a:defRPr/>
            </a:pPr>
            <a:r>
              <a:rPr lang="en-US" sz="3200" b="1" smtClean="0">
                <a:solidFill>
                  <a:srgbClr val="0000FF"/>
                </a:solidFill>
                <a:latin typeface="Garamond" pitchFamily="18" charset="0"/>
                <a:ea typeface="+mj-ea"/>
                <a:cs typeface="+mj-cs"/>
              </a:rPr>
              <a:t>Map Scale</a:t>
            </a:r>
          </a:p>
        </p:txBody>
      </p:sp>
      <p:sp>
        <p:nvSpPr>
          <p:cNvPr id="49154" name="Text Box 3"/>
          <p:cNvSpPr txBox="1">
            <a:spLocks noChangeArrowheads="1"/>
          </p:cNvSpPr>
          <p:nvPr/>
        </p:nvSpPr>
        <p:spPr bwMode="auto">
          <a:xfrm>
            <a:off x="762000" y="1295400"/>
            <a:ext cx="4419600" cy="2032000"/>
          </a:xfrm>
          <a:prstGeom prst="rect">
            <a:avLst/>
          </a:prstGeom>
          <a:noFill/>
          <a:ln w="9525">
            <a:noFill/>
            <a:miter lim="800000"/>
            <a:headEnd/>
            <a:tailEnd/>
          </a:ln>
        </p:spPr>
        <p:txBody>
          <a:bodyPr>
            <a:prstTxWarp prst="textNoShape">
              <a:avLst/>
            </a:prstTxWarp>
            <a:spAutoFit/>
          </a:bodyPr>
          <a:lstStyle/>
          <a:p>
            <a:pPr algn="l">
              <a:spcBef>
                <a:spcPct val="50000"/>
              </a:spcBef>
            </a:pPr>
            <a:r>
              <a:rPr lang="en-US" sz="1400">
                <a:solidFill>
                  <a:srgbClr val="000000"/>
                </a:solidFill>
                <a:latin typeface="Verdana" charset="0"/>
              </a:rPr>
              <a:t>Scale represents the ratio of a distance on the map to the actual distance on the ground. Maps are made to </a:t>
            </a:r>
            <a:r>
              <a:rPr lang="en-US" sz="1400" b="1" i="1">
                <a:solidFill>
                  <a:srgbClr val="000000"/>
                </a:solidFill>
                <a:latin typeface="Verdana" charset="0"/>
              </a:rPr>
              <a:t>scale.</a:t>
            </a:r>
            <a:endParaRPr lang="en-US" sz="1400">
              <a:solidFill>
                <a:srgbClr val="000000"/>
              </a:solidFill>
              <a:latin typeface="Verdana" charset="0"/>
            </a:endParaRPr>
          </a:p>
          <a:p>
            <a:pPr algn="l">
              <a:spcBef>
                <a:spcPct val="50000"/>
              </a:spcBef>
            </a:pPr>
            <a:endParaRPr lang="en-US" sz="1400">
              <a:latin typeface="Verdana" charset="0"/>
            </a:endParaRPr>
          </a:p>
          <a:p>
            <a:pPr algn="l">
              <a:spcBef>
                <a:spcPct val="50000"/>
              </a:spcBef>
            </a:pPr>
            <a:r>
              <a:rPr lang="en-US" sz="1400">
                <a:latin typeface="Verdana" charset="0"/>
              </a:rPr>
              <a:t>Most Popular way to define maps are: </a:t>
            </a:r>
          </a:p>
          <a:p>
            <a:pPr lvl="1" algn="l">
              <a:spcBef>
                <a:spcPct val="50000"/>
              </a:spcBef>
              <a:buFont typeface="Wingdings" charset="2"/>
              <a:buChar char="ü"/>
            </a:pPr>
            <a:r>
              <a:rPr lang="en-US" sz="1400">
                <a:latin typeface="Verdana" charset="0"/>
              </a:rPr>
              <a:t>	Small Scale Maps</a:t>
            </a:r>
          </a:p>
          <a:p>
            <a:pPr lvl="1" algn="l">
              <a:spcBef>
                <a:spcPct val="50000"/>
              </a:spcBef>
              <a:buFont typeface="Wingdings" charset="2"/>
              <a:buChar char="ü"/>
            </a:pPr>
            <a:r>
              <a:rPr lang="en-US" sz="1400">
                <a:latin typeface="Verdana" charset="0"/>
              </a:rPr>
              <a:t>	Large Scale Maps</a:t>
            </a:r>
          </a:p>
        </p:txBody>
      </p:sp>
      <p:pic>
        <p:nvPicPr>
          <p:cNvPr id="49155" name="Picture 8" descr="2cm on topo map"/>
          <p:cNvPicPr>
            <a:picLocks noChangeAspect="1" noChangeArrowheads="1"/>
          </p:cNvPicPr>
          <p:nvPr/>
        </p:nvPicPr>
        <p:blipFill>
          <a:blip r:embed="rId3"/>
          <a:srcRect/>
          <a:stretch>
            <a:fillRect/>
          </a:stretch>
        </p:blipFill>
        <p:spPr bwMode="auto">
          <a:xfrm>
            <a:off x="5181600" y="1828800"/>
            <a:ext cx="3429000" cy="857250"/>
          </a:xfrm>
          <a:prstGeom prst="rect">
            <a:avLst/>
          </a:prstGeom>
          <a:noFill/>
          <a:ln w="9525">
            <a:noFill/>
            <a:miter lim="800000"/>
            <a:headEnd/>
            <a:tailEnd/>
          </a:ln>
        </p:spPr>
      </p:pic>
      <p:pic>
        <p:nvPicPr>
          <p:cNvPr id="49156" name="Picture 10" descr="1 km on ground"/>
          <p:cNvPicPr>
            <a:picLocks noChangeAspect="1" noChangeArrowheads="1"/>
          </p:cNvPicPr>
          <p:nvPr/>
        </p:nvPicPr>
        <p:blipFill>
          <a:blip r:embed="rId4"/>
          <a:srcRect/>
          <a:stretch>
            <a:fillRect/>
          </a:stretch>
        </p:blipFill>
        <p:spPr bwMode="auto">
          <a:xfrm>
            <a:off x="5181600" y="3048000"/>
            <a:ext cx="3429000" cy="965200"/>
          </a:xfrm>
          <a:prstGeom prst="rect">
            <a:avLst/>
          </a:prstGeom>
          <a:noFill/>
          <a:ln w="9525">
            <a:noFill/>
            <a:miter lim="800000"/>
            <a:headEnd/>
            <a:tailEnd/>
          </a:ln>
        </p:spPr>
      </p:pic>
      <p:pic>
        <p:nvPicPr>
          <p:cNvPr id="49157" name="Picture 12" descr="1/50 000 scale"/>
          <p:cNvPicPr>
            <a:picLocks noChangeAspect="1" noChangeArrowheads="1"/>
          </p:cNvPicPr>
          <p:nvPr/>
        </p:nvPicPr>
        <p:blipFill>
          <a:blip r:embed="rId5"/>
          <a:srcRect/>
          <a:stretch>
            <a:fillRect/>
          </a:stretch>
        </p:blipFill>
        <p:spPr bwMode="auto">
          <a:xfrm>
            <a:off x="5257800" y="4419600"/>
            <a:ext cx="3035300" cy="1138238"/>
          </a:xfrm>
          <a:prstGeom prst="rect">
            <a:avLst/>
          </a:prstGeom>
          <a:noFill/>
          <a:ln w="9525">
            <a:noFill/>
            <a:miter lim="800000"/>
            <a:headEnd/>
            <a:tailEnd/>
          </a:ln>
        </p:spPr>
      </p:pic>
      <p:sp>
        <p:nvSpPr>
          <p:cNvPr id="49158" name="Text Box 15"/>
          <p:cNvSpPr txBox="1">
            <a:spLocks noChangeArrowheads="1"/>
          </p:cNvSpPr>
          <p:nvPr/>
        </p:nvSpPr>
        <p:spPr bwMode="auto">
          <a:xfrm>
            <a:off x="5638800" y="1524000"/>
            <a:ext cx="3124200" cy="274638"/>
          </a:xfrm>
          <a:prstGeom prst="rect">
            <a:avLst/>
          </a:prstGeom>
          <a:noFill/>
          <a:ln w="9525">
            <a:noFill/>
            <a:miter lim="800000"/>
            <a:headEnd/>
            <a:tailEnd/>
          </a:ln>
        </p:spPr>
        <p:txBody>
          <a:bodyPr>
            <a:prstTxWarp prst="textNoShape">
              <a:avLst/>
            </a:prstTxWarp>
            <a:spAutoFit/>
          </a:bodyPr>
          <a:lstStyle/>
          <a:p>
            <a:pPr>
              <a:spcBef>
                <a:spcPct val="50000"/>
              </a:spcBef>
            </a:pPr>
            <a:r>
              <a:rPr lang="en-US"/>
              <a:t>For example, If 2cm on a map….</a:t>
            </a:r>
          </a:p>
        </p:txBody>
      </p:sp>
      <p:sp>
        <p:nvSpPr>
          <p:cNvPr id="49159" name="Text Box 16"/>
          <p:cNvSpPr txBox="1">
            <a:spLocks noChangeArrowheads="1"/>
          </p:cNvSpPr>
          <p:nvPr/>
        </p:nvSpPr>
        <p:spPr bwMode="auto">
          <a:xfrm>
            <a:off x="5638800" y="3962400"/>
            <a:ext cx="2743200" cy="274638"/>
          </a:xfrm>
          <a:prstGeom prst="rect">
            <a:avLst/>
          </a:prstGeom>
          <a:noFill/>
          <a:ln w="9525">
            <a:noFill/>
            <a:miter lim="800000"/>
            <a:headEnd/>
            <a:tailEnd/>
          </a:ln>
        </p:spPr>
        <p:txBody>
          <a:bodyPr>
            <a:prstTxWarp prst="textNoShape">
              <a:avLst/>
            </a:prstTxWarp>
            <a:spAutoFit/>
          </a:bodyPr>
          <a:lstStyle/>
          <a:p>
            <a:pPr>
              <a:spcBef>
                <a:spcPct val="50000"/>
              </a:spcBef>
            </a:pPr>
            <a:r>
              <a:rPr lang="en-US"/>
              <a:t>the scale would be 2cm = 1km, or…</a:t>
            </a:r>
          </a:p>
        </p:txBody>
      </p:sp>
      <p:sp>
        <p:nvSpPr>
          <p:cNvPr id="49160" name="Text Box 17"/>
          <p:cNvSpPr txBox="1">
            <a:spLocks noChangeArrowheads="1"/>
          </p:cNvSpPr>
          <p:nvPr/>
        </p:nvSpPr>
        <p:spPr bwMode="auto">
          <a:xfrm>
            <a:off x="5638800" y="2743200"/>
            <a:ext cx="2362200" cy="274638"/>
          </a:xfrm>
          <a:prstGeom prst="rect">
            <a:avLst/>
          </a:prstGeom>
          <a:noFill/>
          <a:ln w="9525">
            <a:noFill/>
            <a:miter lim="800000"/>
            <a:headEnd/>
            <a:tailEnd/>
          </a:ln>
        </p:spPr>
        <p:txBody>
          <a:bodyPr>
            <a:prstTxWarp prst="textNoShape">
              <a:avLst/>
            </a:prstTxWarp>
            <a:spAutoFit/>
          </a:bodyPr>
          <a:lstStyle/>
          <a:p>
            <a:pPr>
              <a:spcBef>
                <a:spcPct val="50000"/>
              </a:spcBef>
            </a:pPr>
            <a:r>
              <a:rPr lang="en-US"/>
              <a:t>Represents 1km on the ground…</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0" y="228600"/>
            <a:ext cx="7772400" cy="609600"/>
          </a:xfrm>
          <a:noFill/>
        </p:spPr>
        <p:txBody>
          <a:bodyPr/>
          <a:lstStyle/>
          <a:p>
            <a:pPr eaLnBrk="1" hangingPunct="1"/>
            <a:r>
              <a:rPr lang="en-US" sz="3200" b="1">
                <a:solidFill>
                  <a:srgbClr val="0000FF"/>
                </a:solidFill>
                <a:latin typeface="Garamond" charset="0"/>
                <a:ea typeface="ＭＳ Ｐゴシック" charset="-128"/>
              </a:rPr>
              <a:t>Map Scale (Continued)</a:t>
            </a:r>
          </a:p>
        </p:txBody>
      </p:sp>
      <p:sp>
        <p:nvSpPr>
          <p:cNvPr id="51202" name="Rectangle 4"/>
          <p:cNvSpPr>
            <a:spLocks noChangeArrowheads="1"/>
          </p:cNvSpPr>
          <p:nvPr/>
        </p:nvSpPr>
        <p:spPr bwMode="auto">
          <a:xfrm>
            <a:off x="3143250" y="2347913"/>
            <a:ext cx="9144000" cy="0"/>
          </a:xfrm>
          <a:prstGeom prst="rect">
            <a:avLst/>
          </a:prstGeom>
          <a:noFill/>
          <a:ln w="9525">
            <a:noFill/>
            <a:miter lim="800000"/>
            <a:headEnd/>
            <a:tailEnd/>
          </a:ln>
        </p:spPr>
        <p:txBody>
          <a:bodyPr>
            <a:prstTxWarp prst="textNoShape">
              <a:avLst/>
            </a:prstTxWarp>
            <a:spAutoFit/>
          </a:bodyPr>
          <a:lstStyle/>
          <a:p>
            <a:endParaRPr lang="nb-NO"/>
          </a:p>
        </p:txBody>
      </p:sp>
      <p:pic>
        <p:nvPicPr>
          <p:cNvPr id="51203" name="Picture 3" descr="Large Skill Map"/>
          <p:cNvPicPr>
            <a:picLocks noChangeAspect="1" noChangeArrowheads="1"/>
          </p:cNvPicPr>
          <p:nvPr/>
        </p:nvPicPr>
        <p:blipFill>
          <a:blip r:embed="rId3"/>
          <a:srcRect/>
          <a:stretch>
            <a:fillRect/>
          </a:stretch>
        </p:blipFill>
        <p:spPr bwMode="auto">
          <a:xfrm>
            <a:off x="990600" y="2971800"/>
            <a:ext cx="3238500" cy="2451100"/>
          </a:xfrm>
          <a:prstGeom prst="rect">
            <a:avLst/>
          </a:prstGeom>
          <a:noFill/>
          <a:ln w="9525">
            <a:noFill/>
            <a:miter lim="800000"/>
            <a:headEnd/>
            <a:tailEnd/>
          </a:ln>
        </p:spPr>
      </p:pic>
      <p:sp>
        <p:nvSpPr>
          <p:cNvPr id="51204" name="Rectangle 6"/>
          <p:cNvSpPr>
            <a:spLocks noChangeArrowheads="1"/>
          </p:cNvSpPr>
          <p:nvPr/>
        </p:nvSpPr>
        <p:spPr bwMode="auto">
          <a:xfrm>
            <a:off x="3100388" y="2347913"/>
            <a:ext cx="9144000" cy="0"/>
          </a:xfrm>
          <a:prstGeom prst="rect">
            <a:avLst/>
          </a:prstGeom>
          <a:noFill/>
          <a:ln w="9525">
            <a:noFill/>
            <a:miter lim="800000"/>
            <a:headEnd/>
            <a:tailEnd/>
          </a:ln>
        </p:spPr>
        <p:txBody>
          <a:bodyPr>
            <a:prstTxWarp prst="textNoShape">
              <a:avLst/>
            </a:prstTxWarp>
            <a:spAutoFit/>
          </a:bodyPr>
          <a:lstStyle/>
          <a:p>
            <a:endParaRPr lang="nb-NO"/>
          </a:p>
        </p:txBody>
      </p:sp>
      <p:pic>
        <p:nvPicPr>
          <p:cNvPr id="51205" name="Picture 5" descr="Small Size Map"/>
          <p:cNvPicPr>
            <a:picLocks noChangeAspect="1" noChangeArrowheads="1"/>
          </p:cNvPicPr>
          <p:nvPr/>
        </p:nvPicPr>
        <p:blipFill>
          <a:blip r:embed="rId4"/>
          <a:srcRect/>
          <a:stretch>
            <a:fillRect/>
          </a:stretch>
        </p:blipFill>
        <p:spPr bwMode="auto">
          <a:xfrm>
            <a:off x="4648200" y="2971800"/>
            <a:ext cx="3276600" cy="2406650"/>
          </a:xfrm>
          <a:prstGeom prst="rect">
            <a:avLst/>
          </a:prstGeom>
          <a:noFill/>
          <a:ln w="9525">
            <a:noFill/>
            <a:miter lim="800000"/>
            <a:headEnd/>
            <a:tailEnd/>
          </a:ln>
        </p:spPr>
      </p:pic>
      <p:sp>
        <p:nvSpPr>
          <p:cNvPr id="51206" name="Text Box 7"/>
          <p:cNvSpPr txBox="1">
            <a:spLocks noChangeArrowheads="1"/>
          </p:cNvSpPr>
          <p:nvPr/>
        </p:nvSpPr>
        <p:spPr bwMode="auto">
          <a:xfrm>
            <a:off x="1676400" y="2438400"/>
            <a:ext cx="27432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latin typeface="Verdana" charset="0"/>
              </a:rPr>
              <a:t>Large Scale Map</a:t>
            </a:r>
          </a:p>
        </p:txBody>
      </p:sp>
      <p:sp>
        <p:nvSpPr>
          <p:cNvPr id="51207" name="Text Box 8"/>
          <p:cNvSpPr txBox="1">
            <a:spLocks noChangeArrowheads="1"/>
          </p:cNvSpPr>
          <p:nvPr/>
        </p:nvSpPr>
        <p:spPr bwMode="auto">
          <a:xfrm>
            <a:off x="5334000" y="2438400"/>
            <a:ext cx="27432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latin typeface="Verdana" charset="0"/>
              </a:rPr>
              <a:t>Small Scale Map</a:t>
            </a:r>
          </a:p>
        </p:txBody>
      </p:sp>
      <p:sp>
        <p:nvSpPr>
          <p:cNvPr id="51208" name="Text Box 9"/>
          <p:cNvSpPr txBox="1">
            <a:spLocks noChangeArrowheads="1"/>
          </p:cNvSpPr>
          <p:nvPr/>
        </p:nvSpPr>
        <p:spPr bwMode="auto">
          <a:xfrm>
            <a:off x="990600" y="1524000"/>
            <a:ext cx="6172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a:latin typeface="Verdana" charset="0"/>
              </a:rPr>
              <a:t>Examples of Map Scales</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Rectangle 2"/>
          <p:cNvSpPr>
            <a:spLocks noGrp="1" noChangeArrowheads="1"/>
          </p:cNvSpPr>
          <p:nvPr>
            <p:ph type="title" idx="4294967295"/>
          </p:nvPr>
        </p:nvSpPr>
        <p:spPr>
          <a:xfrm>
            <a:off x="0" y="228600"/>
            <a:ext cx="7772400" cy="457200"/>
          </a:xfrm>
        </p:spPr>
        <p:txBody>
          <a:bodyPr rtlCol="0">
            <a:normAutofit fontScale="90000"/>
          </a:bodyPr>
          <a:lstStyle/>
          <a:p>
            <a:pPr eaLnBrk="1" fontAlgn="auto" hangingPunct="1">
              <a:spcAft>
                <a:spcPts val="0"/>
              </a:spcAft>
              <a:defRPr/>
            </a:pPr>
            <a:r>
              <a:rPr lang="en-US" sz="3200" b="1" dirty="0" smtClean="0">
                <a:solidFill>
                  <a:srgbClr val="0000FF"/>
                </a:solidFill>
                <a:latin typeface="Garamond" pitchFamily="18" charset="0"/>
                <a:ea typeface="+mj-ea"/>
                <a:cs typeface="+mj-cs"/>
              </a:rPr>
              <a:t>Theme, Feature and Vertex</a:t>
            </a:r>
          </a:p>
        </p:txBody>
      </p:sp>
      <p:sp>
        <p:nvSpPr>
          <p:cNvPr id="53250" name="Rectangle 3"/>
          <p:cNvSpPr>
            <a:spLocks noChangeArrowheads="1"/>
          </p:cNvSpPr>
          <p:nvPr/>
        </p:nvSpPr>
        <p:spPr bwMode="auto">
          <a:xfrm>
            <a:off x="838200" y="1752600"/>
            <a:ext cx="7239000" cy="1754188"/>
          </a:xfrm>
          <a:prstGeom prst="rect">
            <a:avLst/>
          </a:prstGeom>
          <a:noFill/>
          <a:ln w="9525">
            <a:noFill/>
            <a:miter lim="800000"/>
            <a:headEnd/>
            <a:tailEnd/>
          </a:ln>
        </p:spPr>
        <p:txBody>
          <a:bodyPr>
            <a:prstTxWarp prst="textNoShape">
              <a:avLst/>
            </a:prstTxWarp>
            <a:spAutoFit/>
          </a:bodyPr>
          <a:lstStyle/>
          <a:p>
            <a:pPr algn="l" eaLnBrk="0" hangingPunct="0"/>
            <a:endParaRPr lang="en-US" sz="1400">
              <a:latin typeface="Verdana" charset="0"/>
              <a:ea typeface="Times New Roman" charset="0"/>
              <a:cs typeface="Times New Roman" charset="0"/>
            </a:endParaRPr>
          </a:p>
          <a:p>
            <a:pPr algn="l" eaLnBrk="0" hangingPunct="0"/>
            <a:r>
              <a:rPr lang="en-US" sz="1400" b="1">
                <a:latin typeface="Verdana" charset="0"/>
                <a:ea typeface="Times New Roman" charset="0"/>
                <a:cs typeface="Times New Roman" charset="0"/>
              </a:rPr>
              <a:t>Feature:</a:t>
            </a:r>
          </a:p>
          <a:p>
            <a:pPr algn="l" eaLnBrk="0" hangingPunct="0"/>
            <a:endParaRPr lang="en-US" sz="500">
              <a:latin typeface="Verdana" charset="0"/>
              <a:ea typeface="Times New Roman" charset="0"/>
              <a:cs typeface="Times New Roman" charset="0"/>
            </a:endParaRPr>
          </a:p>
          <a:p>
            <a:pPr algn="l" eaLnBrk="0" hangingPunct="0"/>
            <a:r>
              <a:rPr lang="en-US" sz="1400">
                <a:latin typeface="Verdana" charset="0"/>
                <a:ea typeface="Times New Roman" charset="0"/>
                <a:cs typeface="Times New Roman" charset="0"/>
              </a:rPr>
              <a:t>It is made of vertex or vertexes. (Records in the table).</a:t>
            </a:r>
          </a:p>
          <a:p>
            <a:pPr algn="l" eaLnBrk="0" hangingPunct="0"/>
            <a:endParaRPr lang="en-US" sz="1400">
              <a:latin typeface="Verdana" charset="0"/>
              <a:ea typeface="Times New Roman" charset="0"/>
              <a:cs typeface="Times New Roman" charset="0"/>
            </a:endParaRPr>
          </a:p>
          <a:p>
            <a:pPr algn="l" eaLnBrk="0" hangingPunct="0"/>
            <a:r>
              <a:rPr lang="en-US" sz="1400">
                <a:latin typeface="Verdana" charset="0"/>
                <a:ea typeface="Times New Roman" charset="0"/>
                <a:cs typeface="Times New Roman" charset="0"/>
              </a:rPr>
              <a:t> </a:t>
            </a:r>
          </a:p>
          <a:p>
            <a:pPr algn="l" eaLnBrk="0" hangingPunct="0"/>
            <a:r>
              <a:rPr lang="en-US" sz="1400" b="1">
                <a:latin typeface="Verdana" charset="0"/>
                <a:ea typeface="Times New Roman" charset="0"/>
                <a:cs typeface="Times New Roman" charset="0"/>
              </a:rPr>
              <a:t>Vertex: </a:t>
            </a:r>
          </a:p>
          <a:p>
            <a:pPr algn="l" eaLnBrk="0" hangingPunct="0"/>
            <a:endParaRPr lang="en-US" sz="500">
              <a:latin typeface="Verdana" charset="0"/>
              <a:ea typeface="Times New Roman" charset="0"/>
              <a:cs typeface="Times New Roman" charset="0"/>
            </a:endParaRPr>
          </a:p>
          <a:p>
            <a:pPr algn="l" eaLnBrk="0" hangingPunct="0"/>
            <a:r>
              <a:rPr lang="en-US" sz="1400">
                <a:latin typeface="Verdana" charset="0"/>
                <a:ea typeface="Times New Roman" charset="0"/>
                <a:cs typeface="Times New Roman" charset="0"/>
              </a:rPr>
              <a:t>The intersection of latitude and longitude. </a:t>
            </a:r>
            <a:endParaRPr lang="en-US" sz="1400">
              <a:latin typeface="Verdana" charset="0"/>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Rectangle 2"/>
          <p:cNvSpPr>
            <a:spLocks noChangeArrowheads="1"/>
          </p:cNvSpPr>
          <p:nvPr/>
        </p:nvSpPr>
        <p:spPr bwMode="auto">
          <a:xfrm>
            <a:off x="914400" y="1981200"/>
            <a:ext cx="6934200" cy="215900"/>
          </a:xfrm>
          <a:prstGeom prst="rect">
            <a:avLst/>
          </a:prstGeom>
          <a:noFill/>
          <a:ln w="9525">
            <a:noFill/>
            <a:miter lim="800000"/>
            <a:headEnd/>
            <a:tailEnd/>
          </a:ln>
        </p:spPr>
        <p:txBody>
          <a:bodyPr tIns="0" bIns="0">
            <a:prstTxWarp prst="textNoShape">
              <a:avLst/>
            </a:prstTxWarp>
            <a:spAutoFit/>
          </a:bodyPr>
          <a:lstStyle/>
          <a:p>
            <a:pPr algn="l">
              <a:buFontTx/>
              <a:buChar char="•"/>
            </a:pPr>
            <a:r>
              <a:rPr lang="en-US" sz="1400">
                <a:latin typeface="Verdana" charset="0"/>
              </a:rPr>
              <a:t>  </a:t>
            </a:r>
            <a:r>
              <a:rPr lang="en-US" sz="1400" b="1">
                <a:latin typeface="Verdana" charset="0"/>
              </a:rPr>
              <a:t>Point</a:t>
            </a:r>
            <a:r>
              <a:rPr lang="en-US" sz="1400">
                <a:latin typeface="Verdana" charset="0"/>
              </a:rPr>
              <a:t> (Which does not have length and width, with only one vertex) </a:t>
            </a:r>
          </a:p>
        </p:txBody>
      </p:sp>
      <p:sp>
        <p:nvSpPr>
          <p:cNvPr id="222211" name="Rectangle 3"/>
          <p:cNvSpPr>
            <a:spLocks noGrp="1" noChangeArrowheads="1"/>
          </p:cNvSpPr>
          <p:nvPr>
            <p:ph type="title" idx="4294967295"/>
          </p:nvPr>
        </p:nvSpPr>
        <p:spPr>
          <a:xfrm>
            <a:off x="0" y="228600"/>
            <a:ext cx="7772400" cy="457200"/>
          </a:xfrm>
        </p:spPr>
        <p:txBody>
          <a:bodyPr rtlCol="0">
            <a:normAutofit fontScale="90000"/>
          </a:bodyPr>
          <a:lstStyle/>
          <a:p>
            <a:pPr eaLnBrk="1" fontAlgn="auto" hangingPunct="1">
              <a:spcAft>
                <a:spcPts val="0"/>
              </a:spcAft>
              <a:defRPr/>
            </a:pPr>
            <a:r>
              <a:rPr lang="en-US" sz="3200" b="1" smtClean="0">
                <a:solidFill>
                  <a:srgbClr val="0000FF"/>
                </a:solidFill>
                <a:latin typeface="Garamond" pitchFamily="18" charset="0"/>
                <a:ea typeface="+mj-ea"/>
                <a:cs typeface="+mj-cs"/>
              </a:rPr>
              <a:t>Feature Types</a:t>
            </a:r>
          </a:p>
        </p:txBody>
      </p:sp>
      <p:sp>
        <p:nvSpPr>
          <p:cNvPr id="55299" name="Freeform 5"/>
          <p:cNvSpPr>
            <a:spLocks/>
          </p:cNvSpPr>
          <p:nvPr/>
        </p:nvSpPr>
        <p:spPr bwMode="auto">
          <a:xfrm>
            <a:off x="2133600" y="3352800"/>
            <a:ext cx="1371600" cy="280988"/>
          </a:xfrm>
          <a:custGeom>
            <a:avLst/>
            <a:gdLst>
              <a:gd name="T0" fmla="*/ 0 w 2160"/>
              <a:gd name="T1" fmla="*/ 2147483647 h 630"/>
              <a:gd name="T2" fmla="*/ 2147483647 w 2160"/>
              <a:gd name="T3" fmla="*/ 2147483647 h 630"/>
              <a:gd name="T4" fmla="*/ 2147483647 w 2160"/>
              <a:gd name="T5" fmla="*/ 2147483647 h 630"/>
              <a:gd name="T6" fmla="*/ 2147483647 w 2160"/>
              <a:gd name="T7" fmla="*/ 2147483647 h 630"/>
              <a:gd name="T8" fmla="*/ 2147483647 w 2160"/>
              <a:gd name="T9" fmla="*/ 2147483647 h 630"/>
              <a:gd name="T10" fmla="*/ 2147483647 w 2160"/>
              <a:gd name="T11" fmla="*/ 2147483647 h 630"/>
              <a:gd name="T12" fmla="*/ 2147483647 w 2160"/>
              <a:gd name="T13" fmla="*/ 2147483647 h 630"/>
              <a:gd name="T14" fmla="*/ 2147483647 w 2160"/>
              <a:gd name="T15" fmla="*/ 2147483647 h 630"/>
              <a:gd name="T16" fmla="*/ 2147483647 w 2160"/>
              <a:gd name="T17" fmla="*/ 2147483647 h 630"/>
              <a:gd name="T18" fmla="*/ 2147483647 w 2160"/>
              <a:gd name="T19" fmla="*/ 2147483647 h 630"/>
              <a:gd name="T20" fmla="*/ 2147483647 w 2160"/>
              <a:gd name="T21" fmla="*/ 2147483647 h 630"/>
              <a:gd name="T22" fmla="*/ 2147483647 w 2160"/>
              <a:gd name="T23" fmla="*/ 2147483647 h 630"/>
              <a:gd name="T24" fmla="*/ 2147483647 w 2160"/>
              <a:gd name="T25" fmla="*/ 2147483647 h 630"/>
              <a:gd name="T26" fmla="*/ 2147483647 w 2160"/>
              <a:gd name="T27" fmla="*/ 2147483647 h 630"/>
              <a:gd name="T28" fmla="*/ 2147483647 w 2160"/>
              <a:gd name="T29" fmla="*/ 2147483647 h 630"/>
              <a:gd name="T30" fmla="*/ 2147483647 w 2160"/>
              <a:gd name="T31" fmla="*/ 2147483647 h 630"/>
              <a:gd name="T32" fmla="*/ 2147483647 w 2160"/>
              <a:gd name="T33" fmla="*/ 2147483647 h 63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60"/>
              <a:gd name="T52" fmla="*/ 0 h 630"/>
              <a:gd name="T53" fmla="*/ 2160 w 2160"/>
              <a:gd name="T54" fmla="*/ 630 h 63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60" h="630">
                <a:moveTo>
                  <a:pt x="0" y="60"/>
                </a:moveTo>
                <a:cubicBezTo>
                  <a:pt x="60" y="135"/>
                  <a:pt x="120" y="210"/>
                  <a:pt x="180" y="240"/>
                </a:cubicBezTo>
                <a:cubicBezTo>
                  <a:pt x="240" y="270"/>
                  <a:pt x="300" y="270"/>
                  <a:pt x="360" y="240"/>
                </a:cubicBezTo>
                <a:cubicBezTo>
                  <a:pt x="420" y="210"/>
                  <a:pt x="450" y="90"/>
                  <a:pt x="540" y="60"/>
                </a:cubicBezTo>
                <a:cubicBezTo>
                  <a:pt x="630" y="30"/>
                  <a:pt x="900" y="0"/>
                  <a:pt x="900" y="60"/>
                </a:cubicBezTo>
                <a:cubicBezTo>
                  <a:pt x="900" y="120"/>
                  <a:pt x="540" y="330"/>
                  <a:pt x="540" y="420"/>
                </a:cubicBezTo>
                <a:cubicBezTo>
                  <a:pt x="540" y="510"/>
                  <a:pt x="810" y="600"/>
                  <a:pt x="900" y="600"/>
                </a:cubicBezTo>
                <a:cubicBezTo>
                  <a:pt x="990" y="600"/>
                  <a:pt x="1020" y="480"/>
                  <a:pt x="1080" y="420"/>
                </a:cubicBezTo>
                <a:cubicBezTo>
                  <a:pt x="1140" y="360"/>
                  <a:pt x="1200" y="300"/>
                  <a:pt x="1260" y="240"/>
                </a:cubicBezTo>
                <a:cubicBezTo>
                  <a:pt x="1320" y="180"/>
                  <a:pt x="1380" y="60"/>
                  <a:pt x="1440" y="60"/>
                </a:cubicBezTo>
                <a:cubicBezTo>
                  <a:pt x="1500" y="60"/>
                  <a:pt x="1590" y="180"/>
                  <a:pt x="1620" y="240"/>
                </a:cubicBezTo>
                <a:cubicBezTo>
                  <a:pt x="1650" y="300"/>
                  <a:pt x="1620" y="360"/>
                  <a:pt x="1620" y="420"/>
                </a:cubicBezTo>
                <a:cubicBezTo>
                  <a:pt x="1620" y="480"/>
                  <a:pt x="1590" y="570"/>
                  <a:pt x="1620" y="600"/>
                </a:cubicBezTo>
                <a:cubicBezTo>
                  <a:pt x="1650" y="630"/>
                  <a:pt x="1770" y="630"/>
                  <a:pt x="1800" y="600"/>
                </a:cubicBezTo>
                <a:cubicBezTo>
                  <a:pt x="1830" y="570"/>
                  <a:pt x="1770" y="480"/>
                  <a:pt x="1800" y="420"/>
                </a:cubicBezTo>
                <a:cubicBezTo>
                  <a:pt x="1830" y="360"/>
                  <a:pt x="1920" y="300"/>
                  <a:pt x="1980" y="240"/>
                </a:cubicBezTo>
                <a:cubicBezTo>
                  <a:pt x="2040" y="180"/>
                  <a:pt x="2100" y="120"/>
                  <a:pt x="2160" y="60"/>
                </a:cubicBezTo>
              </a:path>
            </a:pathLst>
          </a:custGeom>
          <a:noFill/>
          <a:ln w="9525">
            <a:solidFill>
              <a:srgbClr val="000000"/>
            </a:solidFill>
            <a:round/>
            <a:headEnd/>
            <a:tailEnd/>
          </a:ln>
        </p:spPr>
        <p:txBody>
          <a:bodyPr>
            <a:prstTxWarp prst="textNoShape">
              <a:avLst/>
            </a:prstTxWarp>
          </a:bodyPr>
          <a:lstStyle/>
          <a:p>
            <a:endParaRPr lang="nb-NO"/>
          </a:p>
        </p:txBody>
      </p:sp>
      <p:sp>
        <p:nvSpPr>
          <p:cNvPr id="55300" name="Line 6"/>
          <p:cNvSpPr>
            <a:spLocks noChangeShapeType="1"/>
          </p:cNvSpPr>
          <p:nvPr/>
        </p:nvSpPr>
        <p:spPr bwMode="auto">
          <a:xfrm>
            <a:off x="4038600" y="3505200"/>
            <a:ext cx="1066800" cy="0"/>
          </a:xfrm>
          <a:prstGeom prst="line">
            <a:avLst/>
          </a:prstGeom>
          <a:noFill/>
          <a:ln w="3175">
            <a:solidFill>
              <a:srgbClr val="000000"/>
            </a:solidFill>
            <a:round/>
            <a:headEnd/>
            <a:tailEnd/>
          </a:ln>
        </p:spPr>
        <p:txBody>
          <a:bodyPr>
            <a:prstTxWarp prst="textNoShape">
              <a:avLst/>
            </a:prstTxWarp>
          </a:bodyPr>
          <a:lstStyle/>
          <a:p>
            <a:endParaRPr lang="nb-NO"/>
          </a:p>
        </p:txBody>
      </p:sp>
      <p:sp>
        <p:nvSpPr>
          <p:cNvPr id="55301" name="Freeform 7"/>
          <p:cNvSpPr>
            <a:spLocks/>
          </p:cNvSpPr>
          <p:nvPr/>
        </p:nvSpPr>
        <p:spPr bwMode="auto">
          <a:xfrm>
            <a:off x="3810000" y="4800600"/>
            <a:ext cx="1257300" cy="457200"/>
          </a:xfrm>
          <a:custGeom>
            <a:avLst/>
            <a:gdLst>
              <a:gd name="T0" fmla="*/ 0 w 1980"/>
              <a:gd name="T1" fmla="*/ 0 h 1440"/>
              <a:gd name="T2" fmla="*/ 2147483647 w 1980"/>
              <a:gd name="T3" fmla="*/ 0 h 1440"/>
              <a:gd name="T4" fmla="*/ 2147483647 w 1980"/>
              <a:gd name="T5" fmla="*/ 2147483647 h 1440"/>
              <a:gd name="T6" fmla="*/ 2147483647 w 1980"/>
              <a:gd name="T7" fmla="*/ 2147483647 h 1440"/>
              <a:gd name="T8" fmla="*/ 2147483647 w 1980"/>
              <a:gd name="T9" fmla="*/ 2147483647 h 1440"/>
              <a:gd name="T10" fmla="*/ 2147483647 w 1980"/>
              <a:gd name="T11" fmla="*/ 2147483647 h 1440"/>
              <a:gd name="T12" fmla="*/ 0 w 1980"/>
              <a:gd name="T13" fmla="*/ 2147483647 h 1440"/>
              <a:gd name="T14" fmla="*/ 0 w 1980"/>
              <a:gd name="T15" fmla="*/ 2147483647 h 1440"/>
              <a:gd name="T16" fmla="*/ 0 w 1980"/>
              <a:gd name="T17" fmla="*/ 0 h 14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80"/>
              <a:gd name="T28" fmla="*/ 0 h 1440"/>
              <a:gd name="T29" fmla="*/ 1980 w 1980"/>
              <a:gd name="T30" fmla="*/ 1440 h 14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0" h="1440">
                <a:moveTo>
                  <a:pt x="0" y="0"/>
                </a:moveTo>
                <a:lnTo>
                  <a:pt x="1440" y="0"/>
                </a:lnTo>
                <a:lnTo>
                  <a:pt x="1980" y="540"/>
                </a:lnTo>
                <a:lnTo>
                  <a:pt x="1620" y="1260"/>
                </a:lnTo>
                <a:lnTo>
                  <a:pt x="900" y="1440"/>
                </a:lnTo>
                <a:lnTo>
                  <a:pt x="180" y="1260"/>
                </a:lnTo>
                <a:lnTo>
                  <a:pt x="0" y="720"/>
                </a:lnTo>
                <a:lnTo>
                  <a:pt x="0" y="180"/>
                </a:lnTo>
                <a:lnTo>
                  <a:pt x="0" y="0"/>
                </a:lnTo>
                <a:close/>
              </a:path>
            </a:pathLst>
          </a:custGeom>
          <a:solidFill>
            <a:srgbClr val="FFFFFF"/>
          </a:solidFill>
          <a:ln w="9525">
            <a:solidFill>
              <a:srgbClr val="000000"/>
            </a:solidFill>
            <a:round/>
            <a:headEnd/>
            <a:tailEnd/>
          </a:ln>
        </p:spPr>
        <p:txBody>
          <a:bodyPr>
            <a:prstTxWarp prst="textNoShape">
              <a:avLst/>
            </a:prstTxWarp>
          </a:bodyPr>
          <a:lstStyle/>
          <a:p>
            <a:endParaRPr lang="nb-NO"/>
          </a:p>
        </p:txBody>
      </p:sp>
      <p:graphicFrame>
        <p:nvGraphicFramePr>
          <p:cNvPr id="55302" name="Object 9"/>
          <p:cNvGraphicFramePr>
            <a:graphicFrameLocks noChangeAspect="1"/>
          </p:cNvGraphicFramePr>
          <p:nvPr/>
        </p:nvGraphicFramePr>
        <p:xfrm>
          <a:off x="2057400" y="4648200"/>
          <a:ext cx="800100" cy="619125"/>
        </p:xfrm>
        <a:graphic>
          <a:graphicData uri="http://schemas.openxmlformats.org/presentationml/2006/ole">
            <p:oleObj spid="_x0000_s55302" r:id="rId4" imgW="1475232" imgH="941832" progId="Word.Picture.8">
              <p:embed/>
            </p:oleObj>
          </a:graphicData>
        </a:graphic>
      </p:graphicFrame>
      <p:sp>
        <p:nvSpPr>
          <p:cNvPr id="55303" name="Text Box 10"/>
          <p:cNvSpPr txBox="1">
            <a:spLocks noChangeArrowheads="1"/>
          </p:cNvSpPr>
          <p:nvPr/>
        </p:nvSpPr>
        <p:spPr bwMode="auto">
          <a:xfrm>
            <a:off x="914400" y="3962400"/>
            <a:ext cx="7543800" cy="304800"/>
          </a:xfrm>
          <a:prstGeom prst="rect">
            <a:avLst/>
          </a:prstGeom>
          <a:noFill/>
          <a:ln w="9525">
            <a:noFill/>
            <a:miter lim="800000"/>
            <a:headEnd/>
            <a:tailEnd/>
          </a:ln>
        </p:spPr>
        <p:txBody>
          <a:bodyPr>
            <a:prstTxWarp prst="textNoShape">
              <a:avLst/>
            </a:prstTxWarp>
            <a:spAutoFit/>
          </a:bodyPr>
          <a:lstStyle/>
          <a:p>
            <a:pPr algn="l" eaLnBrk="0" hangingPunct="0">
              <a:buFontTx/>
              <a:buChar char="•"/>
            </a:pPr>
            <a:r>
              <a:rPr lang="en-US" sz="1400">
                <a:latin typeface="Verdana" charset="0"/>
              </a:rPr>
              <a:t>  </a:t>
            </a:r>
            <a:r>
              <a:rPr lang="en-US" sz="1400" b="1">
                <a:latin typeface="Verdana" charset="0"/>
              </a:rPr>
              <a:t>Polygon</a:t>
            </a:r>
            <a:r>
              <a:rPr lang="en-US" sz="1400">
                <a:latin typeface="Verdana" charset="0"/>
              </a:rPr>
              <a:t> (Which has both length, width and area, with at least three vertexes)</a:t>
            </a:r>
          </a:p>
        </p:txBody>
      </p:sp>
      <p:sp>
        <p:nvSpPr>
          <p:cNvPr id="55304" name="Rectangle 11"/>
          <p:cNvSpPr>
            <a:spLocks noChangeArrowheads="1"/>
          </p:cNvSpPr>
          <p:nvPr/>
        </p:nvSpPr>
        <p:spPr bwMode="auto">
          <a:xfrm>
            <a:off x="685800" y="1371600"/>
            <a:ext cx="2133600" cy="336550"/>
          </a:xfrm>
          <a:prstGeom prst="rect">
            <a:avLst/>
          </a:prstGeom>
          <a:noFill/>
          <a:ln w="9525">
            <a:noFill/>
            <a:miter lim="800000"/>
            <a:headEnd/>
            <a:tailEnd/>
          </a:ln>
        </p:spPr>
        <p:txBody>
          <a:bodyPr>
            <a:prstTxWarp prst="textNoShape">
              <a:avLst/>
            </a:prstTxWarp>
            <a:spAutoFit/>
          </a:bodyPr>
          <a:lstStyle/>
          <a:p>
            <a:r>
              <a:rPr lang="en-US" sz="1600" b="1">
                <a:latin typeface="Verdana" charset="0"/>
                <a:ea typeface="Times New Roman" charset="0"/>
                <a:cs typeface="Times New Roman" charset="0"/>
              </a:rPr>
              <a:t>Feature Types</a:t>
            </a:r>
          </a:p>
        </p:txBody>
      </p:sp>
      <p:sp>
        <p:nvSpPr>
          <p:cNvPr id="55305" name="Rectangle 12"/>
          <p:cNvSpPr>
            <a:spLocks noChangeArrowheads="1"/>
          </p:cNvSpPr>
          <p:nvPr/>
        </p:nvSpPr>
        <p:spPr bwMode="auto">
          <a:xfrm>
            <a:off x="914400" y="2819400"/>
            <a:ext cx="4967288" cy="304800"/>
          </a:xfrm>
          <a:prstGeom prst="rect">
            <a:avLst/>
          </a:prstGeom>
          <a:noFill/>
          <a:ln w="9525">
            <a:noFill/>
            <a:miter lim="800000"/>
            <a:headEnd/>
            <a:tailEnd/>
          </a:ln>
        </p:spPr>
        <p:txBody>
          <a:bodyPr wrap="none">
            <a:prstTxWarp prst="textNoShape">
              <a:avLst/>
            </a:prstTxWarp>
            <a:spAutoFit/>
          </a:bodyPr>
          <a:lstStyle/>
          <a:p>
            <a:pPr algn="l" eaLnBrk="0" hangingPunct="0">
              <a:buFontTx/>
              <a:buChar char="•"/>
            </a:pPr>
            <a:r>
              <a:rPr lang="en-US" sz="1400">
                <a:latin typeface="Verdana" charset="0"/>
              </a:rPr>
              <a:t> </a:t>
            </a:r>
            <a:r>
              <a:rPr lang="en-US" sz="1400" b="1">
                <a:latin typeface="Verdana" charset="0"/>
              </a:rPr>
              <a:t>Line</a:t>
            </a:r>
            <a:r>
              <a:rPr lang="en-US" sz="1400">
                <a:latin typeface="Verdana" charset="0"/>
              </a:rPr>
              <a:t> (Which has length, with at least two vertexes)</a:t>
            </a:r>
          </a:p>
        </p:txBody>
      </p:sp>
      <p:sp>
        <p:nvSpPr>
          <p:cNvPr id="55306" name="AutoShape 13"/>
          <p:cNvSpPr>
            <a:spLocks noChangeArrowheads="1"/>
          </p:cNvSpPr>
          <p:nvPr/>
        </p:nvSpPr>
        <p:spPr bwMode="auto">
          <a:xfrm>
            <a:off x="3505200" y="2438400"/>
            <a:ext cx="76200" cy="76200"/>
          </a:xfrm>
          <a:prstGeom prst="flowChartConnector">
            <a:avLst/>
          </a:prstGeom>
          <a:solidFill>
            <a:schemeClr val="folHlink"/>
          </a:solidFill>
          <a:ln w="9525">
            <a:solidFill>
              <a:schemeClr val="tx1"/>
            </a:solidFill>
            <a:round/>
            <a:headEnd/>
            <a:tailEnd/>
          </a:ln>
        </p:spPr>
        <p:txBody>
          <a:bodyPr wrap="none" anchor="ctr">
            <a:prstTxWarp prst="textNoShape">
              <a:avLst/>
            </a:prstTxWarp>
          </a:bodyPr>
          <a:lstStyle/>
          <a:p>
            <a:endParaRPr lang="nb-NO"/>
          </a:p>
        </p:txBody>
      </p:sp>
    </p:spTree>
  </p:cSld>
  <p:clrMapOvr>
    <a:masterClrMapping/>
  </p:clrMapOvr>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7345" name="Group 2"/>
          <p:cNvGrpSpPr>
            <a:grpSpLocks/>
          </p:cNvGrpSpPr>
          <p:nvPr/>
        </p:nvGrpSpPr>
        <p:grpSpPr bwMode="auto">
          <a:xfrm>
            <a:off x="3048000" y="4114800"/>
            <a:ext cx="2001838" cy="1862138"/>
            <a:chOff x="1111" y="3085"/>
            <a:chExt cx="1261" cy="1173"/>
          </a:xfrm>
        </p:grpSpPr>
        <p:pic>
          <p:nvPicPr>
            <p:cNvPr id="57351" name="Picture 3"/>
            <p:cNvPicPr>
              <a:picLocks noChangeArrowheads="1"/>
            </p:cNvPicPr>
            <p:nvPr/>
          </p:nvPicPr>
          <p:blipFill>
            <a:blip r:embed="rId2"/>
            <a:srcRect l="30502" t="11731" r="53966" b="77631"/>
            <a:stretch>
              <a:fillRect/>
            </a:stretch>
          </p:blipFill>
          <p:spPr bwMode="auto">
            <a:xfrm>
              <a:off x="1111" y="3726"/>
              <a:ext cx="333" cy="360"/>
            </a:xfrm>
            <a:prstGeom prst="rect">
              <a:avLst/>
            </a:prstGeom>
            <a:noFill/>
            <a:ln w="12700">
              <a:noFill/>
              <a:miter lim="800000"/>
              <a:headEnd/>
              <a:tailEnd/>
            </a:ln>
          </p:spPr>
        </p:pic>
        <p:grpSp>
          <p:nvGrpSpPr>
            <p:cNvPr id="57352" name="Group 4"/>
            <p:cNvGrpSpPr>
              <a:grpSpLocks/>
            </p:cNvGrpSpPr>
            <p:nvPr/>
          </p:nvGrpSpPr>
          <p:grpSpPr bwMode="auto">
            <a:xfrm>
              <a:off x="1224" y="3933"/>
              <a:ext cx="120" cy="123"/>
              <a:chOff x="1224" y="3933"/>
              <a:chExt cx="120" cy="123"/>
            </a:xfrm>
          </p:grpSpPr>
          <p:sp>
            <p:nvSpPr>
              <p:cNvPr id="57358" name="Line 5"/>
              <p:cNvSpPr>
                <a:spLocks noChangeShapeType="1"/>
              </p:cNvSpPr>
              <p:nvPr/>
            </p:nvSpPr>
            <p:spPr bwMode="auto">
              <a:xfrm>
                <a:off x="1224" y="3936"/>
                <a:ext cx="120" cy="120"/>
              </a:xfrm>
              <a:prstGeom prst="line">
                <a:avLst/>
              </a:prstGeom>
              <a:noFill/>
              <a:ln w="25400">
                <a:noFill/>
                <a:round/>
                <a:headEnd/>
                <a:tailEnd/>
              </a:ln>
            </p:spPr>
            <p:txBody>
              <a:bodyPr wrap="none" anchor="ctr">
                <a:prstTxWarp prst="textNoShape">
                  <a:avLst/>
                </a:prstTxWarp>
              </a:bodyPr>
              <a:lstStyle/>
              <a:p>
                <a:endParaRPr lang="nb-NO"/>
              </a:p>
            </p:txBody>
          </p:sp>
          <p:sp>
            <p:nvSpPr>
              <p:cNvPr id="57359" name="Line 6"/>
              <p:cNvSpPr>
                <a:spLocks noChangeShapeType="1"/>
              </p:cNvSpPr>
              <p:nvPr/>
            </p:nvSpPr>
            <p:spPr bwMode="auto">
              <a:xfrm flipV="1">
                <a:off x="1224" y="3933"/>
                <a:ext cx="120" cy="120"/>
              </a:xfrm>
              <a:prstGeom prst="line">
                <a:avLst/>
              </a:prstGeom>
              <a:noFill/>
              <a:ln w="25400">
                <a:noFill/>
                <a:round/>
                <a:headEnd/>
                <a:tailEnd/>
              </a:ln>
            </p:spPr>
            <p:txBody>
              <a:bodyPr wrap="none" anchor="ctr">
                <a:prstTxWarp prst="textNoShape">
                  <a:avLst/>
                </a:prstTxWarp>
              </a:bodyPr>
              <a:lstStyle/>
              <a:p>
                <a:endParaRPr lang="nb-NO"/>
              </a:p>
            </p:txBody>
          </p:sp>
        </p:grpSp>
        <p:pic>
          <p:nvPicPr>
            <p:cNvPr id="57353" name="Picture 7"/>
            <p:cNvPicPr>
              <a:picLocks noChangeArrowheads="1"/>
            </p:cNvPicPr>
            <p:nvPr/>
          </p:nvPicPr>
          <p:blipFill>
            <a:blip r:embed="rId3"/>
            <a:srcRect/>
            <a:stretch>
              <a:fillRect/>
            </a:stretch>
          </p:blipFill>
          <p:spPr bwMode="auto">
            <a:xfrm>
              <a:off x="1116" y="3085"/>
              <a:ext cx="1256" cy="1173"/>
            </a:xfrm>
            <a:prstGeom prst="rect">
              <a:avLst/>
            </a:prstGeom>
            <a:noFill/>
            <a:ln w="12700">
              <a:solidFill>
                <a:schemeClr val="bg2"/>
              </a:solidFill>
              <a:miter lim="800000"/>
              <a:headEnd/>
              <a:tailEnd/>
            </a:ln>
          </p:spPr>
        </p:pic>
        <p:pic>
          <p:nvPicPr>
            <p:cNvPr id="57354" name="Picture 8"/>
            <p:cNvPicPr>
              <a:picLocks noChangeArrowheads="1"/>
            </p:cNvPicPr>
            <p:nvPr/>
          </p:nvPicPr>
          <p:blipFill>
            <a:blip r:embed="rId4"/>
            <a:srcRect l="30502" t="11731" r="53966" b="77631"/>
            <a:stretch>
              <a:fillRect/>
            </a:stretch>
          </p:blipFill>
          <p:spPr bwMode="auto">
            <a:xfrm>
              <a:off x="1150" y="3817"/>
              <a:ext cx="333" cy="360"/>
            </a:xfrm>
            <a:prstGeom prst="rect">
              <a:avLst/>
            </a:prstGeom>
            <a:noFill/>
            <a:ln w="12700">
              <a:noFill/>
              <a:miter lim="800000"/>
              <a:headEnd/>
              <a:tailEnd/>
            </a:ln>
          </p:spPr>
        </p:pic>
        <p:grpSp>
          <p:nvGrpSpPr>
            <p:cNvPr id="57355" name="Group 9"/>
            <p:cNvGrpSpPr>
              <a:grpSpLocks/>
            </p:cNvGrpSpPr>
            <p:nvPr/>
          </p:nvGrpSpPr>
          <p:grpSpPr bwMode="auto">
            <a:xfrm>
              <a:off x="1268" y="4015"/>
              <a:ext cx="120" cy="123"/>
              <a:chOff x="1268" y="4015"/>
              <a:chExt cx="120" cy="123"/>
            </a:xfrm>
          </p:grpSpPr>
          <p:sp>
            <p:nvSpPr>
              <p:cNvPr id="57356" name="Line 10"/>
              <p:cNvSpPr>
                <a:spLocks noChangeShapeType="1"/>
              </p:cNvSpPr>
              <p:nvPr/>
            </p:nvSpPr>
            <p:spPr bwMode="auto">
              <a:xfrm>
                <a:off x="1268" y="4018"/>
                <a:ext cx="120" cy="120"/>
              </a:xfrm>
              <a:prstGeom prst="line">
                <a:avLst/>
              </a:prstGeom>
              <a:noFill/>
              <a:ln w="25400">
                <a:noFill/>
                <a:round/>
                <a:headEnd/>
                <a:tailEnd/>
              </a:ln>
            </p:spPr>
            <p:txBody>
              <a:bodyPr wrap="none" anchor="ctr">
                <a:prstTxWarp prst="textNoShape">
                  <a:avLst/>
                </a:prstTxWarp>
              </a:bodyPr>
              <a:lstStyle/>
              <a:p>
                <a:endParaRPr lang="nb-NO"/>
              </a:p>
            </p:txBody>
          </p:sp>
          <p:sp>
            <p:nvSpPr>
              <p:cNvPr id="57357" name="Line 11"/>
              <p:cNvSpPr>
                <a:spLocks noChangeShapeType="1"/>
              </p:cNvSpPr>
              <p:nvPr/>
            </p:nvSpPr>
            <p:spPr bwMode="auto">
              <a:xfrm flipV="1">
                <a:off x="1268" y="4015"/>
                <a:ext cx="120" cy="120"/>
              </a:xfrm>
              <a:prstGeom prst="line">
                <a:avLst/>
              </a:prstGeom>
              <a:noFill/>
              <a:ln w="25400">
                <a:noFill/>
                <a:round/>
                <a:headEnd/>
                <a:tailEnd/>
              </a:ln>
            </p:spPr>
            <p:txBody>
              <a:bodyPr wrap="none" anchor="ctr">
                <a:prstTxWarp prst="textNoShape">
                  <a:avLst/>
                </a:prstTxWarp>
              </a:bodyPr>
              <a:lstStyle/>
              <a:p>
                <a:endParaRPr lang="nb-NO"/>
              </a:p>
            </p:txBody>
          </p:sp>
        </p:grpSp>
      </p:grpSp>
      <p:sp>
        <p:nvSpPr>
          <p:cNvPr id="57346" name="Rectangle 12"/>
          <p:cNvSpPr>
            <a:spLocks noGrp="1" noChangeArrowheads="1"/>
          </p:cNvSpPr>
          <p:nvPr>
            <p:ph type="title"/>
          </p:nvPr>
        </p:nvSpPr>
        <p:spPr>
          <a:noFill/>
        </p:spPr>
        <p:txBody>
          <a:bodyPr lIns="90488" tIns="44450" rIns="90488" bIns="44450" anchor="b"/>
          <a:lstStyle/>
          <a:p>
            <a:pPr eaLnBrk="1" hangingPunct="1"/>
            <a:r>
              <a:rPr lang="en-US" sz="4000" b="1">
                <a:solidFill>
                  <a:srgbClr val="0000FF"/>
                </a:solidFill>
                <a:latin typeface="Garamond" charset="0"/>
                <a:ea typeface="ＭＳ Ｐゴシック" charset="-128"/>
              </a:rPr>
              <a:t>Point</a:t>
            </a:r>
            <a:r>
              <a:rPr lang="en-US" sz="4000" b="1">
                <a:solidFill>
                  <a:srgbClr val="FF0000"/>
                </a:solidFill>
                <a:ea typeface="ＭＳ Ｐゴシック" charset="-128"/>
              </a:rPr>
              <a:t> </a:t>
            </a:r>
            <a:r>
              <a:rPr lang="en-US" sz="4000" b="1">
                <a:solidFill>
                  <a:srgbClr val="0000FF"/>
                </a:solidFill>
                <a:latin typeface="Garamond" charset="0"/>
                <a:ea typeface="ＭＳ Ｐゴシック" charset="-128"/>
              </a:rPr>
              <a:t>Features</a:t>
            </a:r>
          </a:p>
        </p:txBody>
      </p:sp>
      <p:sp>
        <p:nvSpPr>
          <p:cNvPr id="57347" name="Rectangle 13"/>
          <p:cNvSpPr>
            <a:spLocks noGrp="1" noChangeArrowheads="1"/>
          </p:cNvSpPr>
          <p:nvPr>
            <p:ph idx="1"/>
          </p:nvPr>
        </p:nvSpPr>
        <p:spPr/>
        <p:txBody>
          <a:bodyPr lIns="90488" tIns="44450" rIns="90488" bIns="44450"/>
          <a:lstStyle/>
          <a:p>
            <a:pPr lvl="1" eaLnBrk="1" hangingPunct="1"/>
            <a:endParaRPr lang="en-US" sz="1600" b="1">
              <a:latin typeface="Verdana" charset="0"/>
              <a:ea typeface="Times New Roman" charset="0"/>
              <a:cs typeface="Times New Roman" charset="0"/>
            </a:endParaRPr>
          </a:p>
          <a:p>
            <a:pPr lvl="1" eaLnBrk="1" hangingPunct="1"/>
            <a:endParaRPr lang="en-US" sz="1600" b="1">
              <a:latin typeface="Verdana" charset="0"/>
              <a:ea typeface="Times New Roman" charset="0"/>
              <a:cs typeface="Times New Roman" charset="0"/>
            </a:endParaRPr>
          </a:p>
          <a:p>
            <a:pPr lvl="1" eaLnBrk="1" hangingPunct="1"/>
            <a:r>
              <a:rPr lang="en-US" sz="2000" b="1">
                <a:latin typeface="Verdana" charset="0"/>
                <a:ea typeface="Times New Roman" charset="0"/>
                <a:cs typeface="Times New Roman" charset="0"/>
              </a:rPr>
              <a:t>Tree</a:t>
            </a:r>
          </a:p>
          <a:p>
            <a:pPr lvl="1" eaLnBrk="1" hangingPunct="1"/>
            <a:r>
              <a:rPr lang="en-US" sz="2000" b="1">
                <a:latin typeface="Verdana" charset="0"/>
                <a:ea typeface="Times New Roman" charset="0"/>
                <a:cs typeface="Times New Roman" charset="0"/>
              </a:rPr>
              <a:t>Traffic accident</a:t>
            </a:r>
          </a:p>
          <a:p>
            <a:pPr lvl="1" eaLnBrk="1" hangingPunct="1"/>
            <a:r>
              <a:rPr lang="en-US" sz="2000" b="1">
                <a:latin typeface="Verdana" charset="0"/>
                <a:ea typeface="Times New Roman" charset="0"/>
                <a:cs typeface="Times New Roman" charset="0"/>
              </a:rPr>
              <a:t>Lamp post </a:t>
            </a:r>
          </a:p>
        </p:txBody>
      </p:sp>
      <p:sp>
        <p:nvSpPr>
          <p:cNvPr id="57348" name="Rectangle 14"/>
          <p:cNvSpPr>
            <a:spLocks noChangeArrowheads="1"/>
          </p:cNvSpPr>
          <p:nvPr/>
        </p:nvSpPr>
        <p:spPr bwMode="auto">
          <a:xfrm>
            <a:off x="990600" y="2667000"/>
            <a:ext cx="6883400" cy="2301875"/>
          </a:xfrm>
          <a:prstGeom prst="rect">
            <a:avLst/>
          </a:prstGeom>
          <a:noFill/>
          <a:ln w="25400">
            <a:noFill/>
            <a:miter lim="800000"/>
            <a:headEnd/>
            <a:tailEnd/>
          </a:ln>
        </p:spPr>
        <p:txBody>
          <a:bodyPr lIns="90488" tIns="44450" rIns="90488" bIns="44450">
            <a:prstTxWarp prst="textNoShape">
              <a:avLst/>
            </a:prstTxWarp>
            <a:spAutoFit/>
          </a:bodyPr>
          <a:lstStyle/>
          <a:p>
            <a:endParaRPr lang="en-US" sz="1600" b="1"/>
          </a:p>
          <a:p>
            <a:endParaRPr lang="en-US" sz="1600" b="1"/>
          </a:p>
          <a:p>
            <a:endParaRPr lang="en-US" sz="1600" b="1"/>
          </a:p>
          <a:p>
            <a:endParaRPr lang="en-US" sz="1600" b="1"/>
          </a:p>
          <a:p>
            <a:endParaRPr lang="en-US" sz="1600" b="1"/>
          </a:p>
          <a:p>
            <a:endParaRPr lang="en-US" sz="1600" b="1"/>
          </a:p>
          <a:p>
            <a:endParaRPr lang="en-US" sz="1600" b="1"/>
          </a:p>
          <a:p>
            <a:endParaRPr lang="en-US" sz="1600" b="1"/>
          </a:p>
          <a:p>
            <a:pPr latinLnBrk="1"/>
            <a:endParaRPr lang="en-US" sz="1600" b="1"/>
          </a:p>
        </p:txBody>
      </p:sp>
      <p:sp>
        <p:nvSpPr>
          <p:cNvPr id="57349" name="Line 15"/>
          <p:cNvSpPr>
            <a:spLocks noChangeShapeType="1"/>
          </p:cNvSpPr>
          <p:nvPr/>
        </p:nvSpPr>
        <p:spPr bwMode="auto">
          <a:xfrm flipH="1">
            <a:off x="3581400" y="4724400"/>
            <a:ext cx="3221038" cy="762000"/>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nb-NO"/>
          </a:p>
        </p:txBody>
      </p:sp>
      <p:pic>
        <p:nvPicPr>
          <p:cNvPr id="57350" name="Picture 16"/>
          <p:cNvPicPr>
            <a:picLocks noChangeArrowheads="1"/>
          </p:cNvPicPr>
          <p:nvPr/>
        </p:nvPicPr>
        <p:blipFill>
          <a:blip r:embed="rId5"/>
          <a:srcRect l="340" t="1149" r="1025" b="345"/>
          <a:stretch>
            <a:fillRect/>
          </a:stretch>
        </p:blipFill>
        <p:spPr bwMode="auto">
          <a:xfrm>
            <a:off x="6858000" y="2514600"/>
            <a:ext cx="1682750" cy="2743200"/>
          </a:xfrm>
          <a:prstGeom prst="rect">
            <a:avLst/>
          </a:prstGeom>
          <a:solidFill>
            <a:srgbClr val="618FFD"/>
          </a:solidFill>
          <a:ln w="12700">
            <a:solidFill>
              <a:schemeClr val="bg2"/>
            </a:solidFill>
            <a:miter lim="800000"/>
            <a:headEnd/>
            <a:tailEnd/>
          </a:ln>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8369" name="Picture 2"/>
          <p:cNvPicPr>
            <a:picLocks noChangeArrowheads="1"/>
          </p:cNvPicPr>
          <p:nvPr/>
        </p:nvPicPr>
        <p:blipFill>
          <a:blip r:embed="rId2"/>
          <a:srcRect/>
          <a:stretch>
            <a:fillRect/>
          </a:stretch>
        </p:blipFill>
        <p:spPr bwMode="auto">
          <a:xfrm>
            <a:off x="5559425" y="3956050"/>
            <a:ext cx="3181350" cy="2063750"/>
          </a:xfrm>
          <a:prstGeom prst="rect">
            <a:avLst/>
          </a:prstGeom>
          <a:noFill/>
          <a:ln w="12700">
            <a:solidFill>
              <a:schemeClr val="bg2"/>
            </a:solidFill>
            <a:miter lim="800000"/>
            <a:headEnd/>
            <a:tailEnd/>
          </a:ln>
        </p:spPr>
      </p:pic>
      <p:sp>
        <p:nvSpPr>
          <p:cNvPr id="58370" name="Rectangle 3"/>
          <p:cNvSpPr>
            <a:spLocks noGrp="1" noChangeArrowheads="1"/>
          </p:cNvSpPr>
          <p:nvPr>
            <p:ph type="title"/>
          </p:nvPr>
        </p:nvSpPr>
        <p:spPr>
          <a:xfrm>
            <a:off x="685800" y="304800"/>
            <a:ext cx="7772400" cy="1143000"/>
          </a:xfrm>
          <a:noFill/>
        </p:spPr>
        <p:txBody>
          <a:bodyPr lIns="90488" tIns="44450" rIns="90488" bIns="44450" anchor="b"/>
          <a:lstStyle/>
          <a:p>
            <a:pPr eaLnBrk="1" hangingPunct="1"/>
            <a:r>
              <a:rPr lang="en-US" sz="4000" b="1">
                <a:solidFill>
                  <a:srgbClr val="0000FF"/>
                </a:solidFill>
                <a:latin typeface="Garamond" charset="0"/>
                <a:ea typeface="ＭＳ Ｐゴシック" charset="-128"/>
              </a:rPr>
              <a:t>Line Features</a:t>
            </a:r>
          </a:p>
        </p:txBody>
      </p:sp>
      <p:sp>
        <p:nvSpPr>
          <p:cNvPr id="58371" name="Rectangle 4"/>
          <p:cNvSpPr>
            <a:spLocks noGrp="1" noChangeArrowheads="1"/>
          </p:cNvSpPr>
          <p:nvPr>
            <p:ph idx="1"/>
          </p:nvPr>
        </p:nvSpPr>
        <p:spPr>
          <a:xfrm>
            <a:off x="457200" y="1676400"/>
            <a:ext cx="8458200" cy="4876800"/>
          </a:xfrm>
        </p:spPr>
        <p:txBody>
          <a:bodyPr lIns="90488" tIns="44450" rIns="90488" bIns="44450"/>
          <a:lstStyle/>
          <a:p>
            <a:pPr eaLnBrk="1" hangingPunct="1">
              <a:buFontTx/>
              <a:buNone/>
            </a:pPr>
            <a:r>
              <a:rPr lang="en-US" i="1">
                <a:solidFill>
                  <a:schemeClr val="bg1"/>
                </a:solidFill>
                <a:ea typeface="ＭＳ Ｐゴシック" charset="-128"/>
              </a:rPr>
              <a:t>Spatially distributed entities, </a:t>
            </a:r>
          </a:p>
          <a:p>
            <a:pPr eaLnBrk="1" hangingPunct="1"/>
            <a:r>
              <a:rPr lang="en-US">
                <a:ea typeface="ＭＳ Ｐゴシック" charset="-128"/>
              </a:rPr>
              <a:t>Lines are a series of geographic coordinates joined to form a line such as:</a:t>
            </a:r>
          </a:p>
          <a:p>
            <a:pPr lvl="1" eaLnBrk="1" hangingPunct="1"/>
            <a:r>
              <a:rPr lang="en-US">
                <a:ea typeface="ＭＳ Ｐゴシック" charset="-128"/>
              </a:rPr>
              <a:t>Road</a:t>
            </a:r>
          </a:p>
          <a:p>
            <a:pPr lvl="1" eaLnBrk="1" hangingPunct="1"/>
            <a:r>
              <a:rPr lang="en-US">
                <a:ea typeface="ＭＳ Ｐゴシック" charset="-128"/>
              </a:rPr>
              <a:t>Stream </a:t>
            </a:r>
          </a:p>
          <a:p>
            <a:pPr lvl="1" eaLnBrk="1" hangingPunct="1"/>
            <a:r>
              <a:rPr lang="en-US">
                <a:ea typeface="ＭＳ Ｐゴシック" charset="-128"/>
              </a:rPr>
              <a:t>Railway</a:t>
            </a:r>
          </a:p>
        </p:txBody>
      </p:sp>
      <p:sp>
        <p:nvSpPr>
          <p:cNvPr id="58372" name="Line 5"/>
          <p:cNvSpPr>
            <a:spLocks noChangeShapeType="1"/>
          </p:cNvSpPr>
          <p:nvPr/>
        </p:nvSpPr>
        <p:spPr bwMode="auto">
          <a:xfrm flipH="1">
            <a:off x="5181600" y="5486400"/>
            <a:ext cx="2057400" cy="212725"/>
          </a:xfrm>
          <a:prstGeom prst="line">
            <a:avLst/>
          </a:prstGeom>
          <a:noFill/>
          <a:ln w="25400">
            <a:solidFill>
              <a:srgbClr val="FF0000"/>
            </a:solidFill>
            <a:round/>
            <a:headEnd/>
            <a:tailEnd type="triangle" w="med" len="med"/>
          </a:ln>
        </p:spPr>
        <p:txBody>
          <a:bodyPr wrap="none" anchor="ctr">
            <a:prstTxWarp prst="textNoShape">
              <a:avLst/>
            </a:prstTxWarp>
          </a:bodyPr>
          <a:lstStyle/>
          <a:p>
            <a:endParaRPr lang="nb-NO"/>
          </a:p>
        </p:txBody>
      </p:sp>
      <p:grpSp>
        <p:nvGrpSpPr>
          <p:cNvPr id="58373" name="Group 6"/>
          <p:cNvGrpSpPr>
            <a:grpSpLocks/>
          </p:cNvGrpSpPr>
          <p:nvPr/>
        </p:nvGrpSpPr>
        <p:grpSpPr bwMode="auto">
          <a:xfrm>
            <a:off x="3025775" y="4592638"/>
            <a:ext cx="2079625" cy="1862137"/>
            <a:chOff x="1091" y="3085"/>
            <a:chExt cx="1310" cy="1173"/>
          </a:xfrm>
        </p:grpSpPr>
        <p:pic>
          <p:nvPicPr>
            <p:cNvPr id="58374" name="Picture 7"/>
            <p:cNvPicPr>
              <a:picLocks noChangeArrowheads="1"/>
            </p:cNvPicPr>
            <p:nvPr/>
          </p:nvPicPr>
          <p:blipFill>
            <a:blip r:embed="rId3"/>
            <a:srcRect/>
            <a:stretch>
              <a:fillRect/>
            </a:stretch>
          </p:blipFill>
          <p:spPr bwMode="auto">
            <a:xfrm>
              <a:off x="1116" y="3085"/>
              <a:ext cx="1256" cy="1173"/>
            </a:xfrm>
            <a:prstGeom prst="rect">
              <a:avLst/>
            </a:prstGeom>
            <a:noFill/>
            <a:ln w="12700">
              <a:solidFill>
                <a:schemeClr val="bg2"/>
              </a:solidFill>
              <a:miter lim="800000"/>
              <a:headEnd/>
              <a:tailEnd/>
            </a:ln>
          </p:spPr>
        </p:pic>
        <p:pic>
          <p:nvPicPr>
            <p:cNvPr id="58375" name="Picture 8"/>
            <p:cNvPicPr>
              <a:picLocks noChangeArrowheads="1"/>
            </p:cNvPicPr>
            <p:nvPr/>
          </p:nvPicPr>
          <p:blipFill>
            <a:blip r:embed="rId4"/>
            <a:srcRect l="30502" t="11731" r="53966" b="77631"/>
            <a:stretch>
              <a:fillRect/>
            </a:stretch>
          </p:blipFill>
          <p:spPr bwMode="auto">
            <a:xfrm>
              <a:off x="1150" y="3817"/>
              <a:ext cx="333" cy="360"/>
            </a:xfrm>
            <a:prstGeom prst="rect">
              <a:avLst/>
            </a:prstGeom>
            <a:noFill/>
            <a:ln w="50800">
              <a:noFill/>
              <a:miter lim="800000"/>
              <a:headEnd/>
              <a:tailEnd/>
            </a:ln>
          </p:spPr>
        </p:pic>
        <p:grpSp>
          <p:nvGrpSpPr>
            <p:cNvPr id="58376" name="Group 9"/>
            <p:cNvGrpSpPr>
              <a:grpSpLocks/>
            </p:cNvGrpSpPr>
            <p:nvPr/>
          </p:nvGrpSpPr>
          <p:grpSpPr bwMode="auto">
            <a:xfrm>
              <a:off x="1634" y="3752"/>
              <a:ext cx="104" cy="136"/>
              <a:chOff x="1634" y="3752"/>
              <a:chExt cx="104" cy="136"/>
            </a:xfrm>
          </p:grpSpPr>
          <p:sp>
            <p:nvSpPr>
              <p:cNvPr id="58387" name="Line 10"/>
              <p:cNvSpPr>
                <a:spLocks noChangeShapeType="1"/>
              </p:cNvSpPr>
              <p:nvPr/>
            </p:nvSpPr>
            <p:spPr bwMode="auto">
              <a:xfrm>
                <a:off x="1634" y="3771"/>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8388" name="Line 11"/>
              <p:cNvSpPr>
                <a:spLocks noChangeShapeType="1"/>
              </p:cNvSpPr>
              <p:nvPr/>
            </p:nvSpPr>
            <p:spPr bwMode="auto">
              <a:xfrm flipV="1">
                <a:off x="1634" y="3752"/>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nvGrpSpPr>
            <p:cNvPr id="58377" name="Group 12"/>
            <p:cNvGrpSpPr>
              <a:grpSpLocks/>
            </p:cNvGrpSpPr>
            <p:nvPr/>
          </p:nvGrpSpPr>
          <p:grpSpPr bwMode="auto">
            <a:xfrm>
              <a:off x="1961" y="3788"/>
              <a:ext cx="104" cy="136"/>
              <a:chOff x="1961" y="3788"/>
              <a:chExt cx="104" cy="136"/>
            </a:xfrm>
          </p:grpSpPr>
          <p:sp>
            <p:nvSpPr>
              <p:cNvPr id="58385" name="Line 13"/>
              <p:cNvSpPr>
                <a:spLocks noChangeShapeType="1"/>
              </p:cNvSpPr>
              <p:nvPr/>
            </p:nvSpPr>
            <p:spPr bwMode="auto">
              <a:xfrm>
                <a:off x="1961" y="3807"/>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8386" name="Line 14"/>
              <p:cNvSpPr>
                <a:spLocks noChangeShapeType="1"/>
              </p:cNvSpPr>
              <p:nvPr/>
            </p:nvSpPr>
            <p:spPr bwMode="auto">
              <a:xfrm flipV="1">
                <a:off x="1961" y="3788"/>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nvGrpSpPr>
            <p:cNvPr id="58378" name="Group 15"/>
            <p:cNvGrpSpPr>
              <a:grpSpLocks/>
            </p:cNvGrpSpPr>
            <p:nvPr/>
          </p:nvGrpSpPr>
          <p:grpSpPr bwMode="auto">
            <a:xfrm>
              <a:off x="1091" y="3602"/>
              <a:ext cx="104" cy="136"/>
              <a:chOff x="1091" y="3602"/>
              <a:chExt cx="104" cy="136"/>
            </a:xfrm>
          </p:grpSpPr>
          <p:sp>
            <p:nvSpPr>
              <p:cNvPr id="58383" name="Line 16"/>
              <p:cNvSpPr>
                <a:spLocks noChangeShapeType="1"/>
              </p:cNvSpPr>
              <p:nvPr/>
            </p:nvSpPr>
            <p:spPr bwMode="auto">
              <a:xfrm>
                <a:off x="1091" y="3621"/>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8384" name="Line 17"/>
              <p:cNvSpPr>
                <a:spLocks noChangeShapeType="1"/>
              </p:cNvSpPr>
              <p:nvPr/>
            </p:nvSpPr>
            <p:spPr bwMode="auto">
              <a:xfrm flipV="1">
                <a:off x="1091" y="3602"/>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nvGrpSpPr>
            <p:cNvPr id="58379" name="Group 18"/>
            <p:cNvGrpSpPr>
              <a:grpSpLocks/>
            </p:cNvGrpSpPr>
            <p:nvPr/>
          </p:nvGrpSpPr>
          <p:grpSpPr bwMode="auto">
            <a:xfrm>
              <a:off x="2297" y="3716"/>
              <a:ext cx="104" cy="136"/>
              <a:chOff x="2297" y="3716"/>
              <a:chExt cx="104" cy="136"/>
            </a:xfrm>
          </p:grpSpPr>
          <p:sp>
            <p:nvSpPr>
              <p:cNvPr id="58381" name="Line 19"/>
              <p:cNvSpPr>
                <a:spLocks noChangeShapeType="1"/>
              </p:cNvSpPr>
              <p:nvPr/>
            </p:nvSpPr>
            <p:spPr bwMode="auto">
              <a:xfrm>
                <a:off x="2297" y="3735"/>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8382" name="Line 20"/>
              <p:cNvSpPr>
                <a:spLocks noChangeShapeType="1"/>
              </p:cNvSpPr>
              <p:nvPr/>
            </p:nvSpPr>
            <p:spPr bwMode="auto">
              <a:xfrm flipV="1">
                <a:off x="2297" y="3716"/>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sp>
          <p:nvSpPr>
            <p:cNvPr id="58380" name="Freeform 21"/>
            <p:cNvSpPr>
              <a:spLocks/>
            </p:cNvSpPr>
            <p:nvPr/>
          </p:nvSpPr>
          <p:spPr bwMode="auto">
            <a:xfrm>
              <a:off x="1149" y="3675"/>
              <a:ext cx="1222" cy="191"/>
            </a:xfrm>
            <a:custGeom>
              <a:avLst/>
              <a:gdLst>
                <a:gd name="T0" fmla="*/ 0 w 1222"/>
                <a:gd name="T1" fmla="*/ 0 h 191"/>
                <a:gd name="T2" fmla="*/ 517 w 1222"/>
                <a:gd name="T3" fmla="*/ 147 h 191"/>
                <a:gd name="T4" fmla="*/ 848 w 1222"/>
                <a:gd name="T5" fmla="*/ 190 h 191"/>
                <a:gd name="T6" fmla="*/ 1221 w 1222"/>
                <a:gd name="T7" fmla="*/ 104 h 191"/>
                <a:gd name="T8" fmla="*/ 0 60000 65536"/>
                <a:gd name="T9" fmla="*/ 0 60000 65536"/>
                <a:gd name="T10" fmla="*/ 0 60000 65536"/>
                <a:gd name="T11" fmla="*/ 0 60000 65536"/>
                <a:gd name="T12" fmla="*/ 0 w 1222"/>
                <a:gd name="T13" fmla="*/ 0 h 191"/>
                <a:gd name="T14" fmla="*/ 1222 w 1222"/>
                <a:gd name="T15" fmla="*/ 191 h 191"/>
              </a:gdLst>
              <a:ahLst/>
              <a:cxnLst>
                <a:cxn ang="T8">
                  <a:pos x="T0" y="T1"/>
                </a:cxn>
                <a:cxn ang="T9">
                  <a:pos x="T2" y="T3"/>
                </a:cxn>
                <a:cxn ang="T10">
                  <a:pos x="T4" y="T5"/>
                </a:cxn>
                <a:cxn ang="T11">
                  <a:pos x="T6" y="T7"/>
                </a:cxn>
              </a:cxnLst>
              <a:rect l="T12" t="T13" r="T14" b="T15"/>
              <a:pathLst>
                <a:path w="1222" h="191">
                  <a:moveTo>
                    <a:pt x="0" y="0"/>
                  </a:moveTo>
                  <a:lnTo>
                    <a:pt x="517" y="147"/>
                  </a:lnTo>
                  <a:lnTo>
                    <a:pt x="848" y="190"/>
                  </a:lnTo>
                  <a:lnTo>
                    <a:pt x="1221" y="104"/>
                  </a:lnTo>
                </a:path>
              </a:pathLst>
            </a:custGeom>
            <a:noFill/>
            <a:ln w="25400" cap="rnd">
              <a:solidFill>
                <a:schemeClr val="hlink"/>
              </a:solidFill>
              <a:round/>
              <a:headEnd/>
              <a:tailEnd/>
            </a:ln>
          </p:spPr>
          <p:txBody>
            <a:bodyPr>
              <a:prstTxWarp prst="textNoShape">
                <a:avLst/>
              </a:prstTxWarp>
            </a:bodyPr>
            <a:lstStyle/>
            <a:p>
              <a:endParaRPr lang="nb-NO"/>
            </a:p>
          </p:txBody>
        </p:sp>
      </p:gr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685800" y="152400"/>
            <a:ext cx="7772400" cy="1143000"/>
          </a:xfrm>
          <a:noFill/>
        </p:spPr>
        <p:txBody>
          <a:bodyPr lIns="90488" tIns="44450" rIns="90488" bIns="44450" anchor="b"/>
          <a:lstStyle/>
          <a:p>
            <a:pPr eaLnBrk="1" hangingPunct="1"/>
            <a:r>
              <a:rPr lang="en-US" sz="4000" b="1">
                <a:solidFill>
                  <a:srgbClr val="0000FF"/>
                </a:solidFill>
                <a:latin typeface="Garamond" charset="0"/>
                <a:ea typeface="ＭＳ Ｐゴシック" charset="-128"/>
              </a:rPr>
              <a:t>Area Features</a:t>
            </a:r>
          </a:p>
        </p:txBody>
      </p:sp>
      <p:sp>
        <p:nvSpPr>
          <p:cNvPr id="59394" name="Rectangle 3"/>
          <p:cNvSpPr>
            <a:spLocks noGrp="1" noChangeArrowheads="1"/>
          </p:cNvSpPr>
          <p:nvPr>
            <p:ph idx="1"/>
          </p:nvPr>
        </p:nvSpPr>
        <p:spPr>
          <a:xfrm>
            <a:off x="457200" y="1371600"/>
            <a:ext cx="8534400" cy="5181600"/>
          </a:xfrm>
        </p:spPr>
        <p:txBody>
          <a:bodyPr lIns="90488" tIns="44450" rIns="90488" bIns="44450"/>
          <a:lstStyle/>
          <a:p>
            <a:pPr eaLnBrk="1" hangingPunct="1">
              <a:buFontTx/>
              <a:buNone/>
            </a:pPr>
            <a:r>
              <a:rPr lang="en-US">
                <a:solidFill>
                  <a:srgbClr val="FF0000"/>
                </a:solidFill>
                <a:ea typeface="ＭＳ Ｐゴシック" charset="-128"/>
              </a:rPr>
              <a:t>	</a:t>
            </a:r>
            <a:r>
              <a:rPr lang="en-US">
                <a:ea typeface="ＭＳ Ｐゴシック" charset="-128"/>
              </a:rPr>
              <a:t>Areas (Polygons) are a series of geographic coordinates joined together to form a boundary such as: </a:t>
            </a:r>
          </a:p>
          <a:p>
            <a:pPr lvl="1" eaLnBrk="1" hangingPunct="1"/>
            <a:r>
              <a:rPr lang="en-US">
                <a:ea typeface="ＭＳ Ｐゴシック" charset="-128"/>
              </a:rPr>
              <a:t>Lake</a:t>
            </a:r>
          </a:p>
          <a:p>
            <a:pPr lvl="1" eaLnBrk="1" hangingPunct="1"/>
            <a:r>
              <a:rPr lang="en-US">
                <a:ea typeface="ＭＳ Ｐゴシック" charset="-128"/>
              </a:rPr>
              <a:t>Soil types</a:t>
            </a:r>
          </a:p>
        </p:txBody>
      </p:sp>
      <p:sp>
        <p:nvSpPr>
          <p:cNvPr id="59395" name="Rectangle 4"/>
          <p:cNvSpPr>
            <a:spLocks noChangeArrowheads="1"/>
          </p:cNvSpPr>
          <p:nvPr/>
        </p:nvSpPr>
        <p:spPr bwMode="auto">
          <a:xfrm>
            <a:off x="879475" y="2438400"/>
            <a:ext cx="5845175" cy="2895600"/>
          </a:xfrm>
          <a:prstGeom prst="rect">
            <a:avLst/>
          </a:prstGeom>
          <a:noFill/>
          <a:ln w="25400">
            <a:noFill/>
            <a:miter lim="800000"/>
            <a:headEnd/>
            <a:tailEnd/>
          </a:ln>
        </p:spPr>
        <p:txBody>
          <a:bodyPr wrap="none" anchor="ctr">
            <a:prstTxWarp prst="textNoShape">
              <a:avLst/>
            </a:prstTxWarp>
          </a:bodyPr>
          <a:lstStyle/>
          <a:p>
            <a:endParaRPr lang="nb-NO"/>
          </a:p>
        </p:txBody>
      </p:sp>
      <p:sp>
        <p:nvSpPr>
          <p:cNvPr id="59396" name="Rectangle 5"/>
          <p:cNvSpPr>
            <a:spLocks noChangeArrowheads="1"/>
          </p:cNvSpPr>
          <p:nvPr/>
        </p:nvSpPr>
        <p:spPr bwMode="auto">
          <a:xfrm>
            <a:off x="1046163" y="2128838"/>
            <a:ext cx="6883400" cy="2289175"/>
          </a:xfrm>
          <a:prstGeom prst="rect">
            <a:avLst/>
          </a:prstGeom>
          <a:noFill/>
          <a:ln w="25400">
            <a:noFill/>
            <a:miter lim="800000"/>
            <a:headEnd/>
            <a:tailEnd/>
          </a:ln>
        </p:spPr>
        <p:txBody>
          <a:bodyPr lIns="90488" tIns="44450" rIns="90488" bIns="44450">
            <a:prstTxWarp prst="textNoShape">
              <a:avLst/>
            </a:prstTxWarp>
            <a:spAutoFit/>
          </a:bodyPr>
          <a:lstStyle/>
          <a:p>
            <a:endParaRPr lang="en-US" sz="1600" b="1"/>
          </a:p>
          <a:p>
            <a:endParaRPr lang="en-US" sz="1600" b="1"/>
          </a:p>
          <a:p>
            <a:endParaRPr lang="en-US" sz="1600" b="1"/>
          </a:p>
          <a:p>
            <a:endParaRPr lang="en-US" sz="1600" b="1"/>
          </a:p>
          <a:p>
            <a:endParaRPr lang="en-US" sz="1600" b="1"/>
          </a:p>
          <a:p>
            <a:endParaRPr lang="en-US" sz="1600" b="1"/>
          </a:p>
          <a:p>
            <a:endParaRPr lang="en-US" sz="1600" b="1"/>
          </a:p>
          <a:p>
            <a:endParaRPr lang="en-US" sz="1600" b="1"/>
          </a:p>
          <a:p>
            <a:pPr latinLnBrk="1"/>
            <a:endParaRPr lang="en-US" sz="1600" b="1"/>
          </a:p>
        </p:txBody>
      </p:sp>
      <p:pic>
        <p:nvPicPr>
          <p:cNvPr id="59397" name="Picture 6"/>
          <p:cNvPicPr>
            <a:picLocks noChangeArrowheads="1"/>
          </p:cNvPicPr>
          <p:nvPr/>
        </p:nvPicPr>
        <p:blipFill>
          <a:blip r:embed="rId2"/>
          <a:srcRect l="9044" r="4744"/>
          <a:stretch>
            <a:fillRect/>
          </a:stretch>
        </p:blipFill>
        <p:spPr bwMode="auto">
          <a:xfrm>
            <a:off x="4191000" y="2971800"/>
            <a:ext cx="4610100" cy="2319338"/>
          </a:xfrm>
          <a:prstGeom prst="rect">
            <a:avLst/>
          </a:prstGeom>
          <a:noFill/>
          <a:ln w="12700">
            <a:solidFill>
              <a:schemeClr val="bg2"/>
            </a:solidFill>
            <a:miter lim="800000"/>
            <a:headEnd/>
            <a:tailEnd/>
          </a:ln>
        </p:spPr>
      </p:pic>
      <p:grpSp>
        <p:nvGrpSpPr>
          <p:cNvPr id="59398" name="Group 7"/>
          <p:cNvGrpSpPr>
            <a:grpSpLocks/>
          </p:cNvGrpSpPr>
          <p:nvPr/>
        </p:nvGrpSpPr>
        <p:grpSpPr bwMode="auto">
          <a:xfrm>
            <a:off x="1676400" y="4572000"/>
            <a:ext cx="1993900" cy="1862138"/>
            <a:chOff x="1116" y="3085"/>
            <a:chExt cx="1256" cy="1173"/>
          </a:xfrm>
        </p:grpSpPr>
        <p:grpSp>
          <p:nvGrpSpPr>
            <p:cNvPr id="59400" name="Group 8"/>
            <p:cNvGrpSpPr>
              <a:grpSpLocks/>
            </p:cNvGrpSpPr>
            <p:nvPr/>
          </p:nvGrpSpPr>
          <p:grpSpPr bwMode="auto">
            <a:xfrm>
              <a:off x="1772" y="3122"/>
              <a:ext cx="104" cy="136"/>
              <a:chOff x="1772" y="3122"/>
              <a:chExt cx="104" cy="136"/>
            </a:xfrm>
          </p:grpSpPr>
          <p:sp>
            <p:nvSpPr>
              <p:cNvPr id="59422" name="Line 9"/>
              <p:cNvSpPr>
                <a:spLocks noChangeShapeType="1"/>
              </p:cNvSpPr>
              <p:nvPr/>
            </p:nvSpPr>
            <p:spPr bwMode="auto">
              <a:xfrm>
                <a:off x="1772" y="3141"/>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9423" name="Line 10"/>
              <p:cNvSpPr>
                <a:spLocks noChangeShapeType="1"/>
              </p:cNvSpPr>
              <p:nvPr/>
            </p:nvSpPr>
            <p:spPr bwMode="auto">
              <a:xfrm flipV="1">
                <a:off x="1772" y="3122"/>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pic>
          <p:nvPicPr>
            <p:cNvPr id="59401" name="Picture 11"/>
            <p:cNvPicPr>
              <a:picLocks noChangeArrowheads="1"/>
            </p:cNvPicPr>
            <p:nvPr/>
          </p:nvPicPr>
          <p:blipFill>
            <a:blip r:embed="rId3"/>
            <a:srcRect/>
            <a:stretch>
              <a:fillRect/>
            </a:stretch>
          </p:blipFill>
          <p:spPr bwMode="auto">
            <a:xfrm>
              <a:off x="1116" y="3085"/>
              <a:ext cx="1256" cy="1173"/>
            </a:xfrm>
            <a:prstGeom prst="rect">
              <a:avLst/>
            </a:prstGeom>
            <a:noFill/>
            <a:ln w="12700">
              <a:solidFill>
                <a:schemeClr val="bg2"/>
              </a:solidFill>
              <a:miter lim="800000"/>
              <a:headEnd/>
              <a:tailEnd/>
            </a:ln>
          </p:spPr>
        </p:pic>
        <p:grpSp>
          <p:nvGrpSpPr>
            <p:cNvPr id="59402" name="Group 12"/>
            <p:cNvGrpSpPr>
              <a:grpSpLocks/>
            </p:cNvGrpSpPr>
            <p:nvPr/>
          </p:nvGrpSpPr>
          <p:grpSpPr bwMode="auto">
            <a:xfrm>
              <a:off x="2024" y="3404"/>
              <a:ext cx="104" cy="136"/>
              <a:chOff x="2024" y="3404"/>
              <a:chExt cx="104" cy="136"/>
            </a:xfrm>
          </p:grpSpPr>
          <p:sp>
            <p:nvSpPr>
              <p:cNvPr id="59420" name="Line 13"/>
              <p:cNvSpPr>
                <a:spLocks noChangeShapeType="1"/>
              </p:cNvSpPr>
              <p:nvPr/>
            </p:nvSpPr>
            <p:spPr bwMode="auto">
              <a:xfrm>
                <a:off x="2024" y="3423"/>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9421" name="Line 14"/>
              <p:cNvSpPr>
                <a:spLocks noChangeShapeType="1"/>
              </p:cNvSpPr>
              <p:nvPr/>
            </p:nvSpPr>
            <p:spPr bwMode="auto">
              <a:xfrm flipV="1">
                <a:off x="2024" y="3404"/>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nvGrpSpPr>
            <p:cNvPr id="59403" name="Group 15"/>
            <p:cNvGrpSpPr>
              <a:grpSpLocks/>
            </p:cNvGrpSpPr>
            <p:nvPr/>
          </p:nvGrpSpPr>
          <p:grpSpPr bwMode="auto">
            <a:xfrm>
              <a:off x="1970" y="3590"/>
              <a:ext cx="104" cy="136"/>
              <a:chOff x="1970" y="3590"/>
              <a:chExt cx="104" cy="136"/>
            </a:xfrm>
          </p:grpSpPr>
          <p:sp>
            <p:nvSpPr>
              <p:cNvPr id="59418" name="Line 16"/>
              <p:cNvSpPr>
                <a:spLocks noChangeShapeType="1"/>
              </p:cNvSpPr>
              <p:nvPr/>
            </p:nvSpPr>
            <p:spPr bwMode="auto">
              <a:xfrm>
                <a:off x="1970" y="3609"/>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9419" name="Line 17"/>
              <p:cNvSpPr>
                <a:spLocks noChangeShapeType="1"/>
              </p:cNvSpPr>
              <p:nvPr/>
            </p:nvSpPr>
            <p:spPr bwMode="auto">
              <a:xfrm flipV="1">
                <a:off x="1970" y="3590"/>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sp>
          <p:nvSpPr>
            <p:cNvPr id="59404" name="Freeform 18"/>
            <p:cNvSpPr>
              <a:spLocks/>
            </p:cNvSpPr>
            <p:nvPr/>
          </p:nvSpPr>
          <p:spPr bwMode="auto">
            <a:xfrm>
              <a:off x="1548" y="3178"/>
              <a:ext cx="541" cy="557"/>
            </a:xfrm>
            <a:custGeom>
              <a:avLst/>
              <a:gdLst>
                <a:gd name="T0" fmla="*/ 258 w 541"/>
                <a:gd name="T1" fmla="*/ 0 h 557"/>
                <a:gd name="T2" fmla="*/ 58 w 541"/>
                <a:gd name="T3" fmla="*/ 83 h 557"/>
                <a:gd name="T4" fmla="*/ 0 w 541"/>
                <a:gd name="T5" fmla="*/ 332 h 557"/>
                <a:gd name="T6" fmla="*/ 100 w 541"/>
                <a:gd name="T7" fmla="*/ 556 h 557"/>
                <a:gd name="T8" fmla="*/ 457 w 541"/>
                <a:gd name="T9" fmla="*/ 481 h 557"/>
                <a:gd name="T10" fmla="*/ 540 w 541"/>
                <a:gd name="T11" fmla="*/ 299 h 557"/>
                <a:gd name="T12" fmla="*/ 474 w 541"/>
                <a:gd name="T13" fmla="*/ 83 h 557"/>
                <a:gd name="T14" fmla="*/ 258 w 541"/>
                <a:gd name="T15" fmla="*/ 0 h 557"/>
                <a:gd name="T16" fmla="*/ 0 60000 65536"/>
                <a:gd name="T17" fmla="*/ 0 60000 65536"/>
                <a:gd name="T18" fmla="*/ 0 60000 65536"/>
                <a:gd name="T19" fmla="*/ 0 60000 65536"/>
                <a:gd name="T20" fmla="*/ 0 60000 65536"/>
                <a:gd name="T21" fmla="*/ 0 60000 65536"/>
                <a:gd name="T22" fmla="*/ 0 60000 65536"/>
                <a:gd name="T23" fmla="*/ 0 60000 65536"/>
                <a:gd name="T24" fmla="*/ 0 w 541"/>
                <a:gd name="T25" fmla="*/ 0 h 557"/>
                <a:gd name="T26" fmla="*/ 541 w 541"/>
                <a:gd name="T27" fmla="*/ 557 h 5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41" h="557">
                  <a:moveTo>
                    <a:pt x="258" y="0"/>
                  </a:moveTo>
                  <a:lnTo>
                    <a:pt x="58" y="83"/>
                  </a:lnTo>
                  <a:lnTo>
                    <a:pt x="0" y="332"/>
                  </a:lnTo>
                  <a:lnTo>
                    <a:pt x="100" y="556"/>
                  </a:lnTo>
                  <a:lnTo>
                    <a:pt x="457" y="481"/>
                  </a:lnTo>
                  <a:lnTo>
                    <a:pt x="540" y="299"/>
                  </a:lnTo>
                  <a:lnTo>
                    <a:pt x="474" y="83"/>
                  </a:lnTo>
                  <a:lnTo>
                    <a:pt x="258" y="0"/>
                  </a:lnTo>
                </a:path>
              </a:pathLst>
            </a:custGeom>
            <a:noFill/>
            <a:ln w="25400" cap="rnd">
              <a:solidFill>
                <a:schemeClr val="hlink"/>
              </a:solidFill>
              <a:round/>
              <a:headEnd/>
              <a:tailEnd/>
            </a:ln>
          </p:spPr>
          <p:txBody>
            <a:bodyPr>
              <a:prstTxWarp prst="textNoShape">
                <a:avLst/>
              </a:prstTxWarp>
            </a:bodyPr>
            <a:lstStyle/>
            <a:p>
              <a:endParaRPr lang="nb-NO"/>
            </a:p>
          </p:txBody>
        </p:sp>
        <p:pic>
          <p:nvPicPr>
            <p:cNvPr id="59405" name="Picture 19"/>
            <p:cNvPicPr>
              <a:picLocks noChangeArrowheads="1"/>
            </p:cNvPicPr>
            <p:nvPr/>
          </p:nvPicPr>
          <p:blipFill>
            <a:blip r:embed="rId4"/>
            <a:srcRect l="30502" t="11731" r="53966" b="77631"/>
            <a:stretch>
              <a:fillRect/>
            </a:stretch>
          </p:blipFill>
          <p:spPr bwMode="auto">
            <a:xfrm>
              <a:off x="1150" y="3817"/>
              <a:ext cx="333" cy="360"/>
            </a:xfrm>
            <a:prstGeom prst="rect">
              <a:avLst/>
            </a:prstGeom>
            <a:noFill/>
            <a:ln w="50800">
              <a:noFill/>
              <a:miter lim="800000"/>
              <a:headEnd/>
              <a:tailEnd/>
            </a:ln>
          </p:spPr>
        </p:pic>
        <p:grpSp>
          <p:nvGrpSpPr>
            <p:cNvPr id="59406" name="Group 20"/>
            <p:cNvGrpSpPr>
              <a:grpSpLocks/>
            </p:cNvGrpSpPr>
            <p:nvPr/>
          </p:nvGrpSpPr>
          <p:grpSpPr bwMode="auto">
            <a:xfrm>
              <a:off x="1514" y="3410"/>
              <a:ext cx="104" cy="136"/>
              <a:chOff x="1514" y="3410"/>
              <a:chExt cx="104" cy="136"/>
            </a:xfrm>
          </p:grpSpPr>
          <p:sp>
            <p:nvSpPr>
              <p:cNvPr id="59416" name="Line 21"/>
              <p:cNvSpPr>
                <a:spLocks noChangeShapeType="1"/>
              </p:cNvSpPr>
              <p:nvPr/>
            </p:nvSpPr>
            <p:spPr bwMode="auto">
              <a:xfrm>
                <a:off x="1514" y="3429"/>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9417" name="Line 22"/>
              <p:cNvSpPr>
                <a:spLocks noChangeShapeType="1"/>
              </p:cNvSpPr>
              <p:nvPr/>
            </p:nvSpPr>
            <p:spPr bwMode="auto">
              <a:xfrm flipV="1">
                <a:off x="1514" y="3410"/>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nvGrpSpPr>
            <p:cNvPr id="59407" name="Group 23"/>
            <p:cNvGrpSpPr>
              <a:grpSpLocks/>
            </p:cNvGrpSpPr>
            <p:nvPr/>
          </p:nvGrpSpPr>
          <p:grpSpPr bwMode="auto">
            <a:xfrm>
              <a:off x="1559" y="3176"/>
              <a:ext cx="104" cy="136"/>
              <a:chOff x="1559" y="3176"/>
              <a:chExt cx="104" cy="136"/>
            </a:xfrm>
          </p:grpSpPr>
          <p:sp>
            <p:nvSpPr>
              <p:cNvPr id="59414" name="Line 24"/>
              <p:cNvSpPr>
                <a:spLocks noChangeShapeType="1"/>
              </p:cNvSpPr>
              <p:nvPr/>
            </p:nvSpPr>
            <p:spPr bwMode="auto">
              <a:xfrm>
                <a:off x="1559" y="3195"/>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9415" name="Line 25"/>
              <p:cNvSpPr>
                <a:spLocks noChangeShapeType="1"/>
              </p:cNvSpPr>
              <p:nvPr/>
            </p:nvSpPr>
            <p:spPr bwMode="auto">
              <a:xfrm flipV="1">
                <a:off x="1559" y="3176"/>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nvGrpSpPr>
            <p:cNvPr id="59408" name="Group 26"/>
            <p:cNvGrpSpPr>
              <a:grpSpLocks/>
            </p:cNvGrpSpPr>
            <p:nvPr/>
          </p:nvGrpSpPr>
          <p:grpSpPr bwMode="auto">
            <a:xfrm>
              <a:off x="1625" y="3650"/>
              <a:ext cx="104" cy="136"/>
              <a:chOff x="1625" y="3650"/>
              <a:chExt cx="104" cy="136"/>
            </a:xfrm>
          </p:grpSpPr>
          <p:sp>
            <p:nvSpPr>
              <p:cNvPr id="59412" name="Line 27"/>
              <p:cNvSpPr>
                <a:spLocks noChangeShapeType="1"/>
              </p:cNvSpPr>
              <p:nvPr/>
            </p:nvSpPr>
            <p:spPr bwMode="auto">
              <a:xfrm>
                <a:off x="1625" y="3669"/>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9413" name="Line 28"/>
              <p:cNvSpPr>
                <a:spLocks noChangeShapeType="1"/>
              </p:cNvSpPr>
              <p:nvPr/>
            </p:nvSpPr>
            <p:spPr bwMode="auto">
              <a:xfrm flipV="1">
                <a:off x="1625" y="3650"/>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nvGrpSpPr>
            <p:cNvPr id="59409" name="Group 29"/>
            <p:cNvGrpSpPr>
              <a:grpSpLocks/>
            </p:cNvGrpSpPr>
            <p:nvPr/>
          </p:nvGrpSpPr>
          <p:grpSpPr bwMode="auto">
            <a:xfrm>
              <a:off x="1985" y="3212"/>
              <a:ext cx="104" cy="136"/>
              <a:chOff x="1985" y="3212"/>
              <a:chExt cx="104" cy="136"/>
            </a:xfrm>
          </p:grpSpPr>
          <p:sp>
            <p:nvSpPr>
              <p:cNvPr id="59410" name="Line 30"/>
              <p:cNvSpPr>
                <a:spLocks noChangeShapeType="1"/>
              </p:cNvSpPr>
              <p:nvPr/>
            </p:nvSpPr>
            <p:spPr bwMode="auto">
              <a:xfrm>
                <a:off x="1985" y="3231"/>
                <a:ext cx="104" cy="104"/>
              </a:xfrm>
              <a:prstGeom prst="line">
                <a:avLst/>
              </a:prstGeom>
              <a:noFill/>
              <a:ln w="25400">
                <a:solidFill>
                  <a:schemeClr val="hlink"/>
                </a:solidFill>
                <a:round/>
                <a:headEnd/>
                <a:tailEnd/>
              </a:ln>
            </p:spPr>
            <p:txBody>
              <a:bodyPr wrap="none" anchor="ctr">
                <a:prstTxWarp prst="textNoShape">
                  <a:avLst/>
                </a:prstTxWarp>
              </a:bodyPr>
              <a:lstStyle/>
              <a:p>
                <a:endParaRPr lang="nb-NO"/>
              </a:p>
            </p:txBody>
          </p:sp>
          <p:sp>
            <p:nvSpPr>
              <p:cNvPr id="59411" name="Line 31"/>
              <p:cNvSpPr>
                <a:spLocks noChangeShapeType="1"/>
              </p:cNvSpPr>
              <p:nvPr/>
            </p:nvSpPr>
            <p:spPr bwMode="auto">
              <a:xfrm flipV="1">
                <a:off x="1985" y="3212"/>
                <a:ext cx="104" cy="136"/>
              </a:xfrm>
              <a:prstGeom prst="line">
                <a:avLst/>
              </a:prstGeom>
              <a:noFill/>
              <a:ln w="25400">
                <a:solidFill>
                  <a:schemeClr val="hlink"/>
                </a:solidFill>
                <a:round/>
                <a:headEnd/>
                <a:tailEnd/>
              </a:ln>
            </p:spPr>
            <p:txBody>
              <a:bodyPr wrap="none" anchor="ctr">
                <a:prstTxWarp prst="textNoShape">
                  <a:avLst/>
                </a:prstTxWarp>
              </a:bodyPr>
              <a:lstStyle/>
              <a:p>
                <a:endParaRPr lang="nb-NO"/>
              </a:p>
            </p:txBody>
          </p:sp>
        </p:grpSp>
      </p:grpSp>
      <p:sp>
        <p:nvSpPr>
          <p:cNvPr id="59399" name="Line 32"/>
          <p:cNvSpPr>
            <a:spLocks noChangeShapeType="1"/>
          </p:cNvSpPr>
          <p:nvPr/>
        </p:nvSpPr>
        <p:spPr bwMode="auto">
          <a:xfrm flipH="1">
            <a:off x="3276600" y="5029200"/>
            <a:ext cx="1676400" cy="381000"/>
          </a:xfrm>
          <a:prstGeom prst="line">
            <a:avLst/>
          </a:prstGeom>
          <a:noFill/>
          <a:ln w="25400">
            <a:solidFill>
              <a:srgbClr val="FF0000"/>
            </a:solidFill>
            <a:round/>
            <a:headEnd/>
            <a:tailEnd type="triangle" w="med" len="med"/>
          </a:ln>
        </p:spPr>
        <p:txBody>
          <a:bodyPr wrap="none" anchor="ctr">
            <a:prstTxWarp prst="textNoShape">
              <a:avLst/>
            </a:prstTxWarp>
          </a:bodyPr>
          <a:lstStyle/>
          <a:p>
            <a:endParaRPr lang="nb-NO"/>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bg>
      <p:bgPr>
        <a:solidFill>
          <a:srgbClr val="0000FF"/>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381000" y="0"/>
            <a:ext cx="8763000" cy="1219200"/>
          </a:xfrm>
        </p:spPr>
        <p:txBody>
          <a:bodyPr lIns="92075" tIns="46038" rIns="92075" bIns="46038"/>
          <a:lstStyle/>
          <a:p>
            <a:pPr eaLnBrk="1" hangingPunct="1"/>
            <a:r>
              <a:rPr lang="en-US">
                <a:solidFill>
                  <a:srgbClr val="00FFFF"/>
                </a:solidFill>
                <a:ea typeface="ＭＳ Ｐゴシック" charset="-128"/>
              </a:rPr>
              <a:t>Thematic layers contain</a:t>
            </a:r>
            <a:r>
              <a:rPr lang="en-US">
                <a:ea typeface="ＭＳ Ｐゴシック" charset="-128"/>
              </a:rPr>
              <a:t> </a:t>
            </a:r>
            <a:r>
              <a:rPr lang="en-US">
                <a:solidFill>
                  <a:srgbClr val="FF9900"/>
                </a:solidFill>
                <a:ea typeface="ＭＳ Ｐゴシック" charset="-128"/>
              </a:rPr>
              <a:t>features</a:t>
            </a:r>
            <a:endParaRPr lang="en-US">
              <a:ea typeface="ＭＳ Ｐゴシック" charset="-128"/>
            </a:endParaRPr>
          </a:p>
        </p:txBody>
      </p:sp>
      <p:grpSp>
        <p:nvGrpSpPr>
          <p:cNvPr id="60419" name="Group 3"/>
          <p:cNvGrpSpPr>
            <a:grpSpLocks/>
          </p:cNvGrpSpPr>
          <p:nvPr/>
        </p:nvGrpSpPr>
        <p:grpSpPr bwMode="auto">
          <a:xfrm>
            <a:off x="914400" y="1524000"/>
            <a:ext cx="3678238" cy="1908175"/>
            <a:chOff x="768" y="1200"/>
            <a:chExt cx="2317" cy="1202"/>
          </a:xfrm>
        </p:grpSpPr>
        <p:pic>
          <p:nvPicPr>
            <p:cNvPr id="60431" name="Picture 4" descr="points"/>
            <p:cNvPicPr>
              <a:picLocks noChangeAspect="1" noChangeArrowheads="1"/>
            </p:cNvPicPr>
            <p:nvPr/>
          </p:nvPicPr>
          <p:blipFill>
            <a:blip r:embed="rId3"/>
            <a:srcRect/>
            <a:stretch>
              <a:fillRect/>
            </a:stretch>
          </p:blipFill>
          <p:spPr bwMode="auto">
            <a:xfrm>
              <a:off x="768" y="1200"/>
              <a:ext cx="1536" cy="1202"/>
            </a:xfrm>
            <a:prstGeom prst="rect">
              <a:avLst/>
            </a:prstGeom>
            <a:noFill/>
            <a:ln w="9525">
              <a:noFill/>
              <a:miter lim="800000"/>
              <a:headEnd/>
              <a:tailEnd/>
            </a:ln>
          </p:spPr>
        </p:pic>
        <p:sp>
          <p:nvSpPr>
            <p:cNvPr id="564229" name="Text Box 5"/>
            <p:cNvSpPr txBox="1">
              <a:spLocks noChangeArrowheads="1"/>
            </p:cNvSpPr>
            <p:nvPr/>
          </p:nvSpPr>
          <p:spPr bwMode="auto">
            <a:xfrm>
              <a:off x="2160" y="1432"/>
              <a:ext cx="925" cy="404"/>
            </a:xfrm>
            <a:prstGeom prst="rect">
              <a:avLst/>
            </a:prstGeom>
            <a:noFill/>
            <a:ln w="9525">
              <a:noFill/>
              <a:miter lim="800000"/>
              <a:headEnd/>
              <a:tailEnd/>
            </a:ln>
            <a:effectLst/>
          </p:spPr>
          <p:txBody>
            <a:bodyPr wrap="none">
              <a:prstTxWarp prst="textNoShape">
                <a:avLst/>
              </a:prstTxWarp>
              <a:spAutoFit/>
            </a:bodyPr>
            <a:lstStyle/>
            <a:p>
              <a:pPr algn="l" eaLnBrk="0" hangingPunct="0"/>
              <a:r>
                <a:rPr lang="en-US" sz="3600">
                  <a:solidFill>
                    <a:srgbClr val="FFFF00"/>
                  </a:solidFill>
                  <a:effectLst>
                    <a:outerShdw blurRad="38100" dist="38100" dir="2700000" algn="tl">
                      <a:srgbClr val="000000"/>
                    </a:outerShdw>
                  </a:effectLst>
                  <a:latin typeface="Comic Sans MS" charset="0"/>
                </a:rPr>
                <a:t>Points</a:t>
              </a:r>
              <a:endParaRPr lang="en-US" sz="3600">
                <a:effectLst>
                  <a:outerShdw blurRad="38100" dist="38100" dir="2700000" algn="tl">
                    <a:srgbClr val="FFFFFF"/>
                  </a:outerShdw>
                </a:effectLst>
                <a:latin typeface="Comic Sans MS" charset="0"/>
              </a:endParaRPr>
            </a:p>
          </p:txBody>
        </p:sp>
      </p:grpSp>
      <p:grpSp>
        <p:nvGrpSpPr>
          <p:cNvPr id="60420" name="Group 6"/>
          <p:cNvGrpSpPr>
            <a:grpSpLocks/>
          </p:cNvGrpSpPr>
          <p:nvPr/>
        </p:nvGrpSpPr>
        <p:grpSpPr bwMode="auto">
          <a:xfrm>
            <a:off x="4648200" y="1524000"/>
            <a:ext cx="3733800" cy="2068513"/>
            <a:chOff x="2976" y="1200"/>
            <a:chExt cx="2352" cy="1303"/>
          </a:xfrm>
        </p:grpSpPr>
        <p:pic>
          <p:nvPicPr>
            <p:cNvPr id="60429" name="Picture 7" descr="lines"/>
            <p:cNvPicPr>
              <a:picLocks noChangeAspect="1" noChangeArrowheads="1"/>
            </p:cNvPicPr>
            <p:nvPr/>
          </p:nvPicPr>
          <p:blipFill>
            <a:blip r:embed="rId4"/>
            <a:srcRect/>
            <a:stretch>
              <a:fillRect/>
            </a:stretch>
          </p:blipFill>
          <p:spPr bwMode="auto">
            <a:xfrm>
              <a:off x="3696" y="1200"/>
              <a:ext cx="1632" cy="1303"/>
            </a:xfrm>
            <a:prstGeom prst="rect">
              <a:avLst/>
            </a:prstGeom>
            <a:noFill/>
            <a:ln w="9525">
              <a:noFill/>
              <a:miter lim="800000"/>
              <a:headEnd/>
              <a:tailEnd/>
            </a:ln>
          </p:spPr>
        </p:pic>
        <p:sp>
          <p:nvSpPr>
            <p:cNvPr id="564232" name="Text Box 8"/>
            <p:cNvSpPr txBox="1">
              <a:spLocks noChangeArrowheads="1"/>
            </p:cNvSpPr>
            <p:nvPr/>
          </p:nvSpPr>
          <p:spPr bwMode="auto">
            <a:xfrm>
              <a:off x="2976" y="1872"/>
              <a:ext cx="912" cy="404"/>
            </a:xfrm>
            <a:prstGeom prst="rect">
              <a:avLst/>
            </a:prstGeom>
            <a:noFill/>
            <a:ln w="9525">
              <a:noFill/>
              <a:miter lim="800000"/>
              <a:headEnd/>
              <a:tailEnd/>
            </a:ln>
            <a:effectLst/>
          </p:spPr>
          <p:txBody>
            <a:bodyPr>
              <a:prstTxWarp prst="textNoShape">
                <a:avLst/>
              </a:prstTxWarp>
              <a:spAutoFit/>
            </a:bodyPr>
            <a:lstStyle/>
            <a:p>
              <a:pPr algn="l" eaLnBrk="0" hangingPunct="0"/>
              <a:r>
                <a:rPr lang="en-US" sz="3600">
                  <a:solidFill>
                    <a:srgbClr val="FFFF00"/>
                  </a:solidFill>
                  <a:effectLst>
                    <a:outerShdw blurRad="38100" dist="38100" dir="2700000" algn="tl">
                      <a:srgbClr val="000000"/>
                    </a:outerShdw>
                  </a:effectLst>
                  <a:latin typeface="Comic Sans MS" charset="0"/>
                </a:rPr>
                <a:t>Lines</a:t>
              </a:r>
            </a:p>
          </p:txBody>
        </p:sp>
      </p:grpSp>
      <p:grpSp>
        <p:nvGrpSpPr>
          <p:cNvPr id="60421" name="Group 9"/>
          <p:cNvGrpSpPr>
            <a:grpSpLocks/>
          </p:cNvGrpSpPr>
          <p:nvPr/>
        </p:nvGrpSpPr>
        <p:grpSpPr bwMode="auto">
          <a:xfrm>
            <a:off x="228600" y="3327400"/>
            <a:ext cx="4949825" cy="3530600"/>
            <a:chOff x="240" y="2096"/>
            <a:chExt cx="3118" cy="2224"/>
          </a:xfrm>
        </p:grpSpPr>
        <p:pic>
          <p:nvPicPr>
            <p:cNvPr id="60427" name="Picture 10" descr="lines"/>
            <p:cNvPicPr>
              <a:picLocks noChangeAspect="1" noChangeArrowheads="1"/>
            </p:cNvPicPr>
            <p:nvPr/>
          </p:nvPicPr>
          <p:blipFill>
            <a:blip r:embed="rId5"/>
            <a:srcRect/>
            <a:stretch>
              <a:fillRect/>
            </a:stretch>
          </p:blipFill>
          <p:spPr bwMode="auto">
            <a:xfrm>
              <a:off x="240" y="2096"/>
              <a:ext cx="2784" cy="2224"/>
            </a:xfrm>
            <a:prstGeom prst="rect">
              <a:avLst/>
            </a:prstGeom>
            <a:noFill/>
            <a:ln w="9525">
              <a:noFill/>
              <a:miter lim="800000"/>
              <a:headEnd/>
              <a:tailEnd/>
            </a:ln>
          </p:spPr>
        </p:pic>
        <p:sp>
          <p:nvSpPr>
            <p:cNvPr id="564235" name="Text Box 11"/>
            <p:cNvSpPr txBox="1">
              <a:spLocks noChangeArrowheads="1"/>
            </p:cNvSpPr>
            <p:nvPr/>
          </p:nvSpPr>
          <p:spPr bwMode="auto">
            <a:xfrm>
              <a:off x="2448" y="2646"/>
              <a:ext cx="910" cy="404"/>
            </a:xfrm>
            <a:prstGeom prst="rect">
              <a:avLst/>
            </a:prstGeom>
            <a:noFill/>
            <a:ln w="9525">
              <a:noFill/>
              <a:miter lim="800000"/>
              <a:headEnd/>
              <a:tailEnd/>
            </a:ln>
            <a:effectLst/>
          </p:spPr>
          <p:txBody>
            <a:bodyPr wrap="none">
              <a:prstTxWarp prst="textNoShape">
                <a:avLst/>
              </a:prstTxWarp>
              <a:spAutoFit/>
            </a:bodyPr>
            <a:lstStyle/>
            <a:p>
              <a:pPr algn="l" eaLnBrk="0" hangingPunct="0"/>
              <a:r>
                <a:rPr lang="en-US" sz="3600">
                  <a:solidFill>
                    <a:srgbClr val="FFFF00"/>
                  </a:solidFill>
                  <a:effectLst>
                    <a:outerShdw blurRad="38100" dist="38100" dir="2700000" algn="tl">
                      <a:srgbClr val="000000"/>
                    </a:outerShdw>
                  </a:effectLst>
                  <a:latin typeface="Comic Sans MS" charset="0"/>
                </a:rPr>
                <a:t>Areas</a:t>
              </a:r>
            </a:p>
          </p:txBody>
        </p:sp>
      </p:grpSp>
      <p:grpSp>
        <p:nvGrpSpPr>
          <p:cNvPr id="60422" name="Group 12"/>
          <p:cNvGrpSpPr>
            <a:grpSpLocks/>
          </p:cNvGrpSpPr>
          <p:nvPr/>
        </p:nvGrpSpPr>
        <p:grpSpPr bwMode="auto">
          <a:xfrm>
            <a:off x="4953000" y="4114800"/>
            <a:ext cx="3886200" cy="2438400"/>
            <a:chOff x="3120" y="2592"/>
            <a:chExt cx="2448" cy="1536"/>
          </a:xfrm>
        </p:grpSpPr>
        <p:grpSp>
          <p:nvGrpSpPr>
            <p:cNvPr id="60423" name="Group 13"/>
            <p:cNvGrpSpPr>
              <a:grpSpLocks/>
            </p:cNvGrpSpPr>
            <p:nvPr/>
          </p:nvGrpSpPr>
          <p:grpSpPr bwMode="auto">
            <a:xfrm>
              <a:off x="3744" y="2592"/>
              <a:ext cx="1824" cy="1536"/>
              <a:chOff x="3600" y="2544"/>
              <a:chExt cx="1920" cy="1488"/>
            </a:xfrm>
          </p:grpSpPr>
          <p:sp>
            <p:nvSpPr>
              <p:cNvPr id="60425" name="Rectangle 14"/>
              <p:cNvSpPr>
                <a:spLocks noChangeArrowheads="1"/>
              </p:cNvSpPr>
              <p:nvPr/>
            </p:nvSpPr>
            <p:spPr bwMode="auto">
              <a:xfrm>
                <a:off x="3600" y="2544"/>
                <a:ext cx="1920" cy="1488"/>
              </a:xfrm>
              <a:prstGeom prst="rect">
                <a:avLst/>
              </a:prstGeom>
              <a:solidFill>
                <a:srgbClr val="FFFFFF"/>
              </a:solidFill>
              <a:ln w="9525">
                <a:solidFill>
                  <a:schemeClr val="tx1"/>
                </a:solidFill>
                <a:miter lim="800000"/>
                <a:headEnd/>
                <a:tailEnd/>
              </a:ln>
            </p:spPr>
            <p:txBody>
              <a:bodyPr wrap="none" anchor="ctr">
                <a:prstTxWarp prst="textNoShape">
                  <a:avLst/>
                </a:prstTxWarp>
              </a:bodyPr>
              <a:lstStyle/>
              <a:p>
                <a:pPr algn="l" eaLnBrk="0" hangingPunct="0"/>
                <a:endParaRPr lang="nb-NO" sz="2400">
                  <a:latin typeface="Times New Roman" charset="0"/>
                </a:endParaRPr>
              </a:p>
            </p:txBody>
          </p:sp>
          <p:pic>
            <p:nvPicPr>
              <p:cNvPr id="60426" name="Picture 15" descr="text"/>
              <p:cNvPicPr>
                <a:picLocks noChangeAspect="1" noChangeArrowheads="1"/>
              </p:cNvPicPr>
              <p:nvPr/>
            </p:nvPicPr>
            <p:blipFill>
              <a:blip r:embed="rId6"/>
              <a:srcRect/>
              <a:stretch>
                <a:fillRect/>
              </a:stretch>
            </p:blipFill>
            <p:spPr bwMode="auto">
              <a:xfrm>
                <a:off x="3600" y="2544"/>
                <a:ext cx="1902" cy="1488"/>
              </a:xfrm>
              <a:prstGeom prst="rect">
                <a:avLst/>
              </a:prstGeom>
              <a:noFill/>
              <a:ln w="9525">
                <a:noFill/>
                <a:miter lim="800000"/>
                <a:headEnd/>
                <a:tailEnd/>
              </a:ln>
            </p:spPr>
          </p:pic>
        </p:grpSp>
        <p:sp>
          <p:nvSpPr>
            <p:cNvPr id="564240" name="Text Box 16"/>
            <p:cNvSpPr txBox="1">
              <a:spLocks noChangeArrowheads="1"/>
            </p:cNvSpPr>
            <p:nvPr/>
          </p:nvSpPr>
          <p:spPr bwMode="auto">
            <a:xfrm>
              <a:off x="3120" y="3222"/>
              <a:ext cx="776" cy="404"/>
            </a:xfrm>
            <a:prstGeom prst="rect">
              <a:avLst/>
            </a:prstGeom>
            <a:noFill/>
            <a:ln w="9525">
              <a:noFill/>
              <a:miter lim="800000"/>
              <a:headEnd/>
              <a:tailEnd/>
            </a:ln>
            <a:effectLst/>
          </p:spPr>
          <p:txBody>
            <a:bodyPr wrap="none">
              <a:prstTxWarp prst="textNoShape">
                <a:avLst/>
              </a:prstTxWarp>
              <a:spAutoFit/>
            </a:bodyPr>
            <a:lstStyle/>
            <a:p>
              <a:pPr algn="l" eaLnBrk="0" hangingPunct="0"/>
              <a:r>
                <a:rPr lang="en-US" sz="3600">
                  <a:solidFill>
                    <a:srgbClr val="FFFF00"/>
                  </a:solidFill>
                  <a:effectLst>
                    <a:outerShdw blurRad="38100" dist="38100" dir="2700000" algn="tl">
                      <a:srgbClr val="000000"/>
                    </a:outerShdw>
                  </a:effectLst>
                  <a:latin typeface="Comic Sans MS" charset="0"/>
                </a:rPr>
                <a:t>Text</a:t>
              </a:r>
              <a:endParaRPr lang="en-US" sz="3600">
                <a:effectLst>
                  <a:outerShdw blurRad="38100" dist="38100" dir="2700000" algn="tl">
                    <a:srgbClr val="FFFFFF"/>
                  </a:outerShdw>
                </a:effectLst>
                <a:latin typeface="Comic Sans MS" charset="0"/>
              </a:endParaRPr>
            </a:p>
          </p:txBody>
        </p:sp>
      </p:gr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Rectangle 2"/>
          <p:cNvSpPr>
            <a:spLocks noChangeArrowheads="1"/>
          </p:cNvSpPr>
          <p:nvPr/>
        </p:nvSpPr>
        <p:spPr bwMode="auto">
          <a:xfrm>
            <a:off x="762000" y="1447800"/>
            <a:ext cx="7467600" cy="2446338"/>
          </a:xfrm>
          <a:prstGeom prst="rect">
            <a:avLst/>
          </a:prstGeom>
          <a:noFill/>
          <a:ln w="9525">
            <a:noFill/>
            <a:miter lim="800000"/>
            <a:headEnd/>
            <a:tailEnd/>
          </a:ln>
        </p:spPr>
        <p:txBody>
          <a:bodyPr>
            <a:prstTxWarp prst="textNoShape">
              <a:avLst/>
            </a:prstTxWarp>
            <a:spAutoFit/>
          </a:bodyPr>
          <a:lstStyle/>
          <a:p>
            <a:pPr>
              <a:spcBef>
                <a:spcPct val="50000"/>
              </a:spcBef>
            </a:pPr>
            <a:endParaRPr lang="en-US"/>
          </a:p>
          <a:p>
            <a:pPr algn="l">
              <a:spcBef>
                <a:spcPct val="50000"/>
              </a:spcBef>
            </a:pPr>
            <a:r>
              <a:rPr lang="en-US"/>
              <a:t>• </a:t>
            </a:r>
            <a:r>
              <a:rPr lang="en-US" b="1"/>
              <a:t>Scale of Data</a:t>
            </a:r>
          </a:p>
          <a:p>
            <a:pPr algn="l">
              <a:spcBef>
                <a:spcPct val="50000"/>
              </a:spcBef>
            </a:pPr>
            <a:r>
              <a:rPr lang="en-US"/>
              <a:t>– Local to Global</a:t>
            </a:r>
          </a:p>
          <a:p>
            <a:pPr algn="l">
              <a:spcBef>
                <a:spcPct val="50000"/>
              </a:spcBef>
            </a:pPr>
            <a:endParaRPr lang="en-US"/>
          </a:p>
          <a:p>
            <a:pPr algn="l">
              <a:spcBef>
                <a:spcPct val="50000"/>
              </a:spcBef>
            </a:pPr>
            <a:r>
              <a:rPr lang="en-US"/>
              <a:t>• </a:t>
            </a:r>
            <a:r>
              <a:rPr lang="en-US" b="1"/>
              <a:t>Data Presentation</a:t>
            </a:r>
          </a:p>
          <a:p>
            <a:pPr algn="l">
              <a:spcBef>
                <a:spcPct val="50000"/>
              </a:spcBef>
            </a:pPr>
            <a:r>
              <a:rPr lang="en-US"/>
              <a:t>– Words, Charts/Graphs, Tables, or Maps</a:t>
            </a:r>
          </a:p>
        </p:txBody>
      </p:sp>
      <p:sp>
        <p:nvSpPr>
          <p:cNvPr id="62466" name="Rectangle 3"/>
          <p:cNvSpPr>
            <a:spLocks noGrp="1" noChangeArrowheads="1"/>
          </p:cNvSpPr>
          <p:nvPr>
            <p:ph type="title" idx="4294967295"/>
          </p:nvPr>
        </p:nvSpPr>
        <p:spPr>
          <a:xfrm>
            <a:off x="0" y="228600"/>
            <a:ext cx="7772400" cy="457200"/>
          </a:xfrm>
        </p:spPr>
        <p:txBody>
          <a:bodyPr/>
          <a:lstStyle/>
          <a:p>
            <a:pPr eaLnBrk="1" hangingPunct="1"/>
            <a:r>
              <a:rPr lang="en-US" sz="2900" b="1">
                <a:solidFill>
                  <a:srgbClr val="0000FF"/>
                </a:solidFill>
                <a:latin typeface="Garamond" charset="0"/>
                <a:ea typeface="ＭＳ Ｐゴシック" charset="-128"/>
              </a:rPr>
              <a:t>Data-Data-Data We All </a:t>
            </a:r>
            <a:r>
              <a:rPr lang="ja-JP" altLang="en-US" sz="2900" b="1">
                <a:solidFill>
                  <a:srgbClr val="0000FF"/>
                </a:solidFill>
                <a:latin typeface="Garamond" charset="0"/>
                <a:ea typeface="ＭＳ Ｐゴシック" charset="-128"/>
              </a:rPr>
              <a:t>‘</a:t>
            </a:r>
            <a:r>
              <a:rPr lang="en-US" altLang="ja-JP" sz="2900" b="1">
                <a:solidFill>
                  <a:srgbClr val="0000FF"/>
                </a:solidFill>
                <a:latin typeface="Garamond" charset="0"/>
                <a:ea typeface="ＭＳ Ｐゴシック" charset="-128"/>
              </a:rPr>
              <a:t>Got Data</a:t>
            </a:r>
            <a:r>
              <a:rPr lang="ja-JP" altLang="en-US" sz="2900" b="1">
                <a:solidFill>
                  <a:srgbClr val="0000FF"/>
                </a:solidFill>
                <a:latin typeface="Garamond" charset="0"/>
                <a:ea typeface="ＭＳ Ｐゴシック" charset="-128"/>
              </a:rPr>
              <a:t>’</a:t>
            </a:r>
            <a:endParaRPr lang="en-US" sz="2900" b="1">
              <a:solidFill>
                <a:srgbClr val="0000FF"/>
              </a:solidFill>
              <a:latin typeface="Garamond" charset="0"/>
              <a:ea typeface="ＭＳ Ｐゴシック" charset="-128"/>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Rectangle 1026"/>
          <p:cNvSpPr>
            <a:spLocks noGrp="1" noChangeArrowheads="1"/>
          </p:cNvSpPr>
          <p:nvPr>
            <p:ph type="title" idx="4294967295"/>
          </p:nvPr>
        </p:nvSpPr>
        <p:spPr>
          <a:xfrm>
            <a:off x="0" y="304800"/>
            <a:ext cx="7772400" cy="533400"/>
          </a:xfrm>
          <a:noFill/>
        </p:spPr>
        <p:txBody>
          <a:bodyPr/>
          <a:lstStyle/>
          <a:p>
            <a:pPr eaLnBrk="1" hangingPunct="1"/>
            <a:r>
              <a:rPr lang="en-US" sz="2800" b="1">
                <a:solidFill>
                  <a:srgbClr val="0000FF"/>
                </a:solidFill>
                <a:latin typeface="Garamond" charset="0"/>
                <a:ea typeface="ＭＳ Ｐゴシック" charset="-128"/>
              </a:rPr>
              <a:t>Data, Information and Knowledge</a:t>
            </a:r>
            <a:endParaRPr lang="en-US" sz="1400">
              <a:ea typeface="ＭＳ Ｐゴシック" charset="-128"/>
            </a:endParaRPr>
          </a:p>
        </p:txBody>
      </p:sp>
      <p:sp>
        <p:nvSpPr>
          <p:cNvPr id="64514" name="Text Box 1028"/>
          <p:cNvSpPr txBox="1">
            <a:spLocks noChangeArrowheads="1"/>
          </p:cNvSpPr>
          <p:nvPr/>
        </p:nvSpPr>
        <p:spPr bwMode="auto">
          <a:xfrm>
            <a:off x="838200" y="1600200"/>
            <a:ext cx="7391400" cy="304800"/>
          </a:xfrm>
          <a:prstGeom prst="rect">
            <a:avLst/>
          </a:prstGeom>
          <a:noFill/>
          <a:ln w="9525">
            <a:noFill/>
            <a:miter lim="800000"/>
            <a:headEnd/>
            <a:tailEnd/>
          </a:ln>
        </p:spPr>
        <p:txBody>
          <a:bodyPr>
            <a:prstTxWarp prst="textNoShape">
              <a:avLst/>
            </a:prstTxWarp>
            <a:spAutoFit/>
          </a:bodyPr>
          <a:lstStyle/>
          <a:p>
            <a:pPr algn="l">
              <a:spcBef>
                <a:spcPct val="50000"/>
              </a:spcBef>
            </a:pPr>
            <a:r>
              <a:rPr lang="en-US" sz="1400">
                <a:latin typeface="Verdana" charset="0"/>
              </a:rPr>
              <a:t>Exploring </a:t>
            </a:r>
            <a:r>
              <a:rPr lang="en-US" sz="1400" b="1">
                <a:latin typeface="Verdana" charset="0"/>
              </a:rPr>
              <a:t>Data</a:t>
            </a:r>
            <a:r>
              <a:rPr lang="en-US" sz="1400">
                <a:latin typeface="Verdana" charset="0"/>
              </a:rPr>
              <a:t> using </a:t>
            </a:r>
            <a:r>
              <a:rPr lang="en-US" sz="1400" b="1">
                <a:latin typeface="Verdana" charset="0"/>
              </a:rPr>
              <a:t>GIS</a:t>
            </a:r>
            <a:r>
              <a:rPr lang="en-US" sz="1400">
                <a:latin typeface="Verdana" charset="0"/>
              </a:rPr>
              <a:t> turns it into </a:t>
            </a:r>
            <a:r>
              <a:rPr lang="en-US" sz="1400" b="1">
                <a:latin typeface="Verdana" charset="0"/>
              </a:rPr>
              <a:t>Information</a:t>
            </a:r>
            <a:r>
              <a:rPr lang="en-US" sz="1400">
                <a:latin typeface="Verdana" charset="0"/>
              </a:rPr>
              <a:t> and then into </a:t>
            </a:r>
            <a:r>
              <a:rPr lang="en-US" sz="1400" b="1">
                <a:latin typeface="Verdana" charset="0"/>
              </a:rPr>
              <a:t>Knowledge</a:t>
            </a:r>
          </a:p>
        </p:txBody>
      </p:sp>
      <p:sp>
        <p:nvSpPr>
          <p:cNvPr id="64515" name="Rectangle 1029"/>
          <p:cNvSpPr>
            <a:spLocks noChangeArrowheads="1"/>
          </p:cNvSpPr>
          <p:nvPr/>
        </p:nvSpPr>
        <p:spPr bwMode="auto">
          <a:xfrm>
            <a:off x="762000" y="2895600"/>
            <a:ext cx="7924800" cy="2047875"/>
          </a:xfrm>
          <a:prstGeom prst="rect">
            <a:avLst/>
          </a:prstGeom>
          <a:noFill/>
          <a:ln w="9525">
            <a:noFill/>
            <a:miter lim="800000"/>
            <a:headEnd/>
            <a:tailEnd/>
          </a:ln>
        </p:spPr>
        <p:txBody>
          <a:bodyPr>
            <a:prstTxWarp prst="textNoShape">
              <a:avLst/>
            </a:prstTxWarp>
            <a:spAutoFit/>
          </a:bodyPr>
          <a:lstStyle/>
          <a:p>
            <a:pPr algn="l">
              <a:buFont typeface="Wingdings" charset="2"/>
              <a:buNone/>
            </a:pPr>
            <a:r>
              <a:rPr lang="en-US" sz="1600" b="1">
                <a:solidFill>
                  <a:srgbClr val="0000FF"/>
                </a:solidFill>
                <a:latin typeface="Verdana" charset="0"/>
              </a:rPr>
              <a:t>Data:	</a:t>
            </a:r>
            <a:r>
              <a:rPr lang="en-US" sz="1600" b="1">
                <a:solidFill>
                  <a:schemeClr val="tx2"/>
                </a:solidFill>
                <a:latin typeface="Verdana" charset="0"/>
              </a:rPr>
              <a:t>	</a:t>
            </a:r>
            <a:r>
              <a:rPr lang="en-US" sz="1600">
                <a:solidFill>
                  <a:schemeClr val="tx2"/>
                </a:solidFill>
                <a:latin typeface="Verdana" charset="0"/>
              </a:rPr>
              <a:t>Raw facts, especially organized for storage and analysis.</a:t>
            </a:r>
          </a:p>
          <a:p>
            <a:pPr algn="l">
              <a:buFont typeface="Wingdings" charset="2"/>
              <a:buNone/>
            </a:pPr>
            <a:endParaRPr lang="en-US" sz="1600" b="1">
              <a:solidFill>
                <a:schemeClr val="tx2"/>
              </a:solidFill>
              <a:latin typeface="Verdana" charset="0"/>
            </a:endParaRPr>
          </a:p>
          <a:p>
            <a:pPr algn="l">
              <a:buFont typeface="Wingdings" charset="2"/>
              <a:buNone/>
            </a:pPr>
            <a:endParaRPr lang="en-US" sz="1600" b="1">
              <a:solidFill>
                <a:schemeClr val="tx2"/>
              </a:solidFill>
              <a:latin typeface="Verdana" charset="0"/>
            </a:endParaRPr>
          </a:p>
          <a:p>
            <a:pPr algn="l">
              <a:buFont typeface="Wingdings" charset="2"/>
              <a:buNone/>
            </a:pPr>
            <a:r>
              <a:rPr lang="en-US" sz="1600" b="1">
                <a:solidFill>
                  <a:srgbClr val="0000FF"/>
                </a:solidFill>
                <a:latin typeface="Verdana" charset="0"/>
              </a:rPr>
              <a:t>Information:</a:t>
            </a:r>
            <a:r>
              <a:rPr lang="en-US" sz="1600" b="1">
                <a:solidFill>
                  <a:schemeClr val="tx2"/>
                </a:solidFill>
                <a:latin typeface="Verdana" charset="0"/>
              </a:rPr>
              <a:t>	</a:t>
            </a:r>
            <a:r>
              <a:rPr lang="en-US" sz="1600">
                <a:solidFill>
                  <a:schemeClr val="tx2"/>
                </a:solidFill>
                <a:latin typeface="Verdana" charset="0"/>
              </a:rPr>
              <a:t>A collection of facts or data that has been processed for 		use in making decisions.</a:t>
            </a:r>
          </a:p>
          <a:p>
            <a:pPr algn="l">
              <a:buFont typeface="Wingdings" charset="2"/>
              <a:buNone/>
            </a:pPr>
            <a:endParaRPr lang="en-US" sz="1600">
              <a:solidFill>
                <a:schemeClr val="tx2"/>
              </a:solidFill>
            </a:endParaRPr>
          </a:p>
          <a:p>
            <a:pPr algn="l">
              <a:buFont typeface="Wingdings" charset="2"/>
              <a:buNone/>
            </a:pPr>
            <a:endParaRPr lang="en-US" sz="1600">
              <a:solidFill>
                <a:schemeClr val="tx2"/>
              </a:solidFill>
            </a:endParaRPr>
          </a:p>
          <a:p>
            <a:pPr algn="l">
              <a:buFont typeface="Wingdings" charset="2"/>
              <a:buNone/>
            </a:pPr>
            <a:r>
              <a:rPr lang="en-US" sz="1600" b="1">
                <a:solidFill>
                  <a:srgbClr val="0000FF"/>
                </a:solidFill>
                <a:latin typeface="Verdana" charset="0"/>
              </a:rPr>
              <a:t>Knowledge:</a:t>
            </a:r>
            <a:r>
              <a:rPr lang="en-US" sz="1600" b="1">
                <a:solidFill>
                  <a:schemeClr val="tx2"/>
                </a:solidFill>
                <a:latin typeface="Verdana" charset="0"/>
              </a:rPr>
              <a:t> 	</a:t>
            </a:r>
            <a:r>
              <a:rPr lang="en-US" sz="1600">
                <a:solidFill>
                  <a:schemeClr val="tx2"/>
                </a:solidFill>
                <a:latin typeface="Verdana" charset="0"/>
              </a:rPr>
              <a:t>Collection of information to enhance understanding.</a:t>
            </a:r>
            <a:endParaRPr lang="en-US" sz="1600" b="1">
              <a:solidFill>
                <a:schemeClr val="tx2"/>
              </a:solidFill>
              <a:latin typeface="Verdana"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348" name="Rectangle 1028"/>
          <p:cNvSpPr>
            <a:spLocks noGrp="1" noChangeArrowheads="1"/>
          </p:cNvSpPr>
          <p:nvPr>
            <p:ph type="title" idx="4294967295"/>
          </p:nvPr>
        </p:nvSpPr>
        <p:spPr>
          <a:xfrm>
            <a:off x="0" y="304800"/>
            <a:ext cx="3200400" cy="457200"/>
          </a:xfrm>
        </p:spPr>
        <p:txBody>
          <a:bodyPr rtlCol="0">
            <a:normAutofit fontScale="90000"/>
          </a:bodyPr>
          <a:lstStyle/>
          <a:p>
            <a:pPr eaLnBrk="1" fontAlgn="auto" hangingPunct="1">
              <a:spcAft>
                <a:spcPts val="0"/>
              </a:spcAft>
              <a:defRPr/>
            </a:pPr>
            <a:r>
              <a:rPr lang="en-US" sz="3200" b="1" smtClean="0">
                <a:solidFill>
                  <a:srgbClr val="0000FF"/>
                </a:solidFill>
                <a:latin typeface="Garamond" pitchFamily="18" charset="0"/>
                <a:ea typeface="+mj-ea"/>
                <a:cs typeface="+mj-cs"/>
              </a:rPr>
              <a:t>What is a GIS?</a:t>
            </a:r>
          </a:p>
        </p:txBody>
      </p:sp>
      <p:sp>
        <p:nvSpPr>
          <p:cNvPr id="18434" name="Rectangle 1029"/>
          <p:cNvSpPr>
            <a:spLocks noChangeArrowheads="1"/>
          </p:cNvSpPr>
          <p:nvPr/>
        </p:nvSpPr>
        <p:spPr bwMode="gray">
          <a:xfrm>
            <a:off x="139700" y="1116013"/>
            <a:ext cx="8686800" cy="484187"/>
          </a:xfrm>
          <a:prstGeom prst="rect">
            <a:avLst/>
          </a:prstGeom>
          <a:noFill/>
          <a:ln w="9525">
            <a:noFill/>
            <a:miter lim="800000"/>
            <a:headEnd/>
            <a:tailEnd/>
          </a:ln>
        </p:spPr>
        <p:txBody>
          <a:bodyPr lIns="92075" tIns="46038" rIns="92075" bIns="46038">
            <a:prstTxWarp prst="textNoShape">
              <a:avLst/>
            </a:prstTxWarp>
          </a:bodyPr>
          <a:lstStyle/>
          <a:p>
            <a:pPr marL="342900" indent="-342900">
              <a:spcBef>
                <a:spcPts val="1000"/>
              </a:spcBef>
              <a:spcAft>
                <a:spcPts val="100"/>
              </a:spcAft>
              <a:buFontTx/>
              <a:buChar char="•"/>
            </a:pPr>
            <a:r>
              <a:rPr lang="en-US" sz="2400">
                <a:solidFill>
                  <a:srgbClr val="0000FF"/>
                </a:solidFill>
              </a:rPr>
              <a:t>An integration of five basic components</a:t>
            </a:r>
          </a:p>
        </p:txBody>
      </p:sp>
      <p:pic>
        <p:nvPicPr>
          <p:cNvPr id="18435" name="Picture 1030" descr="L01_GISparts"/>
          <p:cNvPicPr>
            <a:picLocks noChangeAspect="1" noChangeArrowheads="1"/>
          </p:cNvPicPr>
          <p:nvPr/>
        </p:nvPicPr>
        <p:blipFill>
          <a:blip r:embed="rId3"/>
          <a:srcRect/>
          <a:stretch>
            <a:fillRect/>
          </a:stretch>
        </p:blipFill>
        <p:spPr bwMode="gray">
          <a:xfrm>
            <a:off x="2057400" y="1600200"/>
            <a:ext cx="4876800" cy="4114800"/>
          </a:xfrm>
          <a:prstGeom prst="rect">
            <a:avLst/>
          </a:prstGeom>
          <a:noFill/>
          <a:ln w="9525">
            <a:noFill/>
            <a:miter lim="800000"/>
            <a:headEnd/>
            <a:tailEnd/>
          </a:ln>
        </p:spPr>
      </p:pic>
    </p:spTree>
  </p:cSld>
  <p:clrMapOvr>
    <a:masterClrMapping/>
  </p:clrMapOvr>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00FF"/>
        </a:solidFill>
        <a:effectLst/>
      </p:bgPr>
    </p:bg>
    <p:spTree>
      <p:nvGrpSpPr>
        <p:cNvPr id="1" name=""/>
        <p:cNvGrpSpPr/>
        <p:nvPr/>
      </p:nvGrpSpPr>
      <p:grpSpPr>
        <a:xfrm>
          <a:off x="0" y="0"/>
          <a:ext cx="0" cy="0"/>
          <a:chOff x="0" y="0"/>
          <a:chExt cx="0" cy="0"/>
        </a:xfrm>
      </p:grpSpPr>
      <p:sp>
        <p:nvSpPr>
          <p:cNvPr id="558082" name="Oval 2"/>
          <p:cNvSpPr>
            <a:spLocks noChangeArrowheads="1"/>
          </p:cNvSpPr>
          <p:nvPr/>
        </p:nvSpPr>
        <p:spPr bwMode="auto">
          <a:xfrm>
            <a:off x="304800" y="76200"/>
            <a:ext cx="8839200" cy="6705600"/>
          </a:xfrm>
          <a:prstGeom prst="ellipse">
            <a:avLst/>
          </a:prstGeom>
          <a:solidFill>
            <a:schemeClr val="accent1"/>
          </a:solidFill>
          <a:ln w="9525">
            <a:solidFill>
              <a:schemeClr val="tx1"/>
            </a:solidFill>
            <a:miter lim="800000"/>
            <a:headEnd/>
            <a:tailEnd/>
          </a:ln>
          <a:effectLst/>
        </p:spPr>
        <p:txBody>
          <a:bodyPr wrap="none" anchor="ctr"/>
          <a:lstStyle/>
          <a:p>
            <a:pPr>
              <a:defRPr/>
            </a:pPr>
            <a:endParaRPr lang="hu-HU" sz="2000">
              <a:effectLst>
                <a:outerShdw blurRad="38100" dist="38100" dir="2700000" algn="tl">
                  <a:srgbClr val="FFFFFF"/>
                </a:outerShdw>
              </a:effectLst>
              <a:ea typeface="+mn-ea"/>
              <a:cs typeface="+mn-cs"/>
            </a:endParaRPr>
          </a:p>
        </p:txBody>
      </p:sp>
      <p:pic>
        <p:nvPicPr>
          <p:cNvPr id="66563" name="Picture 3" descr="Pati_hydrogeo"/>
          <p:cNvPicPr>
            <a:picLocks noChangeAspect="1" noChangeArrowheads="1"/>
          </p:cNvPicPr>
          <p:nvPr/>
        </p:nvPicPr>
        <p:blipFill>
          <a:blip r:embed="rId2"/>
          <a:srcRect/>
          <a:stretch>
            <a:fillRect/>
          </a:stretch>
        </p:blipFill>
        <p:spPr bwMode="auto">
          <a:xfrm>
            <a:off x="3657600" y="396875"/>
            <a:ext cx="2057400" cy="1511300"/>
          </a:xfrm>
          <a:prstGeom prst="rect">
            <a:avLst/>
          </a:prstGeom>
          <a:noFill/>
          <a:ln w="28575">
            <a:solidFill>
              <a:srgbClr val="000000"/>
            </a:solidFill>
            <a:miter lim="800000"/>
            <a:headEnd/>
            <a:tailEnd/>
          </a:ln>
        </p:spPr>
      </p:pic>
      <p:pic>
        <p:nvPicPr>
          <p:cNvPr id="66564" name="Picture 4" descr="Pati_Labels"/>
          <p:cNvPicPr>
            <a:picLocks noChangeAspect="1" noChangeArrowheads="1"/>
          </p:cNvPicPr>
          <p:nvPr/>
        </p:nvPicPr>
        <p:blipFill>
          <a:blip r:embed="rId3"/>
          <a:srcRect/>
          <a:stretch>
            <a:fillRect/>
          </a:stretch>
        </p:blipFill>
        <p:spPr bwMode="auto">
          <a:xfrm>
            <a:off x="1143000" y="3730625"/>
            <a:ext cx="2057400" cy="1565275"/>
          </a:xfrm>
          <a:prstGeom prst="rect">
            <a:avLst/>
          </a:prstGeom>
          <a:noFill/>
          <a:ln w="28575">
            <a:solidFill>
              <a:srgbClr val="000000"/>
            </a:solidFill>
            <a:miter lim="800000"/>
            <a:headEnd/>
            <a:tailEnd/>
          </a:ln>
        </p:spPr>
      </p:pic>
      <p:pic>
        <p:nvPicPr>
          <p:cNvPr id="66565" name="Picture 5" descr="Pati_Roads"/>
          <p:cNvPicPr>
            <a:picLocks noChangeAspect="1" noChangeArrowheads="1"/>
          </p:cNvPicPr>
          <p:nvPr/>
        </p:nvPicPr>
        <p:blipFill>
          <a:blip r:embed="rId4"/>
          <a:srcRect/>
          <a:stretch>
            <a:fillRect/>
          </a:stretch>
        </p:blipFill>
        <p:spPr bwMode="auto">
          <a:xfrm>
            <a:off x="6096000" y="1600200"/>
            <a:ext cx="2057400" cy="1565275"/>
          </a:xfrm>
          <a:prstGeom prst="rect">
            <a:avLst/>
          </a:prstGeom>
          <a:noFill/>
          <a:ln w="28575">
            <a:solidFill>
              <a:srgbClr val="000000"/>
            </a:solidFill>
            <a:miter lim="800000"/>
            <a:headEnd/>
            <a:tailEnd/>
          </a:ln>
        </p:spPr>
      </p:pic>
      <p:pic>
        <p:nvPicPr>
          <p:cNvPr id="66566" name="Picture 6" descr="Pati_Villagebnd"/>
          <p:cNvPicPr>
            <a:picLocks noChangeAspect="1" noChangeArrowheads="1"/>
          </p:cNvPicPr>
          <p:nvPr/>
        </p:nvPicPr>
        <p:blipFill>
          <a:blip r:embed="rId5">
            <a:lum bright="6000" contrast="12000"/>
          </a:blip>
          <a:srcRect/>
          <a:stretch>
            <a:fillRect/>
          </a:stretch>
        </p:blipFill>
        <p:spPr bwMode="auto">
          <a:xfrm>
            <a:off x="6096000" y="3657600"/>
            <a:ext cx="2057400" cy="1562100"/>
          </a:xfrm>
          <a:prstGeom prst="rect">
            <a:avLst/>
          </a:prstGeom>
          <a:noFill/>
          <a:ln w="28575">
            <a:solidFill>
              <a:srgbClr val="000000"/>
            </a:solidFill>
            <a:miter lim="800000"/>
            <a:headEnd/>
            <a:tailEnd/>
          </a:ln>
        </p:spPr>
      </p:pic>
      <p:pic>
        <p:nvPicPr>
          <p:cNvPr id="66567" name="Picture 7"/>
          <p:cNvPicPr>
            <a:picLocks noChangeAspect="1" noChangeArrowheads="1"/>
          </p:cNvPicPr>
          <p:nvPr/>
        </p:nvPicPr>
        <p:blipFill>
          <a:blip r:embed="rId6"/>
          <a:srcRect/>
          <a:stretch>
            <a:fillRect/>
          </a:stretch>
        </p:blipFill>
        <p:spPr bwMode="auto">
          <a:xfrm>
            <a:off x="3429000" y="4876800"/>
            <a:ext cx="2057400" cy="1617663"/>
          </a:xfrm>
          <a:prstGeom prst="rect">
            <a:avLst/>
          </a:prstGeom>
          <a:noFill/>
          <a:ln w="28575">
            <a:solidFill>
              <a:schemeClr val="tx1"/>
            </a:solidFill>
            <a:miter lim="800000"/>
            <a:headEnd/>
            <a:tailEnd/>
          </a:ln>
        </p:spPr>
      </p:pic>
      <p:pic>
        <p:nvPicPr>
          <p:cNvPr id="66568" name="Picture 8"/>
          <p:cNvPicPr>
            <a:picLocks noChangeAspect="1" noChangeArrowheads="1"/>
          </p:cNvPicPr>
          <p:nvPr/>
        </p:nvPicPr>
        <p:blipFill>
          <a:blip r:embed="rId7"/>
          <a:srcRect/>
          <a:stretch>
            <a:fillRect/>
          </a:stretch>
        </p:blipFill>
        <p:spPr bwMode="auto">
          <a:xfrm>
            <a:off x="1066800" y="1792288"/>
            <a:ext cx="2057400" cy="1558925"/>
          </a:xfrm>
          <a:prstGeom prst="rect">
            <a:avLst/>
          </a:prstGeom>
          <a:noFill/>
          <a:ln w="28575">
            <a:solidFill>
              <a:schemeClr val="tx1"/>
            </a:solidFill>
            <a:miter lim="800000"/>
            <a:headEnd/>
            <a:tailEnd/>
          </a:ln>
        </p:spPr>
      </p:pic>
      <p:sp>
        <p:nvSpPr>
          <p:cNvPr id="66569" name="AutoShape 9"/>
          <p:cNvSpPr>
            <a:spLocks noChangeArrowheads="1"/>
          </p:cNvSpPr>
          <p:nvPr/>
        </p:nvSpPr>
        <p:spPr bwMode="auto">
          <a:xfrm>
            <a:off x="3276600" y="2133600"/>
            <a:ext cx="2514600" cy="2514600"/>
          </a:xfrm>
          <a:prstGeom prst="octagon">
            <a:avLst>
              <a:gd name="adj" fmla="val 29287"/>
            </a:avLst>
          </a:prstGeom>
          <a:solidFill>
            <a:srgbClr val="FFFF99"/>
          </a:solidFill>
          <a:ln w="9525">
            <a:solidFill>
              <a:schemeClr val="tx1"/>
            </a:solidFill>
            <a:miter lim="800000"/>
            <a:headEnd/>
            <a:tailEnd/>
          </a:ln>
        </p:spPr>
        <p:txBody>
          <a:bodyPr wrap="none" anchor="ctr">
            <a:prstTxWarp prst="textNoShape">
              <a:avLst/>
            </a:prstTxWarp>
          </a:bodyPr>
          <a:lstStyle/>
          <a:p>
            <a:r>
              <a:rPr lang="en-US" sz="3600" b="1">
                <a:solidFill>
                  <a:srgbClr val="008000"/>
                </a:solidFill>
                <a:latin typeface="Tahoma" charset="0"/>
              </a:rPr>
              <a:t>Spatial </a:t>
            </a:r>
          </a:p>
          <a:p>
            <a:r>
              <a:rPr lang="en-US" sz="3600" b="1">
                <a:solidFill>
                  <a:srgbClr val="008000"/>
                </a:solidFill>
                <a:latin typeface="Tahoma" charset="0"/>
              </a:rPr>
              <a:t>Data </a:t>
            </a:r>
          </a:p>
          <a:p>
            <a:r>
              <a:rPr lang="en-US" sz="3600" b="1">
                <a:solidFill>
                  <a:srgbClr val="008000"/>
                </a:solidFill>
                <a:latin typeface="Tahoma" charset="0"/>
              </a:rPr>
              <a:t>Layers</a:t>
            </a:r>
          </a:p>
        </p:txBody>
      </p:sp>
      <p:sp>
        <p:nvSpPr>
          <p:cNvPr id="66570" name="AutoShape 10"/>
          <p:cNvSpPr>
            <a:spLocks noChangeArrowheads="1"/>
          </p:cNvSpPr>
          <p:nvPr/>
        </p:nvSpPr>
        <p:spPr bwMode="auto">
          <a:xfrm>
            <a:off x="4495800" y="6172200"/>
            <a:ext cx="914400" cy="304800"/>
          </a:xfrm>
          <a:prstGeom prst="roundRect">
            <a:avLst>
              <a:gd name="adj" fmla="val 16667"/>
            </a:avLst>
          </a:prstGeom>
          <a:solidFill>
            <a:srgbClr val="FFFF99"/>
          </a:solidFill>
          <a:ln w="9525">
            <a:solidFill>
              <a:schemeClr val="tx1"/>
            </a:solidFill>
            <a:round/>
            <a:headEnd/>
            <a:tailEnd/>
          </a:ln>
        </p:spPr>
        <p:txBody>
          <a:bodyPr wrap="none" anchor="ctr">
            <a:prstTxWarp prst="textNoShape">
              <a:avLst/>
            </a:prstTxWarp>
          </a:bodyPr>
          <a:lstStyle/>
          <a:p>
            <a:r>
              <a:rPr lang="en-US" sz="1600" b="1">
                <a:solidFill>
                  <a:srgbClr val="008000"/>
                </a:solidFill>
                <a:latin typeface="Tahoma" charset="0"/>
              </a:rPr>
              <a:t>Landuse</a:t>
            </a:r>
          </a:p>
        </p:txBody>
      </p:sp>
      <p:sp>
        <p:nvSpPr>
          <p:cNvPr id="66571" name="AutoShape 11"/>
          <p:cNvSpPr>
            <a:spLocks noChangeArrowheads="1"/>
          </p:cNvSpPr>
          <p:nvPr/>
        </p:nvSpPr>
        <p:spPr bwMode="auto">
          <a:xfrm>
            <a:off x="1981200" y="5029200"/>
            <a:ext cx="1066800" cy="152400"/>
          </a:xfrm>
          <a:prstGeom prst="roundRect">
            <a:avLst>
              <a:gd name="adj" fmla="val 16667"/>
            </a:avLst>
          </a:prstGeom>
          <a:solidFill>
            <a:srgbClr val="FFFF99"/>
          </a:solidFill>
          <a:ln w="9525">
            <a:solidFill>
              <a:schemeClr val="tx1"/>
            </a:solidFill>
            <a:round/>
            <a:headEnd/>
            <a:tailEnd/>
          </a:ln>
        </p:spPr>
        <p:txBody>
          <a:bodyPr wrap="none" anchor="ctr">
            <a:prstTxWarp prst="textNoShape">
              <a:avLst/>
            </a:prstTxWarp>
          </a:bodyPr>
          <a:lstStyle/>
          <a:p>
            <a:pPr algn="l"/>
            <a:r>
              <a:rPr lang="en-US" sz="1600" b="1">
                <a:solidFill>
                  <a:srgbClr val="008000"/>
                </a:solidFill>
                <a:latin typeface="Tahoma" charset="0"/>
              </a:rPr>
              <a:t>Location</a:t>
            </a:r>
          </a:p>
        </p:txBody>
      </p:sp>
      <p:sp>
        <p:nvSpPr>
          <p:cNvPr id="66572" name="AutoShape 12"/>
          <p:cNvSpPr>
            <a:spLocks noChangeArrowheads="1"/>
          </p:cNvSpPr>
          <p:nvPr/>
        </p:nvSpPr>
        <p:spPr bwMode="auto">
          <a:xfrm>
            <a:off x="1981200" y="2971800"/>
            <a:ext cx="914400" cy="304800"/>
          </a:xfrm>
          <a:prstGeom prst="roundRect">
            <a:avLst>
              <a:gd name="adj" fmla="val 16667"/>
            </a:avLst>
          </a:prstGeom>
          <a:solidFill>
            <a:srgbClr val="FFFF99"/>
          </a:solidFill>
          <a:ln w="9525">
            <a:solidFill>
              <a:schemeClr val="tx1"/>
            </a:solidFill>
            <a:round/>
            <a:headEnd/>
            <a:tailEnd/>
          </a:ln>
        </p:spPr>
        <p:txBody>
          <a:bodyPr wrap="none" anchor="ctr">
            <a:prstTxWarp prst="textNoShape">
              <a:avLst/>
            </a:prstTxWarp>
          </a:bodyPr>
          <a:lstStyle/>
          <a:p>
            <a:r>
              <a:rPr lang="en-US" sz="1600" b="1">
                <a:solidFill>
                  <a:srgbClr val="008000"/>
                </a:solidFill>
                <a:latin typeface="Tahoma" charset="0"/>
              </a:rPr>
              <a:t>Soil</a:t>
            </a:r>
          </a:p>
        </p:txBody>
      </p:sp>
      <p:sp>
        <p:nvSpPr>
          <p:cNvPr id="66573" name="AutoShape 13"/>
          <p:cNvSpPr>
            <a:spLocks noChangeArrowheads="1"/>
          </p:cNvSpPr>
          <p:nvPr/>
        </p:nvSpPr>
        <p:spPr bwMode="auto">
          <a:xfrm>
            <a:off x="4038600" y="1600200"/>
            <a:ext cx="1676400" cy="304800"/>
          </a:xfrm>
          <a:prstGeom prst="roundRect">
            <a:avLst>
              <a:gd name="adj" fmla="val 16667"/>
            </a:avLst>
          </a:prstGeom>
          <a:solidFill>
            <a:srgbClr val="FFFF99"/>
          </a:solidFill>
          <a:ln w="9525">
            <a:solidFill>
              <a:schemeClr val="tx1"/>
            </a:solidFill>
            <a:round/>
            <a:headEnd/>
            <a:tailEnd/>
          </a:ln>
        </p:spPr>
        <p:txBody>
          <a:bodyPr wrap="none" anchor="ctr">
            <a:prstTxWarp prst="textNoShape">
              <a:avLst/>
            </a:prstTxWarp>
          </a:bodyPr>
          <a:lstStyle/>
          <a:p>
            <a:r>
              <a:rPr lang="en-US" sz="1600" b="1">
                <a:solidFill>
                  <a:srgbClr val="008000"/>
                </a:solidFill>
                <a:latin typeface="Tahoma" charset="0"/>
              </a:rPr>
              <a:t>LandCapability</a:t>
            </a:r>
          </a:p>
        </p:txBody>
      </p:sp>
      <p:sp>
        <p:nvSpPr>
          <p:cNvPr id="66574" name="AutoShape 14"/>
          <p:cNvSpPr>
            <a:spLocks noChangeArrowheads="1"/>
          </p:cNvSpPr>
          <p:nvPr/>
        </p:nvSpPr>
        <p:spPr bwMode="auto">
          <a:xfrm>
            <a:off x="7162800" y="2895600"/>
            <a:ext cx="914400" cy="228600"/>
          </a:xfrm>
          <a:prstGeom prst="roundRect">
            <a:avLst>
              <a:gd name="adj" fmla="val 16667"/>
            </a:avLst>
          </a:prstGeom>
          <a:solidFill>
            <a:srgbClr val="FFFF99"/>
          </a:solidFill>
          <a:ln w="9525">
            <a:solidFill>
              <a:schemeClr val="tx1"/>
            </a:solidFill>
            <a:round/>
            <a:headEnd/>
            <a:tailEnd/>
          </a:ln>
        </p:spPr>
        <p:txBody>
          <a:bodyPr wrap="none" anchor="ctr">
            <a:prstTxWarp prst="textNoShape">
              <a:avLst/>
            </a:prstTxWarp>
          </a:bodyPr>
          <a:lstStyle/>
          <a:p>
            <a:r>
              <a:rPr lang="en-US" sz="1600" b="1">
                <a:solidFill>
                  <a:srgbClr val="008000"/>
                </a:solidFill>
                <a:latin typeface="Tahoma" charset="0"/>
              </a:rPr>
              <a:t>Roads</a:t>
            </a:r>
          </a:p>
        </p:txBody>
      </p:sp>
      <p:sp>
        <p:nvSpPr>
          <p:cNvPr id="66575" name="AutoShape 15"/>
          <p:cNvSpPr>
            <a:spLocks noChangeArrowheads="1"/>
          </p:cNvSpPr>
          <p:nvPr/>
        </p:nvSpPr>
        <p:spPr bwMode="auto">
          <a:xfrm>
            <a:off x="6832600" y="4800600"/>
            <a:ext cx="1295400" cy="304800"/>
          </a:xfrm>
          <a:prstGeom prst="roundRect">
            <a:avLst>
              <a:gd name="adj" fmla="val 16667"/>
            </a:avLst>
          </a:prstGeom>
          <a:solidFill>
            <a:srgbClr val="FFFF99"/>
          </a:solidFill>
          <a:ln w="9525">
            <a:solidFill>
              <a:schemeClr val="tx1"/>
            </a:solidFill>
            <a:round/>
            <a:headEnd/>
            <a:tailEnd/>
          </a:ln>
        </p:spPr>
        <p:txBody>
          <a:bodyPr wrap="none" anchor="ctr">
            <a:prstTxWarp prst="textNoShape">
              <a:avLst/>
            </a:prstTxWarp>
          </a:bodyPr>
          <a:lstStyle/>
          <a:p>
            <a:r>
              <a:rPr lang="en-US" sz="1600" b="1">
                <a:solidFill>
                  <a:srgbClr val="008000"/>
                </a:solidFill>
                <a:latin typeface="Tahoma" charset="0"/>
              </a:rPr>
              <a:t>VillagesBnd</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bg>
      <p:bgPr>
        <a:solidFill>
          <a:srgbClr val="0000FF"/>
        </a:solidFill>
        <a:effectLst/>
      </p:bgPr>
    </p:bg>
    <p:spTree>
      <p:nvGrpSpPr>
        <p:cNvPr id="1" name=""/>
        <p:cNvGrpSpPr/>
        <p:nvPr/>
      </p:nvGrpSpPr>
      <p:grpSpPr>
        <a:xfrm>
          <a:off x="0" y="0"/>
          <a:ext cx="0" cy="0"/>
          <a:chOff x="0" y="0"/>
          <a:chExt cx="0" cy="0"/>
        </a:xfrm>
      </p:grpSpPr>
      <p:sp>
        <p:nvSpPr>
          <p:cNvPr id="67586" name="Rectangle 1026"/>
          <p:cNvSpPr>
            <a:spLocks noGrp="1" noChangeArrowheads="1"/>
          </p:cNvSpPr>
          <p:nvPr>
            <p:ph type="title" idx="4294967295"/>
          </p:nvPr>
        </p:nvSpPr>
        <p:spPr>
          <a:xfrm>
            <a:off x="0" y="0"/>
            <a:ext cx="7772400" cy="1143000"/>
          </a:xfrm>
        </p:spPr>
        <p:txBody>
          <a:bodyPr lIns="92075" tIns="46038" rIns="92075" bIns="46038"/>
          <a:lstStyle/>
          <a:p>
            <a:pPr eaLnBrk="1" hangingPunct="1"/>
            <a:r>
              <a:rPr lang="en-US">
                <a:solidFill>
                  <a:srgbClr val="00FFFF"/>
                </a:solidFill>
                <a:ea typeface="ＭＳ Ｐゴシック" charset="-128"/>
              </a:rPr>
              <a:t>The</a:t>
            </a:r>
            <a:r>
              <a:rPr lang="en-US">
                <a:ea typeface="ＭＳ Ｐゴシック" charset="-128"/>
              </a:rPr>
              <a:t> </a:t>
            </a:r>
            <a:r>
              <a:rPr lang="en-US">
                <a:solidFill>
                  <a:srgbClr val="FFFF00"/>
                </a:solidFill>
                <a:ea typeface="ＭＳ Ｐゴシック" charset="-128"/>
              </a:rPr>
              <a:t>GIS</a:t>
            </a:r>
            <a:r>
              <a:rPr lang="en-US">
                <a:ea typeface="ＭＳ Ｐゴシック" charset="-128"/>
              </a:rPr>
              <a:t> </a:t>
            </a:r>
            <a:r>
              <a:rPr lang="en-US">
                <a:solidFill>
                  <a:srgbClr val="00FFFF"/>
                </a:solidFill>
                <a:ea typeface="ＭＳ Ｐゴシック" charset="-128"/>
              </a:rPr>
              <a:t>sandwich</a:t>
            </a:r>
          </a:p>
        </p:txBody>
      </p:sp>
      <p:sp>
        <p:nvSpPr>
          <p:cNvPr id="566275" name="Rectangle 1027"/>
          <p:cNvSpPr>
            <a:spLocks noGrp="1" noChangeArrowheads="1"/>
          </p:cNvSpPr>
          <p:nvPr>
            <p:ph type="body" idx="4294967295"/>
          </p:nvPr>
        </p:nvSpPr>
        <p:spPr>
          <a:xfrm>
            <a:off x="0" y="1219200"/>
            <a:ext cx="7467600" cy="4114800"/>
          </a:xfrm>
        </p:spPr>
        <p:txBody>
          <a:bodyPr lIns="92075" tIns="46038" rIns="92075" bIns="46038">
            <a:normAutofit/>
          </a:bodyPr>
          <a:lstStyle/>
          <a:p>
            <a:pPr eaLnBrk="1" hangingPunct="1">
              <a:buFontTx/>
              <a:buNone/>
            </a:pPr>
            <a:r>
              <a:rPr lang="en-US" b="1">
                <a:effectLst>
                  <a:outerShdw blurRad="38100" dist="38100" dir="2700000" algn="tl">
                    <a:srgbClr val="FFFFFF"/>
                  </a:outerShdw>
                </a:effectLst>
                <a:ea typeface="ＭＳ Ｐゴシック" charset="-128"/>
              </a:rPr>
              <a:t>  Integration of  Multilayer Data</a:t>
            </a:r>
          </a:p>
          <a:p>
            <a:pPr eaLnBrk="1" hangingPunct="1">
              <a:buFontTx/>
              <a:buNone/>
            </a:pPr>
            <a:endParaRPr lang="en-US" b="1">
              <a:effectLst>
                <a:outerShdw blurRad="38100" dist="38100" dir="2700000" algn="tl">
                  <a:srgbClr val="FFFFFF"/>
                </a:outerShdw>
              </a:effectLst>
              <a:ea typeface="ＭＳ Ｐゴシック" charset="-128"/>
            </a:endParaRPr>
          </a:p>
          <a:p>
            <a:pPr eaLnBrk="1" hangingPunct="1">
              <a:buFontTx/>
              <a:buNone/>
            </a:pPr>
            <a:r>
              <a:rPr lang="en-US" b="1">
                <a:effectLst>
                  <a:outerShdw blurRad="38100" dist="38100" dir="2700000" algn="tl">
                    <a:srgbClr val="FFFFFF"/>
                  </a:outerShdw>
                </a:effectLst>
                <a:ea typeface="ＭＳ Ｐゴシック" charset="-128"/>
              </a:rPr>
              <a:t>  Fusion Concept    </a:t>
            </a:r>
          </a:p>
        </p:txBody>
      </p:sp>
      <p:pic>
        <p:nvPicPr>
          <p:cNvPr id="67588" name="Picture 1028"/>
          <p:cNvPicPr>
            <a:picLocks noChangeArrowheads="1"/>
          </p:cNvPicPr>
          <p:nvPr/>
        </p:nvPicPr>
        <p:blipFill>
          <a:blip r:embed="rId3"/>
          <a:srcRect/>
          <a:stretch>
            <a:fillRect/>
          </a:stretch>
        </p:blipFill>
        <p:spPr bwMode="auto">
          <a:xfrm>
            <a:off x="3429000" y="2819400"/>
            <a:ext cx="2286000" cy="3362325"/>
          </a:xfrm>
          <a:prstGeom prst="rect">
            <a:avLst/>
          </a:prstGeom>
          <a:noFill/>
          <a:ln w="12700">
            <a:noFill/>
            <a:miter lim="800000"/>
            <a:headEnd/>
            <a:tailEnd/>
          </a:ln>
        </p:spPr>
      </p:pic>
      <p:pic>
        <p:nvPicPr>
          <p:cNvPr id="67589" name="Picture 1029" descr="PEANUTBT"/>
          <p:cNvPicPr>
            <a:picLocks noChangeAspect="1" noChangeArrowheads="1"/>
          </p:cNvPicPr>
          <p:nvPr/>
        </p:nvPicPr>
        <p:blipFill>
          <a:blip r:embed="rId4"/>
          <a:srcRect/>
          <a:stretch>
            <a:fillRect/>
          </a:stretch>
        </p:blipFill>
        <p:spPr bwMode="auto">
          <a:xfrm flipH="1">
            <a:off x="6629400" y="4724400"/>
            <a:ext cx="547688" cy="920750"/>
          </a:xfrm>
          <a:prstGeom prst="rect">
            <a:avLst/>
          </a:prstGeom>
          <a:noFill/>
          <a:ln w="9525">
            <a:noFill/>
            <a:miter lim="800000"/>
            <a:headEnd/>
            <a:tailEnd/>
          </a:ln>
        </p:spPr>
      </p:pic>
      <p:pic>
        <p:nvPicPr>
          <p:cNvPr id="67590" name="Picture 1030" descr="JAM"/>
          <p:cNvPicPr>
            <a:picLocks noChangeAspect="1" noChangeArrowheads="1"/>
          </p:cNvPicPr>
          <p:nvPr/>
        </p:nvPicPr>
        <p:blipFill>
          <a:blip r:embed="rId5"/>
          <a:srcRect/>
          <a:stretch>
            <a:fillRect/>
          </a:stretch>
        </p:blipFill>
        <p:spPr bwMode="auto">
          <a:xfrm>
            <a:off x="7391400" y="4724400"/>
            <a:ext cx="546100" cy="8667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6275">
                                            <p:txEl>
                                              <p:pRg st="0" end="0"/>
                                            </p:txEl>
                                          </p:spTgt>
                                        </p:tgtEl>
                                        <p:attrNameLst>
                                          <p:attrName>style.visibility</p:attrName>
                                        </p:attrNameLst>
                                      </p:cBhvr>
                                      <p:to>
                                        <p:strVal val="visible"/>
                                      </p:to>
                                    </p:set>
                                    <p:anim calcmode="lin" valueType="num">
                                      <p:cBhvr additive="base">
                                        <p:cTn id="7" dur="500" fill="hold"/>
                                        <p:tgtEl>
                                          <p:spTgt spid="5662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6627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66275">
                                            <p:txEl>
                                              <p:pRg st="2" end="2"/>
                                            </p:txEl>
                                          </p:spTgt>
                                        </p:tgtEl>
                                        <p:attrNameLst>
                                          <p:attrName>style.visibility</p:attrName>
                                        </p:attrNameLst>
                                      </p:cBhvr>
                                      <p:to>
                                        <p:strVal val="visible"/>
                                      </p:to>
                                    </p:set>
                                    <p:anim calcmode="lin" valueType="num">
                                      <p:cBhvr additive="base">
                                        <p:cTn id="12" dur="500" fill="hold"/>
                                        <p:tgtEl>
                                          <p:spTgt spid="566275">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6627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275" grpId="0" build="p" autoUpdateAnimBg="0" advAuto="0"/>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00FF"/>
        </a:solidFill>
        <a:effectLst/>
      </p:bgPr>
    </p:bg>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a:srcRect/>
          <a:stretch>
            <a:fillRect/>
          </a:stretch>
        </p:blipFill>
        <p:spPr bwMode="auto">
          <a:xfrm>
            <a:off x="1150938" y="2819400"/>
            <a:ext cx="3663950" cy="5334000"/>
          </a:xfrm>
          <a:prstGeom prst="rect">
            <a:avLst/>
          </a:prstGeom>
          <a:noFill/>
          <a:ln w="9525">
            <a:noFill/>
            <a:miter lim="800000"/>
            <a:headEnd/>
            <a:tailEnd/>
          </a:ln>
        </p:spPr>
      </p:pic>
      <p:sp>
        <p:nvSpPr>
          <p:cNvPr id="69635" name="Rectangle 3"/>
          <p:cNvSpPr>
            <a:spLocks noGrp="1" noChangeArrowheads="1"/>
          </p:cNvSpPr>
          <p:nvPr>
            <p:ph type="title" idx="4294967295"/>
          </p:nvPr>
        </p:nvSpPr>
        <p:spPr>
          <a:xfrm>
            <a:off x="0" y="228600"/>
            <a:ext cx="8669338" cy="771525"/>
          </a:xfrm>
        </p:spPr>
        <p:txBody>
          <a:bodyPr lIns="92075" tIns="46038" rIns="92075" bIns="46038"/>
          <a:lstStyle/>
          <a:p>
            <a:pPr eaLnBrk="1" hangingPunct="1"/>
            <a:r>
              <a:rPr lang="en-US" sz="3200">
                <a:solidFill>
                  <a:srgbClr val="66FFFF"/>
                </a:solidFill>
                <a:ea typeface="ＭＳ Ｐゴシック" charset="-128"/>
              </a:rPr>
              <a:t>Measuring and Integrating the Parts...</a:t>
            </a:r>
          </a:p>
        </p:txBody>
      </p:sp>
      <p:sp>
        <p:nvSpPr>
          <p:cNvPr id="601092" name="Text Box 4"/>
          <p:cNvSpPr txBox="1">
            <a:spLocks noChangeArrowheads="1"/>
          </p:cNvSpPr>
          <p:nvPr/>
        </p:nvSpPr>
        <p:spPr bwMode="auto">
          <a:xfrm>
            <a:off x="5045075" y="1601788"/>
            <a:ext cx="1793875" cy="457200"/>
          </a:xfrm>
          <a:prstGeom prst="rect">
            <a:avLst/>
          </a:prstGeom>
          <a:noFill/>
          <a:ln w="12700">
            <a:noFill/>
            <a:miter lim="800000"/>
            <a:headEnd/>
            <a:tailEnd/>
          </a:ln>
          <a:effectLst/>
        </p:spPr>
        <p:txBody>
          <a:bodyPr wrap="none">
            <a:prstTxWarp prst="textNoShape">
              <a:avLst/>
            </a:prstTxWarp>
            <a:spAutoFit/>
          </a:bodyPr>
          <a:lstStyle/>
          <a:p>
            <a:pPr algn="l" eaLnBrk="0" hangingPunct="0"/>
            <a:r>
              <a:rPr lang="en-US" sz="2400" b="1">
                <a:solidFill>
                  <a:srgbClr val="FFFFFF"/>
                </a:solidFill>
                <a:effectLst>
                  <a:outerShdw blurRad="38100" dist="38100" dir="2700000" algn="tl">
                    <a:srgbClr val="000000"/>
                  </a:outerShdw>
                </a:effectLst>
                <a:latin typeface="Times New Roman" charset="0"/>
              </a:rPr>
              <a:t>Social Factors</a:t>
            </a:r>
            <a:endParaRPr lang="en-US" sz="2400" b="1">
              <a:solidFill>
                <a:srgbClr val="FFFFFF"/>
              </a:solidFill>
              <a:effectLst>
                <a:outerShdw blurRad="38100" dist="38100" dir="2700000" algn="tl">
                  <a:srgbClr val="000000"/>
                </a:outerShdw>
              </a:effectLst>
            </a:endParaRPr>
          </a:p>
        </p:txBody>
      </p:sp>
      <p:sp>
        <p:nvSpPr>
          <p:cNvPr id="601093" name="Text Box 5"/>
          <p:cNvSpPr txBox="1">
            <a:spLocks noChangeArrowheads="1"/>
          </p:cNvSpPr>
          <p:nvPr/>
        </p:nvSpPr>
        <p:spPr bwMode="auto">
          <a:xfrm>
            <a:off x="5045075" y="2135188"/>
            <a:ext cx="1562100" cy="457200"/>
          </a:xfrm>
          <a:prstGeom prst="rect">
            <a:avLst/>
          </a:prstGeom>
          <a:noFill/>
          <a:ln w="12700">
            <a:noFill/>
            <a:miter lim="800000"/>
            <a:headEnd/>
            <a:tailEnd/>
          </a:ln>
          <a:effectLst/>
        </p:spPr>
        <p:txBody>
          <a:bodyPr wrap="none">
            <a:prstTxWarp prst="textNoShape">
              <a:avLst/>
            </a:prstTxWarp>
            <a:spAutoFit/>
          </a:bodyPr>
          <a:lstStyle/>
          <a:p>
            <a:pPr algn="l" eaLnBrk="0" hangingPunct="0"/>
            <a:r>
              <a:rPr lang="en-US" sz="2400" b="1">
                <a:solidFill>
                  <a:srgbClr val="FFFFFF"/>
                </a:solidFill>
                <a:effectLst>
                  <a:outerShdw blurRad="38100" dist="38100" dir="2700000" algn="tl">
                    <a:srgbClr val="000000"/>
                  </a:outerShdw>
                </a:effectLst>
                <a:latin typeface="Times New Roman" charset="0"/>
              </a:rPr>
              <a:t>Biodiversity</a:t>
            </a:r>
            <a:endParaRPr lang="en-US" sz="2400" b="1">
              <a:solidFill>
                <a:srgbClr val="FFFFFF"/>
              </a:solidFill>
              <a:effectLst>
                <a:outerShdw blurRad="38100" dist="38100" dir="2700000" algn="tl">
                  <a:srgbClr val="000000"/>
                </a:outerShdw>
              </a:effectLst>
            </a:endParaRPr>
          </a:p>
        </p:txBody>
      </p:sp>
      <p:sp>
        <p:nvSpPr>
          <p:cNvPr id="601094" name="Text Box 6"/>
          <p:cNvSpPr txBox="1">
            <a:spLocks noChangeArrowheads="1"/>
          </p:cNvSpPr>
          <p:nvPr/>
        </p:nvSpPr>
        <p:spPr bwMode="auto">
          <a:xfrm>
            <a:off x="5045075" y="2668588"/>
            <a:ext cx="1577975" cy="457200"/>
          </a:xfrm>
          <a:prstGeom prst="rect">
            <a:avLst/>
          </a:prstGeom>
          <a:noFill/>
          <a:ln w="12700">
            <a:noFill/>
            <a:miter lim="800000"/>
            <a:headEnd/>
            <a:tailEnd/>
          </a:ln>
          <a:effectLst/>
        </p:spPr>
        <p:txBody>
          <a:bodyPr wrap="none">
            <a:prstTxWarp prst="textNoShape">
              <a:avLst/>
            </a:prstTxWarp>
            <a:spAutoFit/>
          </a:bodyPr>
          <a:lstStyle/>
          <a:p>
            <a:pPr algn="l" eaLnBrk="0" hangingPunct="0"/>
            <a:r>
              <a:rPr lang="en-US" sz="2400" b="1">
                <a:solidFill>
                  <a:srgbClr val="FFFFFF"/>
                </a:solidFill>
                <a:effectLst>
                  <a:outerShdw blurRad="38100" dist="38100" dir="2700000" algn="tl">
                    <a:srgbClr val="000000"/>
                  </a:outerShdw>
                </a:effectLst>
                <a:latin typeface="Times New Roman" charset="0"/>
              </a:rPr>
              <a:t>Engineering</a:t>
            </a:r>
          </a:p>
        </p:txBody>
      </p:sp>
      <p:sp>
        <p:nvSpPr>
          <p:cNvPr id="601095" name="Text Box 7"/>
          <p:cNvSpPr txBox="1">
            <a:spLocks noChangeArrowheads="1"/>
          </p:cNvSpPr>
          <p:nvPr/>
        </p:nvSpPr>
        <p:spPr bwMode="auto">
          <a:xfrm>
            <a:off x="5045075" y="3201988"/>
            <a:ext cx="1271588" cy="457200"/>
          </a:xfrm>
          <a:prstGeom prst="rect">
            <a:avLst/>
          </a:prstGeom>
          <a:noFill/>
          <a:ln w="12700">
            <a:noFill/>
            <a:miter lim="800000"/>
            <a:headEnd/>
            <a:tailEnd/>
          </a:ln>
          <a:effectLst/>
        </p:spPr>
        <p:txBody>
          <a:bodyPr wrap="none">
            <a:prstTxWarp prst="textNoShape">
              <a:avLst/>
            </a:prstTxWarp>
            <a:spAutoFit/>
          </a:bodyPr>
          <a:lstStyle/>
          <a:p>
            <a:pPr algn="l" eaLnBrk="0" hangingPunct="0"/>
            <a:r>
              <a:rPr lang="en-US" sz="2400" b="1">
                <a:solidFill>
                  <a:srgbClr val="FFFFFF"/>
                </a:solidFill>
                <a:effectLst>
                  <a:outerShdw blurRad="38100" dist="38100" dir="2700000" algn="tl">
                    <a:srgbClr val="000000"/>
                  </a:outerShdw>
                </a:effectLst>
                <a:latin typeface="Times New Roman" charset="0"/>
              </a:rPr>
              <a:t>Land Use</a:t>
            </a:r>
            <a:endParaRPr lang="en-US" sz="2400" b="1">
              <a:solidFill>
                <a:srgbClr val="FFFFFF"/>
              </a:solidFill>
              <a:effectLst>
                <a:outerShdw blurRad="38100" dist="38100" dir="2700000" algn="tl">
                  <a:srgbClr val="000000"/>
                </a:outerShdw>
              </a:effectLst>
            </a:endParaRPr>
          </a:p>
        </p:txBody>
      </p:sp>
      <p:sp>
        <p:nvSpPr>
          <p:cNvPr id="601096" name="Text Box 8"/>
          <p:cNvSpPr txBox="1">
            <a:spLocks noChangeArrowheads="1"/>
          </p:cNvSpPr>
          <p:nvPr/>
        </p:nvSpPr>
        <p:spPr bwMode="auto">
          <a:xfrm>
            <a:off x="5045075" y="3735388"/>
            <a:ext cx="1909763" cy="822325"/>
          </a:xfrm>
          <a:prstGeom prst="rect">
            <a:avLst/>
          </a:prstGeom>
          <a:noFill/>
          <a:ln w="12700">
            <a:noFill/>
            <a:miter lim="800000"/>
            <a:headEnd/>
            <a:tailEnd/>
          </a:ln>
          <a:effectLst/>
        </p:spPr>
        <p:txBody>
          <a:bodyPr wrap="none">
            <a:prstTxWarp prst="textNoShape">
              <a:avLst/>
            </a:prstTxWarp>
            <a:spAutoFit/>
          </a:bodyPr>
          <a:lstStyle/>
          <a:p>
            <a:pPr algn="l" eaLnBrk="0" hangingPunct="0"/>
            <a:r>
              <a:rPr lang="en-US" sz="2400" b="1">
                <a:solidFill>
                  <a:srgbClr val="FFFFFF"/>
                </a:solidFill>
                <a:effectLst>
                  <a:outerShdw blurRad="38100" dist="38100" dir="2700000" algn="tl">
                    <a:srgbClr val="000000"/>
                  </a:outerShdw>
                </a:effectLst>
                <a:latin typeface="Times New Roman" charset="0"/>
              </a:rPr>
              <a:t>Environmental</a:t>
            </a:r>
          </a:p>
          <a:p>
            <a:pPr algn="l" eaLnBrk="0" hangingPunct="0"/>
            <a:r>
              <a:rPr lang="en-US" sz="2400" b="1">
                <a:solidFill>
                  <a:srgbClr val="FFFFFF"/>
                </a:solidFill>
                <a:effectLst>
                  <a:outerShdw blurRad="38100" dist="38100" dir="2700000" algn="tl">
                    <a:srgbClr val="000000"/>
                  </a:outerShdw>
                </a:effectLst>
                <a:latin typeface="Times New Roman" charset="0"/>
              </a:rPr>
              <a:t>Considerations</a:t>
            </a:r>
            <a:endParaRPr lang="en-US" sz="2400" b="1">
              <a:solidFill>
                <a:srgbClr val="FFFFFF"/>
              </a:solidFill>
              <a:effectLst>
                <a:outerShdw blurRad="38100" dist="38100" dir="2700000" algn="tl">
                  <a:srgbClr val="000000"/>
                </a:outerShdw>
              </a:effectLst>
            </a:endParaRPr>
          </a:p>
        </p:txBody>
      </p:sp>
      <p:sp>
        <p:nvSpPr>
          <p:cNvPr id="601097" name="Text Box 9"/>
          <p:cNvSpPr txBox="1">
            <a:spLocks noChangeArrowheads="1"/>
          </p:cNvSpPr>
          <p:nvPr/>
        </p:nvSpPr>
        <p:spPr bwMode="auto">
          <a:xfrm>
            <a:off x="1219200" y="5794375"/>
            <a:ext cx="5861050" cy="762000"/>
          </a:xfrm>
          <a:prstGeom prst="rect">
            <a:avLst/>
          </a:prstGeom>
          <a:noFill/>
          <a:ln w="12700">
            <a:noFill/>
            <a:miter lim="800000"/>
            <a:headEnd/>
            <a:tailEnd/>
          </a:ln>
          <a:effectLst/>
        </p:spPr>
        <p:txBody>
          <a:bodyPr wrap="none">
            <a:prstTxWarp prst="textNoShape">
              <a:avLst/>
            </a:prstTxWarp>
            <a:spAutoFit/>
          </a:bodyPr>
          <a:lstStyle/>
          <a:p>
            <a:pPr algn="l" eaLnBrk="0" hangingPunct="0"/>
            <a:r>
              <a:rPr lang="en-US" sz="4400" b="1">
                <a:solidFill>
                  <a:srgbClr val="FFFFFF"/>
                </a:solidFill>
                <a:effectLst>
                  <a:outerShdw blurRad="38100" dist="38100" dir="2700000" algn="tl">
                    <a:srgbClr val="000000"/>
                  </a:outerShdw>
                </a:effectLst>
                <a:latin typeface="Times New Roman" charset="0"/>
              </a:rPr>
              <a:t>…Means Seeing the Whole</a:t>
            </a:r>
            <a:endParaRPr lang="en-US" sz="4400" b="1">
              <a:solidFill>
                <a:srgbClr val="FFFFFF"/>
              </a:solidFill>
              <a:effectLst>
                <a:outerShdw blurRad="38100" dist="38100" dir="2700000" algn="tl">
                  <a:srgbClr val="000000"/>
                </a:outerShdw>
              </a:effectLst>
            </a:endParaRPr>
          </a:p>
        </p:txBody>
      </p:sp>
      <p:sp>
        <p:nvSpPr>
          <p:cNvPr id="69642" name="Line 10"/>
          <p:cNvSpPr>
            <a:spLocks noChangeShapeType="1"/>
          </p:cNvSpPr>
          <p:nvPr/>
        </p:nvSpPr>
        <p:spPr bwMode="auto">
          <a:xfrm flipH="1">
            <a:off x="4267200" y="1828800"/>
            <a:ext cx="812800" cy="0"/>
          </a:xfrm>
          <a:prstGeom prst="line">
            <a:avLst/>
          </a:prstGeom>
          <a:noFill/>
          <a:ln w="19050">
            <a:solidFill>
              <a:srgbClr val="FAFD00"/>
            </a:solidFill>
            <a:round/>
            <a:headEnd/>
            <a:tailEnd/>
          </a:ln>
        </p:spPr>
        <p:txBody>
          <a:bodyPr wrap="none" anchor="ctr">
            <a:prstTxWarp prst="textNoShape">
              <a:avLst/>
            </a:prstTxWarp>
          </a:bodyPr>
          <a:lstStyle/>
          <a:p>
            <a:endParaRPr lang="nb-NO"/>
          </a:p>
        </p:txBody>
      </p:sp>
      <p:sp>
        <p:nvSpPr>
          <p:cNvPr id="69643" name="Line 11"/>
          <p:cNvSpPr>
            <a:spLocks noChangeShapeType="1"/>
          </p:cNvSpPr>
          <p:nvPr/>
        </p:nvSpPr>
        <p:spPr bwMode="auto">
          <a:xfrm flipH="1">
            <a:off x="4267200" y="2362200"/>
            <a:ext cx="812800" cy="0"/>
          </a:xfrm>
          <a:prstGeom prst="line">
            <a:avLst/>
          </a:prstGeom>
          <a:noFill/>
          <a:ln w="19050">
            <a:solidFill>
              <a:srgbClr val="FAFD00"/>
            </a:solidFill>
            <a:round/>
            <a:headEnd/>
            <a:tailEnd/>
          </a:ln>
        </p:spPr>
        <p:txBody>
          <a:bodyPr wrap="none" anchor="ctr">
            <a:prstTxWarp prst="textNoShape">
              <a:avLst/>
            </a:prstTxWarp>
          </a:bodyPr>
          <a:lstStyle/>
          <a:p>
            <a:endParaRPr lang="nb-NO"/>
          </a:p>
        </p:txBody>
      </p:sp>
      <p:sp>
        <p:nvSpPr>
          <p:cNvPr id="69644" name="Line 12"/>
          <p:cNvSpPr>
            <a:spLocks noChangeShapeType="1"/>
          </p:cNvSpPr>
          <p:nvPr/>
        </p:nvSpPr>
        <p:spPr bwMode="auto">
          <a:xfrm flipH="1">
            <a:off x="4267200" y="2895600"/>
            <a:ext cx="812800" cy="0"/>
          </a:xfrm>
          <a:prstGeom prst="line">
            <a:avLst/>
          </a:prstGeom>
          <a:noFill/>
          <a:ln w="19050">
            <a:solidFill>
              <a:srgbClr val="FAFD00"/>
            </a:solidFill>
            <a:round/>
            <a:headEnd/>
            <a:tailEnd/>
          </a:ln>
        </p:spPr>
        <p:txBody>
          <a:bodyPr wrap="none" anchor="ctr">
            <a:prstTxWarp prst="textNoShape">
              <a:avLst/>
            </a:prstTxWarp>
          </a:bodyPr>
          <a:lstStyle/>
          <a:p>
            <a:endParaRPr lang="nb-NO"/>
          </a:p>
        </p:txBody>
      </p:sp>
      <p:sp>
        <p:nvSpPr>
          <p:cNvPr id="69645" name="Line 13"/>
          <p:cNvSpPr>
            <a:spLocks noChangeShapeType="1"/>
          </p:cNvSpPr>
          <p:nvPr/>
        </p:nvSpPr>
        <p:spPr bwMode="auto">
          <a:xfrm flipH="1">
            <a:off x="4267200" y="3429000"/>
            <a:ext cx="812800" cy="0"/>
          </a:xfrm>
          <a:prstGeom prst="line">
            <a:avLst/>
          </a:prstGeom>
          <a:noFill/>
          <a:ln w="19050">
            <a:solidFill>
              <a:srgbClr val="FAFD00"/>
            </a:solidFill>
            <a:round/>
            <a:headEnd/>
            <a:tailEnd/>
          </a:ln>
        </p:spPr>
        <p:txBody>
          <a:bodyPr wrap="none" anchor="ctr">
            <a:prstTxWarp prst="textNoShape">
              <a:avLst/>
            </a:prstTxWarp>
          </a:bodyPr>
          <a:lstStyle/>
          <a:p>
            <a:endParaRPr lang="nb-NO"/>
          </a:p>
        </p:txBody>
      </p:sp>
      <p:sp>
        <p:nvSpPr>
          <p:cNvPr id="69646" name="Line 14"/>
          <p:cNvSpPr>
            <a:spLocks noChangeShapeType="1"/>
          </p:cNvSpPr>
          <p:nvPr/>
        </p:nvSpPr>
        <p:spPr bwMode="auto">
          <a:xfrm flipH="1">
            <a:off x="4673600" y="4191000"/>
            <a:ext cx="406400" cy="0"/>
          </a:xfrm>
          <a:prstGeom prst="line">
            <a:avLst/>
          </a:prstGeom>
          <a:noFill/>
          <a:ln w="19050">
            <a:solidFill>
              <a:srgbClr val="FAFD00"/>
            </a:solidFill>
            <a:round/>
            <a:headEnd/>
            <a:tailEnd/>
          </a:ln>
        </p:spPr>
        <p:txBody>
          <a:bodyPr wrap="none" anchor="ctr">
            <a:prstTxWarp prst="textNoShape">
              <a:avLst/>
            </a:prstTxWarp>
          </a:bodyPr>
          <a:lstStyle/>
          <a:p>
            <a:endParaRPr lang="nb-NO"/>
          </a:p>
        </p:txBody>
      </p:sp>
      <p:sp>
        <p:nvSpPr>
          <p:cNvPr id="69647" name="Line 15"/>
          <p:cNvSpPr>
            <a:spLocks noChangeShapeType="1"/>
          </p:cNvSpPr>
          <p:nvPr/>
        </p:nvSpPr>
        <p:spPr bwMode="auto">
          <a:xfrm flipH="1">
            <a:off x="4267200" y="3962400"/>
            <a:ext cx="406400" cy="0"/>
          </a:xfrm>
          <a:prstGeom prst="line">
            <a:avLst/>
          </a:prstGeom>
          <a:noFill/>
          <a:ln w="19050">
            <a:solidFill>
              <a:srgbClr val="FAFD00"/>
            </a:solidFill>
            <a:round/>
            <a:headEnd/>
            <a:tailEnd/>
          </a:ln>
        </p:spPr>
        <p:txBody>
          <a:bodyPr wrap="none" anchor="ctr">
            <a:prstTxWarp prst="textNoShape">
              <a:avLst/>
            </a:prstTxWarp>
          </a:bodyPr>
          <a:lstStyle/>
          <a:p>
            <a:endParaRPr lang="nb-NO"/>
          </a:p>
        </p:txBody>
      </p:sp>
      <p:sp>
        <p:nvSpPr>
          <p:cNvPr id="69648" name="Line 16"/>
          <p:cNvSpPr>
            <a:spLocks noChangeShapeType="1"/>
          </p:cNvSpPr>
          <p:nvPr/>
        </p:nvSpPr>
        <p:spPr bwMode="auto">
          <a:xfrm flipH="1">
            <a:off x="4267200" y="4495800"/>
            <a:ext cx="406400" cy="0"/>
          </a:xfrm>
          <a:prstGeom prst="line">
            <a:avLst/>
          </a:prstGeom>
          <a:noFill/>
          <a:ln w="19050">
            <a:solidFill>
              <a:srgbClr val="FAFD00"/>
            </a:solidFill>
            <a:round/>
            <a:headEnd/>
            <a:tailEnd/>
          </a:ln>
        </p:spPr>
        <p:txBody>
          <a:bodyPr wrap="none" anchor="ctr">
            <a:prstTxWarp prst="textNoShape">
              <a:avLst/>
            </a:prstTxWarp>
          </a:bodyPr>
          <a:lstStyle/>
          <a:p>
            <a:endParaRPr lang="nb-NO"/>
          </a:p>
        </p:txBody>
      </p:sp>
      <p:sp>
        <p:nvSpPr>
          <p:cNvPr id="69649" name="Line 17"/>
          <p:cNvSpPr>
            <a:spLocks noChangeShapeType="1"/>
          </p:cNvSpPr>
          <p:nvPr/>
        </p:nvSpPr>
        <p:spPr bwMode="auto">
          <a:xfrm flipH="1" flipV="1">
            <a:off x="4673600" y="3962400"/>
            <a:ext cx="0" cy="533400"/>
          </a:xfrm>
          <a:prstGeom prst="line">
            <a:avLst/>
          </a:prstGeom>
          <a:noFill/>
          <a:ln w="19050">
            <a:solidFill>
              <a:srgbClr val="FAFD00"/>
            </a:solidFill>
            <a:round/>
            <a:headEnd/>
            <a:tailEnd/>
          </a:ln>
        </p:spPr>
        <p:txBody>
          <a:bodyPr wrap="none" anchor="ctr">
            <a:prstTxWarp prst="textNoShape">
              <a:avLst/>
            </a:prstTxWarp>
          </a:bodyPr>
          <a:lstStyle/>
          <a:p>
            <a:endParaRPr lang="nb-NO"/>
          </a:p>
        </p:txBody>
      </p:sp>
      <p:pic>
        <p:nvPicPr>
          <p:cNvPr id="69650" name="Picture 18"/>
          <p:cNvPicPr>
            <a:picLocks noChangeAspect="1" noChangeArrowheads="1"/>
          </p:cNvPicPr>
          <p:nvPr/>
        </p:nvPicPr>
        <p:blipFill>
          <a:blip r:embed="rId3"/>
          <a:srcRect/>
          <a:stretch>
            <a:fillRect/>
          </a:stretch>
        </p:blipFill>
        <p:spPr bwMode="auto">
          <a:xfrm>
            <a:off x="1693863" y="1143000"/>
            <a:ext cx="2643187" cy="40830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457200" y="274638"/>
            <a:ext cx="8229600" cy="563562"/>
          </a:xfrm>
          <a:solidFill>
            <a:srgbClr val="FFFFFF"/>
          </a:solidFill>
        </p:spPr>
        <p:txBody>
          <a:bodyPr anchor="t"/>
          <a:lstStyle/>
          <a:p>
            <a:pPr eaLnBrk="1" hangingPunct="1"/>
            <a:r>
              <a:rPr lang="en-US" sz="2800" b="1">
                <a:solidFill>
                  <a:srgbClr val="0000FF"/>
                </a:solidFill>
                <a:latin typeface="Garamond" charset="0"/>
                <a:ea typeface="ＭＳ Ｐゴシック" charset="-128"/>
              </a:rPr>
              <a:t>GIS Functions</a:t>
            </a:r>
          </a:p>
        </p:txBody>
      </p:sp>
      <p:sp>
        <p:nvSpPr>
          <p:cNvPr id="5123" name="Text Box 3"/>
          <p:cNvSpPr txBox="1">
            <a:spLocks noChangeArrowheads="1"/>
          </p:cNvSpPr>
          <p:nvPr/>
        </p:nvSpPr>
        <p:spPr bwMode="gray">
          <a:xfrm>
            <a:off x="1227138" y="2787650"/>
            <a:ext cx="1212850" cy="519113"/>
          </a:xfrm>
          <a:prstGeom prst="rect">
            <a:avLst/>
          </a:prstGeom>
          <a:solidFill>
            <a:srgbClr val="FFCCCC"/>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pPr eaLnBrk="0" hangingPunct="0"/>
            <a:r>
              <a:rPr lang="en-US" sz="2800" b="1"/>
              <a:t>Query</a:t>
            </a:r>
            <a:endParaRPr lang="en-US" sz="2800">
              <a:solidFill>
                <a:schemeClr val="hlink"/>
              </a:solidFill>
            </a:endParaRPr>
          </a:p>
        </p:txBody>
      </p:sp>
      <p:sp>
        <p:nvSpPr>
          <p:cNvPr id="5124" name="Text Box 4"/>
          <p:cNvSpPr txBox="1">
            <a:spLocks noChangeArrowheads="1"/>
          </p:cNvSpPr>
          <p:nvPr/>
        </p:nvSpPr>
        <p:spPr bwMode="gray">
          <a:xfrm>
            <a:off x="1604963" y="3554413"/>
            <a:ext cx="1530350" cy="519112"/>
          </a:xfrm>
          <a:prstGeom prst="rect">
            <a:avLst/>
          </a:prstGeom>
          <a:solidFill>
            <a:srgbClr val="FFCCCC"/>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pPr eaLnBrk="0" hangingPunct="0"/>
            <a:r>
              <a:rPr lang="en-US" sz="2800" b="1"/>
              <a:t>Analyze</a:t>
            </a:r>
            <a:endParaRPr lang="en-US" sz="2800">
              <a:solidFill>
                <a:schemeClr val="hlink"/>
              </a:solidFill>
            </a:endParaRPr>
          </a:p>
        </p:txBody>
      </p:sp>
      <p:sp>
        <p:nvSpPr>
          <p:cNvPr id="5125" name="Text Box 5"/>
          <p:cNvSpPr txBox="1">
            <a:spLocks noChangeArrowheads="1"/>
          </p:cNvSpPr>
          <p:nvPr/>
        </p:nvSpPr>
        <p:spPr bwMode="gray">
          <a:xfrm>
            <a:off x="863600" y="2025650"/>
            <a:ext cx="1093788" cy="519113"/>
          </a:xfrm>
          <a:prstGeom prst="rect">
            <a:avLst/>
          </a:prstGeom>
          <a:solidFill>
            <a:srgbClr val="FFCCCC"/>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pPr eaLnBrk="0" hangingPunct="0"/>
            <a:r>
              <a:rPr lang="en-US" sz="2800" b="1"/>
              <a:t>Store</a:t>
            </a:r>
            <a:endParaRPr lang="en-US" sz="2800">
              <a:solidFill>
                <a:schemeClr val="hlink"/>
              </a:solidFill>
            </a:endParaRPr>
          </a:p>
        </p:txBody>
      </p:sp>
      <p:sp>
        <p:nvSpPr>
          <p:cNvPr id="5126" name="Text Box 6"/>
          <p:cNvSpPr txBox="1">
            <a:spLocks noChangeArrowheads="1"/>
          </p:cNvSpPr>
          <p:nvPr/>
        </p:nvSpPr>
        <p:spPr bwMode="gray">
          <a:xfrm>
            <a:off x="1965325" y="4346575"/>
            <a:ext cx="1450975" cy="519113"/>
          </a:xfrm>
          <a:prstGeom prst="rect">
            <a:avLst/>
          </a:prstGeom>
          <a:solidFill>
            <a:srgbClr val="FFCCCC"/>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pPr eaLnBrk="0" hangingPunct="0"/>
            <a:r>
              <a:rPr lang="en-US" sz="2800" b="1"/>
              <a:t>Display</a:t>
            </a:r>
            <a:endParaRPr lang="en-US" sz="2800">
              <a:solidFill>
                <a:schemeClr val="hlink"/>
              </a:solidFill>
            </a:endParaRPr>
          </a:p>
        </p:txBody>
      </p:sp>
      <p:sp>
        <p:nvSpPr>
          <p:cNvPr id="5127" name="Text Box 7"/>
          <p:cNvSpPr txBox="1">
            <a:spLocks noChangeArrowheads="1"/>
          </p:cNvSpPr>
          <p:nvPr/>
        </p:nvSpPr>
        <p:spPr bwMode="gray">
          <a:xfrm>
            <a:off x="457200" y="1219200"/>
            <a:ext cx="1536700" cy="519113"/>
          </a:xfrm>
          <a:prstGeom prst="rect">
            <a:avLst/>
          </a:prstGeom>
          <a:solidFill>
            <a:srgbClr val="FFCCCC"/>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a:prstTxWarp prst="textNoShape">
              <a:avLst/>
            </a:prstTxWarp>
            <a:spAutoFit/>
          </a:bodyPr>
          <a:lstStyle/>
          <a:p>
            <a:pPr eaLnBrk="0" hangingPunct="0">
              <a:spcBef>
                <a:spcPct val="50000"/>
              </a:spcBef>
            </a:pPr>
            <a:r>
              <a:rPr lang="en-US" sz="2800" b="1"/>
              <a:t>Capture</a:t>
            </a:r>
            <a:endParaRPr lang="en-US" sz="2800">
              <a:solidFill>
                <a:schemeClr val="hlink"/>
              </a:solidFill>
            </a:endParaRPr>
          </a:p>
        </p:txBody>
      </p:sp>
      <p:sp>
        <p:nvSpPr>
          <p:cNvPr id="5128" name="Text Box 8"/>
          <p:cNvSpPr txBox="1">
            <a:spLocks noChangeArrowheads="1"/>
          </p:cNvSpPr>
          <p:nvPr/>
        </p:nvSpPr>
        <p:spPr bwMode="gray">
          <a:xfrm>
            <a:off x="2316163" y="5129213"/>
            <a:ext cx="1350962" cy="519112"/>
          </a:xfrm>
          <a:prstGeom prst="rect">
            <a:avLst/>
          </a:prstGeom>
          <a:solidFill>
            <a:srgbClr val="FFCCCC"/>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wrap="none">
            <a:prstTxWarp prst="textNoShape">
              <a:avLst/>
            </a:prstTxWarp>
            <a:spAutoFit/>
          </a:bodyPr>
          <a:lstStyle/>
          <a:p>
            <a:pPr eaLnBrk="0" hangingPunct="0"/>
            <a:r>
              <a:rPr lang="en-US" sz="2800" b="1"/>
              <a:t>Output</a:t>
            </a:r>
            <a:endParaRPr lang="en-US" sz="2800">
              <a:solidFill>
                <a:schemeClr val="hlink"/>
              </a:solidFill>
            </a:endParaRPr>
          </a:p>
        </p:txBody>
      </p:sp>
      <p:pic>
        <p:nvPicPr>
          <p:cNvPr id="20488" name="Picture 9" descr="gisworks"/>
          <p:cNvPicPr>
            <a:picLocks noChangeAspect="1" noChangeArrowheads="1"/>
          </p:cNvPicPr>
          <p:nvPr/>
        </p:nvPicPr>
        <p:blipFill>
          <a:blip r:embed="rId3"/>
          <a:srcRect/>
          <a:stretch>
            <a:fillRect/>
          </a:stretch>
        </p:blipFill>
        <p:spPr bwMode="gray">
          <a:xfrm>
            <a:off x="4267200" y="1371600"/>
            <a:ext cx="3032125" cy="4114800"/>
          </a:xfrm>
          <a:prstGeom prst="rect">
            <a:avLst/>
          </a:prstGeom>
          <a:noFill/>
          <a:ln w="9525">
            <a:noFill/>
            <a:miter lim="800000"/>
            <a:headEnd/>
            <a:tailEnd/>
          </a:ln>
        </p:spPr>
      </p:pic>
      <p:sp>
        <p:nvSpPr>
          <p:cNvPr id="20489" name="Freeform 10"/>
          <p:cNvSpPr>
            <a:spLocks/>
          </p:cNvSpPr>
          <p:nvPr/>
        </p:nvSpPr>
        <p:spPr bwMode="gray">
          <a:xfrm>
            <a:off x="6324600" y="1828800"/>
            <a:ext cx="990600" cy="533400"/>
          </a:xfrm>
          <a:custGeom>
            <a:avLst/>
            <a:gdLst>
              <a:gd name="T0" fmla="*/ 2147483647 w 624"/>
              <a:gd name="T1" fmla="*/ 0 h 336"/>
              <a:gd name="T2" fmla="*/ 0 w 624"/>
              <a:gd name="T3" fmla="*/ 2147483647 h 336"/>
              <a:gd name="T4" fmla="*/ 0 w 624"/>
              <a:gd name="T5" fmla="*/ 2147483647 h 336"/>
              <a:gd name="T6" fmla="*/ 2147483647 w 624"/>
              <a:gd name="T7" fmla="*/ 2147483647 h 336"/>
              <a:gd name="T8" fmla="*/ 2147483647 w 624"/>
              <a:gd name="T9" fmla="*/ 2147483647 h 336"/>
              <a:gd name="T10" fmla="*/ 2147483647 w 624"/>
              <a:gd name="T11" fmla="*/ 0 h 336"/>
              <a:gd name="T12" fmla="*/ 0 60000 65536"/>
              <a:gd name="T13" fmla="*/ 0 60000 65536"/>
              <a:gd name="T14" fmla="*/ 0 60000 65536"/>
              <a:gd name="T15" fmla="*/ 0 60000 65536"/>
              <a:gd name="T16" fmla="*/ 0 60000 65536"/>
              <a:gd name="T17" fmla="*/ 0 60000 65536"/>
              <a:gd name="T18" fmla="*/ 0 w 624"/>
              <a:gd name="T19" fmla="*/ 0 h 336"/>
              <a:gd name="T20" fmla="*/ 624 w 624"/>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624" h="336">
                <a:moveTo>
                  <a:pt x="624" y="0"/>
                </a:moveTo>
                <a:lnTo>
                  <a:pt x="0" y="240"/>
                </a:lnTo>
                <a:lnTo>
                  <a:pt x="0" y="336"/>
                </a:lnTo>
                <a:lnTo>
                  <a:pt x="96" y="336"/>
                </a:lnTo>
                <a:lnTo>
                  <a:pt x="624" y="144"/>
                </a:lnTo>
                <a:lnTo>
                  <a:pt x="624" y="0"/>
                </a:lnTo>
                <a:close/>
              </a:path>
            </a:pathLst>
          </a:custGeom>
          <a:solidFill>
            <a:schemeClr val="bg1"/>
          </a:solidFill>
          <a:ln w="9525">
            <a:noFill/>
            <a:round/>
            <a:headEnd/>
            <a:tailEnd/>
          </a:ln>
        </p:spPr>
        <p:txBody>
          <a:bodyPr lIns="93414" tIns="46708" rIns="93414" bIns="46708">
            <a:prstTxWarp prst="textNoShape">
              <a:avLst/>
            </a:prstTxWarp>
          </a:bodyPr>
          <a:lstStyle/>
          <a:p>
            <a:endParaRPr lang="nb-NO"/>
          </a:p>
        </p:txBody>
      </p:sp>
      <p:sp>
        <p:nvSpPr>
          <p:cNvPr id="20490" name="Freeform 11"/>
          <p:cNvSpPr>
            <a:spLocks/>
          </p:cNvSpPr>
          <p:nvPr/>
        </p:nvSpPr>
        <p:spPr bwMode="gray">
          <a:xfrm>
            <a:off x="6324600" y="2667000"/>
            <a:ext cx="990600" cy="533400"/>
          </a:xfrm>
          <a:custGeom>
            <a:avLst/>
            <a:gdLst>
              <a:gd name="T0" fmla="*/ 2147483647 w 624"/>
              <a:gd name="T1" fmla="*/ 0 h 336"/>
              <a:gd name="T2" fmla="*/ 0 w 624"/>
              <a:gd name="T3" fmla="*/ 2147483647 h 336"/>
              <a:gd name="T4" fmla="*/ 0 w 624"/>
              <a:gd name="T5" fmla="*/ 2147483647 h 336"/>
              <a:gd name="T6" fmla="*/ 2147483647 w 624"/>
              <a:gd name="T7" fmla="*/ 2147483647 h 336"/>
              <a:gd name="T8" fmla="*/ 2147483647 w 624"/>
              <a:gd name="T9" fmla="*/ 2147483647 h 336"/>
              <a:gd name="T10" fmla="*/ 2147483647 w 624"/>
              <a:gd name="T11" fmla="*/ 0 h 336"/>
              <a:gd name="T12" fmla="*/ 0 60000 65536"/>
              <a:gd name="T13" fmla="*/ 0 60000 65536"/>
              <a:gd name="T14" fmla="*/ 0 60000 65536"/>
              <a:gd name="T15" fmla="*/ 0 60000 65536"/>
              <a:gd name="T16" fmla="*/ 0 60000 65536"/>
              <a:gd name="T17" fmla="*/ 0 60000 65536"/>
              <a:gd name="T18" fmla="*/ 0 w 624"/>
              <a:gd name="T19" fmla="*/ 0 h 336"/>
              <a:gd name="T20" fmla="*/ 624 w 624"/>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624" h="336">
                <a:moveTo>
                  <a:pt x="624" y="0"/>
                </a:moveTo>
                <a:lnTo>
                  <a:pt x="0" y="240"/>
                </a:lnTo>
                <a:lnTo>
                  <a:pt x="0" y="336"/>
                </a:lnTo>
                <a:lnTo>
                  <a:pt x="96" y="336"/>
                </a:lnTo>
                <a:lnTo>
                  <a:pt x="624" y="144"/>
                </a:lnTo>
                <a:lnTo>
                  <a:pt x="624" y="0"/>
                </a:lnTo>
                <a:close/>
              </a:path>
            </a:pathLst>
          </a:custGeom>
          <a:solidFill>
            <a:schemeClr val="bg1"/>
          </a:solidFill>
          <a:ln w="9525">
            <a:noFill/>
            <a:round/>
            <a:headEnd/>
            <a:tailEnd/>
          </a:ln>
        </p:spPr>
        <p:txBody>
          <a:bodyPr lIns="93414" tIns="46708" rIns="93414" bIns="46708">
            <a:prstTxWarp prst="textNoShape">
              <a:avLst/>
            </a:prstTxWarp>
          </a:bodyPr>
          <a:lstStyle/>
          <a:p>
            <a:endParaRPr lang="nb-NO"/>
          </a:p>
        </p:txBody>
      </p:sp>
      <p:sp>
        <p:nvSpPr>
          <p:cNvPr id="20491" name="Freeform 12"/>
          <p:cNvSpPr>
            <a:spLocks/>
          </p:cNvSpPr>
          <p:nvPr/>
        </p:nvSpPr>
        <p:spPr bwMode="gray">
          <a:xfrm>
            <a:off x="6400800" y="3505200"/>
            <a:ext cx="990600" cy="533400"/>
          </a:xfrm>
          <a:custGeom>
            <a:avLst/>
            <a:gdLst>
              <a:gd name="T0" fmla="*/ 2147483647 w 624"/>
              <a:gd name="T1" fmla="*/ 0 h 336"/>
              <a:gd name="T2" fmla="*/ 0 w 624"/>
              <a:gd name="T3" fmla="*/ 2147483647 h 336"/>
              <a:gd name="T4" fmla="*/ 0 w 624"/>
              <a:gd name="T5" fmla="*/ 2147483647 h 336"/>
              <a:gd name="T6" fmla="*/ 2147483647 w 624"/>
              <a:gd name="T7" fmla="*/ 2147483647 h 336"/>
              <a:gd name="T8" fmla="*/ 2147483647 w 624"/>
              <a:gd name="T9" fmla="*/ 2147483647 h 336"/>
              <a:gd name="T10" fmla="*/ 2147483647 w 624"/>
              <a:gd name="T11" fmla="*/ 0 h 336"/>
              <a:gd name="T12" fmla="*/ 0 60000 65536"/>
              <a:gd name="T13" fmla="*/ 0 60000 65536"/>
              <a:gd name="T14" fmla="*/ 0 60000 65536"/>
              <a:gd name="T15" fmla="*/ 0 60000 65536"/>
              <a:gd name="T16" fmla="*/ 0 60000 65536"/>
              <a:gd name="T17" fmla="*/ 0 60000 65536"/>
              <a:gd name="T18" fmla="*/ 0 w 624"/>
              <a:gd name="T19" fmla="*/ 0 h 336"/>
              <a:gd name="T20" fmla="*/ 624 w 624"/>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624" h="336">
                <a:moveTo>
                  <a:pt x="624" y="0"/>
                </a:moveTo>
                <a:lnTo>
                  <a:pt x="0" y="240"/>
                </a:lnTo>
                <a:lnTo>
                  <a:pt x="0" y="336"/>
                </a:lnTo>
                <a:lnTo>
                  <a:pt x="96" y="336"/>
                </a:lnTo>
                <a:lnTo>
                  <a:pt x="624" y="144"/>
                </a:lnTo>
                <a:lnTo>
                  <a:pt x="624" y="0"/>
                </a:lnTo>
                <a:close/>
              </a:path>
            </a:pathLst>
          </a:custGeom>
          <a:solidFill>
            <a:schemeClr val="bg1"/>
          </a:solidFill>
          <a:ln w="9525">
            <a:noFill/>
            <a:round/>
            <a:headEnd/>
            <a:tailEnd/>
          </a:ln>
        </p:spPr>
        <p:txBody>
          <a:bodyPr lIns="93414" tIns="46708" rIns="93414" bIns="46708">
            <a:prstTxWarp prst="textNoShape">
              <a:avLst/>
            </a:prstTxWarp>
          </a:bodyPr>
          <a:lstStyle/>
          <a:p>
            <a:endParaRPr lang="nb-NO"/>
          </a:p>
        </p:txBody>
      </p:sp>
      <p:sp>
        <p:nvSpPr>
          <p:cNvPr id="20492" name="Freeform 13"/>
          <p:cNvSpPr>
            <a:spLocks/>
          </p:cNvSpPr>
          <p:nvPr/>
        </p:nvSpPr>
        <p:spPr bwMode="gray">
          <a:xfrm>
            <a:off x="6477000" y="4864100"/>
            <a:ext cx="990600" cy="533400"/>
          </a:xfrm>
          <a:custGeom>
            <a:avLst/>
            <a:gdLst>
              <a:gd name="T0" fmla="*/ 2147483647 w 624"/>
              <a:gd name="T1" fmla="*/ 0 h 336"/>
              <a:gd name="T2" fmla="*/ 0 w 624"/>
              <a:gd name="T3" fmla="*/ 2147483647 h 336"/>
              <a:gd name="T4" fmla="*/ 0 w 624"/>
              <a:gd name="T5" fmla="*/ 2147483647 h 336"/>
              <a:gd name="T6" fmla="*/ 2147483647 w 624"/>
              <a:gd name="T7" fmla="*/ 2147483647 h 336"/>
              <a:gd name="T8" fmla="*/ 2147483647 w 624"/>
              <a:gd name="T9" fmla="*/ 2147483647 h 336"/>
              <a:gd name="T10" fmla="*/ 2147483647 w 624"/>
              <a:gd name="T11" fmla="*/ 0 h 336"/>
              <a:gd name="T12" fmla="*/ 0 60000 65536"/>
              <a:gd name="T13" fmla="*/ 0 60000 65536"/>
              <a:gd name="T14" fmla="*/ 0 60000 65536"/>
              <a:gd name="T15" fmla="*/ 0 60000 65536"/>
              <a:gd name="T16" fmla="*/ 0 60000 65536"/>
              <a:gd name="T17" fmla="*/ 0 60000 65536"/>
              <a:gd name="T18" fmla="*/ 0 w 624"/>
              <a:gd name="T19" fmla="*/ 0 h 336"/>
              <a:gd name="T20" fmla="*/ 624 w 624"/>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624" h="336">
                <a:moveTo>
                  <a:pt x="624" y="0"/>
                </a:moveTo>
                <a:lnTo>
                  <a:pt x="0" y="240"/>
                </a:lnTo>
                <a:lnTo>
                  <a:pt x="0" y="336"/>
                </a:lnTo>
                <a:lnTo>
                  <a:pt x="96" y="336"/>
                </a:lnTo>
                <a:lnTo>
                  <a:pt x="624" y="144"/>
                </a:lnTo>
                <a:lnTo>
                  <a:pt x="624" y="0"/>
                </a:lnTo>
                <a:close/>
              </a:path>
            </a:pathLst>
          </a:custGeom>
          <a:solidFill>
            <a:schemeClr val="bg1"/>
          </a:solidFill>
          <a:ln w="9525">
            <a:noFill/>
            <a:round/>
            <a:headEnd/>
            <a:tailEnd/>
          </a:ln>
        </p:spPr>
        <p:txBody>
          <a:bodyPr lIns="93414" tIns="46708" rIns="93414" bIns="46708">
            <a:prstTxWarp prst="textNoShape">
              <a:avLst/>
            </a:prstTxWarp>
          </a:bodyPr>
          <a:lstStyle/>
          <a:p>
            <a:endParaRPr lang="nb-NO"/>
          </a:p>
        </p:txBody>
      </p:sp>
      <p:sp>
        <p:nvSpPr>
          <p:cNvPr id="20493" name="Text Box 14"/>
          <p:cNvSpPr txBox="1">
            <a:spLocks noChangeArrowheads="1"/>
          </p:cNvSpPr>
          <p:nvPr/>
        </p:nvSpPr>
        <p:spPr bwMode="gray">
          <a:xfrm>
            <a:off x="6819900" y="2730500"/>
            <a:ext cx="1228725" cy="366713"/>
          </a:xfrm>
          <a:prstGeom prst="rect">
            <a:avLst/>
          </a:prstGeom>
          <a:noFill/>
          <a:ln w="9525">
            <a:noFill/>
            <a:miter lim="800000"/>
            <a:headEnd/>
            <a:tailEnd/>
          </a:ln>
        </p:spPr>
        <p:txBody>
          <a:bodyPr wrap="none" lIns="93414" tIns="46708" rIns="93414" bIns="46708">
            <a:prstTxWarp prst="textNoShape">
              <a:avLst/>
            </a:prstTxWarp>
            <a:spAutoFit/>
          </a:bodyPr>
          <a:lstStyle/>
          <a:p>
            <a:pPr eaLnBrk="0" hangingPunct="0">
              <a:spcBef>
                <a:spcPct val="30000"/>
              </a:spcBef>
            </a:pPr>
            <a:r>
              <a:rPr lang="en-US" b="1"/>
              <a:t>Buildings</a:t>
            </a:r>
          </a:p>
        </p:txBody>
      </p:sp>
      <p:sp>
        <p:nvSpPr>
          <p:cNvPr id="20494" name="Text Box 15"/>
          <p:cNvSpPr txBox="1">
            <a:spLocks noChangeArrowheads="1"/>
          </p:cNvSpPr>
          <p:nvPr/>
        </p:nvSpPr>
        <p:spPr bwMode="gray">
          <a:xfrm>
            <a:off x="6819900" y="3595688"/>
            <a:ext cx="962025" cy="366712"/>
          </a:xfrm>
          <a:prstGeom prst="rect">
            <a:avLst/>
          </a:prstGeom>
          <a:noFill/>
          <a:ln w="9525">
            <a:noFill/>
            <a:miter lim="800000"/>
            <a:headEnd/>
            <a:tailEnd/>
          </a:ln>
        </p:spPr>
        <p:txBody>
          <a:bodyPr wrap="none" lIns="93414" tIns="46708" rIns="93414" bIns="46708">
            <a:prstTxWarp prst="textNoShape">
              <a:avLst/>
            </a:prstTxWarp>
            <a:spAutoFit/>
          </a:bodyPr>
          <a:lstStyle/>
          <a:p>
            <a:pPr eaLnBrk="0" hangingPunct="0">
              <a:spcBef>
                <a:spcPct val="30000"/>
              </a:spcBef>
            </a:pPr>
            <a:r>
              <a:rPr lang="en-US" b="1"/>
              <a:t>Streets</a:t>
            </a:r>
          </a:p>
        </p:txBody>
      </p:sp>
      <p:sp>
        <p:nvSpPr>
          <p:cNvPr id="20495" name="Text Box 16"/>
          <p:cNvSpPr txBox="1">
            <a:spLocks noChangeArrowheads="1"/>
          </p:cNvSpPr>
          <p:nvPr/>
        </p:nvSpPr>
        <p:spPr bwMode="gray">
          <a:xfrm>
            <a:off x="6819900" y="4967288"/>
            <a:ext cx="936625" cy="366712"/>
          </a:xfrm>
          <a:prstGeom prst="rect">
            <a:avLst/>
          </a:prstGeom>
          <a:noFill/>
          <a:ln w="9525">
            <a:noFill/>
            <a:miter lim="800000"/>
            <a:headEnd/>
            <a:tailEnd/>
          </a:ln>
        </p:spPr>
        <p:txBody>
          <a:bodyPr wrap="none" lIns="93414" tIns="46708" rIns="93414" bIns="46708">
            <a:prstTxWarp prst="textNoShape">
              <a:avLst/>
            </a:prstTxWarp>
            <a:spAutoFit/>
          </a:bodyPr>
          <a:lstStyle/>
          <a:p>
            <a:pPr eaLnBrk="0" hangingPunct="0">
              <a:spcBef>
                <a:spcPct val="30000"/>
              </a:spcBef>
            </a:pPr>
            <a:r>
              <a:rPr lang="en-US" b="1"/>
              <a:t>Reality</a:t>
            </a:r>
          </a:p>
        </p:txBody>
      </p:sp>
      <p:sp>
        <p:nvSpPr>
          <p:cNvPr id="20496" name="Text Box 17"/>
          <p:cNvSpPr txBox="1">
            <a:spLocks noChangeArrowheads="1"/>
          </p:cNvSpPr>
          <p:nvPr/>
        </p:nvSpPr>
        <p:spPr bwMode="gray">
          <a:xfrm>
            <a:off x="6819900" y="1828800"/>
            <a:ext cx="1381125" cy="366713"/>
          </a:xfrm>
          <a:prstGeom prst="rect">
            <a:avLst/>
          </a:prstGeom>
          <a:noFill/>
          <a:ln w="9525">
            <a:noFill/>
            <a:miter lim="800000"/>
            <a:headEnd/>
            <a:tailEnd/>
          </a:ln>
        </p:spPr>
        <p:txBody>
          <a:bodyPr wrap="none" lIns="93414" tIns="46708" rIns="93414" bIns="46708">
            <a:prstTxWarp prst="textNoShape">
              <a:avLst/>
            </a:prstTxWarp>
            <a:spAutoFit/>
          </a:bodyPr>
          <a:lstStyle/>
          <a:p>
            <a:pPr eaLnBrk="0" hangingPunct="0">
              <a:spcBef>
                <a:spcPct val="30000"/>
              </a:spcBef>
            </a:pPr>
            <a:r>
              <a:rPr lang="en-US" b="1"/>
              <a:t>Customers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1026"/>
          <p:cNvSpPr>
            <a:spLocks noGrp="1" noChangeArrowheads="1"/>
          </p:cNvSpPr>
          <p:nvPr>
            <p:ph type="title" idx="4294967295"/>
          </p:nvPr>
        </p:nvSpPr>
        <p:spPr>
          <a:xfrm>
            <a:off x="1371600" y="228600"/>
            <a:ext cx="7772400" cy="685800"/>
          </a:xfrm>
          <a:noFill/>
        </p:spPr>
        <p:txBody>
          <a:bodyPr/>
          <a:lstStyle/>
          <a:p>
            <a:pPr eaLnBrk="1" hangingPunct="1"/>
            <a:r>
              <a:rPr lang="en-US" sz="3200" b="1">
                <a:solidFill>
                  <a:srgbClr val="0000FF"/>
                </a:solidFill>
                <a:latin typeface="Garamond" charset="0"/>
                <a:ea typeface="ＭＳ Ｐゴシック" charset="-128"/>
              </a:rPr>
              <a:t>Data for GIS Applications</a:t>
            </a:r>
          </a:p>
        </p:txBody>
      </p:sp>
      <p:sp>
        <p:nvSpPr>
          <p:cNvPr id="22530" name="Rectangle 1027"/>
          <p:cNvSpPr>
            <a:spLocks noChangeArrowheads="1"/>
          </p:cNvSpPr>
          <p:nvPr/>
        </p:nvSpPr>
        <p:spPr bwMode="auto">
          <a:xfrm>
            <a:off x="990600" y="1676400"/>
            <a:ext cx="3810000" cy="3770313"/>
          </a:xfrm>
          <a:prstGeom prst="rect">
            <a:avLst/>
          </a:prstGeom>
          <a:noFill/>
          <a:ln w="9525">
            <a:noFill/>
            <a:miter lim="800000"/>
            <a:headEnd/>
            <a:tailEnd/>
          </a:ln>
        </p:spPr>
        <p:txBody>
          <a:bodyPr>
            <a:prstTxWarp prst="textNoShape">
              <a:avLst/>
            </a:prstTxWarp>
            <a:spAutoFit/>
          </a:bodyPr>
          <a:lstStyle/>
          <a:p>
            <a:pPr algn="l">
              <a:spcBef>
                <a:spcPct val="50000"/>
              </a:spcBef>
            </a:pPr>
            <a:r>
              <a:rPr lang="en-US" sz="1400">
                <a:latin typeface="Verdana" charset="0"/>
              </a:rPr>
              <a:t>Digitized and Scanned Maps</a:t>
            </a:r>
          </a:p>
          <a:p>
            <a:pPr algn="l">
              <a:spcBef>
                <a:spcPct val="50000"/>
              </a:spcBef>
            </a:pPr>
            <a:r>
              <a:rPr lang="en-US">
                <a:latin typeface="Verdana" charset="0"/>
              </a:rPr>
              <a:t>      – purchased, donated, free (Internet)</a:t>
            </a:r>
          </a:p>
          <a:p>
            <a:pPr algn="l">
              <a:spcBef>
                <a:spcPct val="50000"/>
              </a:spcBef>
            </a:pPr>
            <a:r>
              <a:rPr lang="en-US">
                <a:latin typeface="Verdana" charset="0"/>
              </a:rPr>
              <a:t>      – created by user</a:t>
            </a:r>
          </a:p>
          <a:p>
            <a:pPr algn="l">
              <a:spcBef>
                <a:spcPct val="50000"/>
              </a:spcBef>
            </a:pPr>
            <a:r>
              <a:rPr lang="en-US" sz="1400">
                <a:latin typeface="Verdana" charset="0"/>
              </a:rPr>
              <a:t>• Data Bases – Tables of data</a:t>
            </a:r>
          </a:p>
          <a:p>
            <a:pPr algn="l">
              <a:spcBef>
                <a:spcPct val="50000"/>
              </a:spcBef>
            </a:pPr>
            <a:r>
              <a:rPr lang="en-US" sz="1400">
                <a:latin typeface="Verdana" charset="0"/>
              </a:rPr>
              <a:t>• GPS – Global Positioning System</a:t>
            </a:r>
          </a:p>
          <a:p>
            <a:pPr algn="l">
              <a:spcBef>
                <a:spcPct val="50000"/>
              </a:spcBef>
            </a:pPr>
            <a:r>
              <a:rPr lang="en-US">
                <a:latin typeface="Verdana" charset="0"/>
              </a:rPr>
              <a:t>      – accurate locations</a:t>
            </a:r>
          </a:p>
          <a:p>
            <a:pPr algn="l">
              <a:spcBef>
                <a:spcPct val="50000"/>
              </a:spcBef>
            </a:pPr>
            <a:r>
              <a:rPr lang="en-US" sz="1400">
                <a:latin typeface="Verdana" charset="0"/>
              </a:rPr>
              <a:t>• Field Sampling of Attributes</a:t>
            </a:r>
          </a:p>
          <a:p>
            <a:pPr algn="l">
              <a:spcBef>
                <a:spcPct val="50000"/>
              </a:spcBef>
            </a:pPr>
            <a:r>
              <a:rPr lang="en-US" sz="1400">
                <a:latin typeface="Verdana" charset="0"/>
              </a:rPr>
              <a:t>• Remote Sensing </a:t>
            </a:r>
          </a:p>
          <a:p>
            <a:pPr algn="l">
              <a:spcBef>
                <a:spcPct val="50000"/>
              </a:spcBef>
            </a:pPr>
            <a:r>
              <a:rPr lang="en-US" sz="1400">
                <a:latin typeface="Verdana" charset="0"/>
              </a:rPr>
              <a:t>Satellite Images</a:t>
            </a:r>
          </a:p>
          <a:p>
            <a:pPr algn="l">
              <a:spcBef>
                <a:spcPct val="50000"/>
              </a:spcBef>
            </a:pPr>
            <a:r>
              <a:rPr lang="en-US" sz="1400">
                <a:latin typeface="Verdana" charset="0"/>
              </a:rPr>
              <a:t>Aerial photography</a:t>
            </a:r>
          </a:p>
        </p:txBody>
      </p:sp>
      <p:graphicFrame>
        <p:nvGraphicFramePr>
          <p:cNvPr id="22531" name="Object 1029"/>
          <p:cNvGraphicFramePr>
            <a:graphicFrameLocks noChangeAspect="1"/>
          </p:cNvGraphicFramePr>
          <p:nvPr/>
        </p:nvGraphicFramePr>
        <p:xfrm>
          <a:off x="5257800" y="2376488"/>
          <a:ext cx="2800350" cy="2128837"/>
        </p:xfrm>
        <a:graphic>
          <a:graphicData uri="http://schemas.openxmlformats.org/presentationml/2006/ole">
            <p:oleObj spid="_x0000_s22531" name="Bitmap Image" r:id="rId4" imgW="2419048" imgH="1838095" progId="Paint.Picture">
              <p:embed/>
            </p:oleObj>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4577" name="Object 2">
            <a:hlinkClick r:id="" action="ppaction://ole?verb=0"/>
          </p:cNvPr>
          <p:cNvGraphicFramePr>
            <a:graphicFrameLocks/>
          </p:cNvGraphicFramePr>
          <p:nvPr/>
        </p:nvGraphicFramePr>
        <p:xfrm>
          <a:off x="5902325" y="657225"/>
          <a:ext cx="1565275" cy="984250"/>
        </p:xfrm>
        <a:graphic>
          <a:graphicData uri="http://schemas.openxmlformats.org/presentationml/2006/ole">
            <p:oleObj spid="_x0000_s24577" name="Microsoft ClipArt Gallery" r:id="rId3" imgW="4868863" imgH="3116263" progId="MS_ClipArt_Gallery">
              <p:embed/>
            </p:oleObj>
          </a:graphicData>
        </a:graphic>
      </p:graphicFrame>
      <p:graphicFrame>
        <p:nvGraphicFramePr>
          <p:cNvPr id="24578" name="Object 3">
            <a:hlinkClick r:id="" action="ppaction://ole?verb=0"/>
          </p:cNvPr>
          <p:cNvGraphicFramePr>
            <a:graphicFrameLocks/>
          </p:cNvGraphicFramePr>
          <p:nvPr/>
        </p:nvGraphicFramePr>
        <p:xfrm>
          <a:off x="1068388" y="4687888"/>
          <a:ext cx="1601787" cy="1093787"/>
        </p:xfrm>
        <a:graphic>
          <a:graphicData uri="http://schemas.openxmlformats.org/presentationml/2006/ole">
            <p:oleObj spid="_x0000_s24578" name="Clip" r:id="rId4" imgW="4487863" imgH="3116263" progId="MS_ClipArt_Gallery.5">
              <p:embed/>
            </p:oleObj>
          </a:graphicData>
        </a:graphic>
      </p:graphicFrame>
      <p:graphicFrame>
        <p:nvGraphicFramePr>
          <p:cNvPr id="24579" name="Object 4">
            <a:hlinkClick r:id="" action="ppaction://ole?verb=0"/>
          </p:cNvPr>
          <p:cNvGraphicFramePr>
            <a:graphicFrameLocks/>
          </p:cNvGraphicFramePr>
          <p:nvPr/>
        </p:nvGraphicFramePr>
        <p:xfrm>
          <a:off x="1738313" y="609600"/>
          <a:ext cx="984250" cy="1031875"/>
        </p:xfrm>
        <a:graphic>
          <a:graphicData uri="http://schemas.openxmlformats.org/presentationml/2006/ole">
            <p:oleObj spid="_x0000_s24579" name="Microsoft ClipArt Gallery" r:id="rId5" imgW="4106863" imgH="4359275" progId="MS_ClipArt_Gallery">
              <p:embed/>
            </p:oleObj>
          </a:graphicData>
        </a:graphic>
      </p:graphicFrame>
      <p:sp>
        <p:nvSpPr>
          <p:cNvPr id="24580" name="Rectangle 5"/>
          <p:cNvSpPr>
            <a:spLocks noChangeArrowheads="1"/>
          </p:cNvSpPr>
          <p:nvPr/>
        </p:nvSpPr>
        <p:spPr bwMode="auto">
          <a:xfrm>
            <a:off x="6218238" y="4645025"/>
            <a:ext cx="142875" cy="528638"/>
          </a:xfrm>
          <a:prstGeom prst="rect">
            <a:avLst/>
          </a:prstGeom>
          <a:solidFill>
            <a:schemeClr val="accent1"/>
          </a:solidFill>
          <a:ln w="12700">
            <a:solidFill>
              <a:schemeClr val="tx1"/>
            </a:solidFill>
            <a:miter lim="800000"/>
            <a:headEnd/>
            <a:tailEnd/>
          </a:ln>
        </p:spPr>
        <p:txBody>
          <a:bodyPr wrap="none" anchor="ctr">
            <a:prstTxWarp prst="textNoShape">
              <a:avLst/>
            </a:prstTxWarp>
          </a:bodyPr>
          <a:lstStyle/>
          <a:p>
            <a:endParaRPr lang="nb-NO"/>
          </a:p>
        </p:txBody>
      </p:sp>
      <p:sp>
        <p:nvSpPr>
          <p:cNvPr id="24581" name="Rectangle 6"/>
          <p:cNvSpPr>
            <a:spLocks noChangeArrowheads="1"/>
          </p:cNvSpPr>
          <p:nvPr/>
        </p:nvSpPr>
        <p:spPr bwMode="auto">
          <a:xfrm>
            <a:off x="6769100" y="4645025"/>
            <a:ext cx="144463" cy="528638"/>
          </a:xfrm>
          <a:prstGeom prst="rect">
            <a:avLst/>
          </a:prstGeom>
          <a:solidFill>
            <a:schemeClr val="accent1"/>
          </a:solidFill>
          <a:ln w="12700">
            <a:solidFill>
              <a:schemeClr val="tx1"/>
            </a:solidFill>
            <a:miter lim="800000"/>
            <a:headEnd/>
            <a:tailEnd/>
          </a:ln>
        </p:spPr>
        <p:txBody>
          <a:bodyPr wrap="none" anchor="ctr">
            <a:prstTxWarp prst="textNoShape">
              <a:avLst/>
            </a:prstTxWarp>
          </a:bodyPr>
          <a:lstStyle/>
          <a:p>
            <a:endParaRPr lang="nb-NO"/>
          </a:p>
        </p:txBody>
      </p:sp>
      <p:sp>
        <p:nvSpPr>
          <p:cNvPr id="24582" name="Rectangle 7"/>
          <p:cNvSpPr>
            <a:spLocks noChangeArrowheads="1"/>
          </p:cNvSpPr>
          <p:nvPr/>
        </p:nvSpPr>
        <p:spPr bwMode="auto">
          <a:xfrm>
            <a:off x="6373813" y="4802188"/>
            <a:ext cx="382587" cy="63500"/>
          </a:xfrm>
          <a:prstGeom prst="rect">
            <a:avLst/>
          </a:prstGeom>
          <a:solidFill>
            <a:schemeClr val="accent1"/>
          </a:solidFill>
          <a:ln w="12700">
            <a:solidFill>
              <a:schemeClr val="tx1"/>
            </a:solidFill>
            <a:miter lim="800000"/>
            <a:headEnd/>
            <a:tailEnd/>
          </a:ln>
        </p:spPr>
        <p:txBody>
          <a:bodyPr wrap="none" anchor="ctr">
            <a:prstTxWarp prst="textNoShape">
              <a:avLst/>
            </a:prstTxWarp>
          </a:bodyPr>
          <a:lstStyle/>
          <a:p>
            <a:endParaRPr lang="nb-NO"/>
          </a:p>
        </p:txBody>
      </p:sp>
      <p:sp>
        <p:nvSpPr>
          <p:cNvPr id="24583" name="Oval 8"/>
          <p:cNvSpPr>
            <a:spLocks noChangeArrowheads="1"/>
          </p:cNvSpPr>
          <p:nvPr/>
        </p:nvSpPr>
        <p:spPr bwMode="auto">
          <a:xfrm>
            <a:off x="6453188" y="4722813"/>
            <a:ext cx="223837" cy="222250"/>
          </a:xfrm>
          <a:prstGeom prst="ellipse">
            <a:avLst/>
          </a:prstGeom>
          <a:solidFill>
            <a:schemeClr val="accent2"/>
          </a:solidFill>
          <a:ln w="12700">
            <a:solidFill>
              <a:schemeClr val="tx1"/>
            </a:solidFill>
            <a:round/>
            <a:headEnd/>
            <a:tailEnd/>
          </a:ln>
        </p:spPr>
        <p:txBody>
          <a:bodyPr wrap="none" anchor="ctr">
            <a:prstTxWarp prst="textNoShape">
              <a:avLst/>
            </a:prstTxWarp>
          </a:bodyPr>
          <a:lstStyle/>
          <a:p>
            <a:endParaRPr lang="nb-NO"/>
          </a:p>
        </p:txBody>
      </p:sp>
      <p:sp>
        <p:nvSpPr>
          <p:cNvPr id="24584" name="Rectangle 9"/>
          <p:cNvSpPr>
            <a:spLocks noChangeArrowheads="1"/>
          </p:cNvSpPr>
          <p:nvPr/>
        </p:nvSpPr>
        <p:spPr bwMode="auto">
          <a:xfrm>
            <a:off x="6218238" y="5189538"/>
            <a:ext cx="695325" cy="142875"/>
          </a:xfrm>
          <a:prstGeom prst="rect">
            <a:avLst/>
          </a:prstGeom>
          <a:solidFill>
            <a:schemeClr val="accent1"/>
          </a:solidFill>
          <a:ln w="12700">
            <a:solidFill>
              <a:schemeClr val="tx1"/>
            </a:solidFill>
            <a:miter lim="800000"/>
            <a:headEnd/>
            <a:tailEnd/>
          </a:ln>
        </p:spPr>
        <p:txBody>
          <a:bodyPr wrap="none" anchor="ctr">
            <a:prstTxWarp prst="textNoShape">
              <a:avLst/>
            </a:prstTxWarp>
          </a:bodyPr>
          <a:lstStyle/>
          <a:p>
            <a:endParaRPr lang="nb-NO"/>
          </a:p>
        </p:txBody>
      </p:sp>
      <p:sp>
        <p:nvSpPr>
          <p:cNvPr id="24585" name="Line 10"/>
          <p:cNvSpPr>
            <a:spLocks noChangeShapeType="1"/>
          </p:cNvSpPr>
          <p:nvPr/>
        </p:nvSpPr>
        <p:spPr bwMode="auto">
          <a:xfrm flipV="1">
            <a:off x="6943725" y="4846638"/>
            <a:ext cx="104775" cy="363537"/>
          </a:xfrm>
          <a:prstGeom prst="line">
            <a:avLst/>
          </a:prstGeom>
          <a:noFill/>
          <a:ln w="50800">
            <a:solidFill>
              <a:schemeClr val="tx2"/>
            </a:solidFill>
            <a:round/>
            <a:headEnd/>
            <a:tailEnd/>
          </a:ln>
        </p:spPr>
        <p:txBody>
          <a:bodyPr wrap="none" anchor="ctr">
            <a:prstTxWarp prst="textNoShape">
              <a:avLst/>
            </a:prstTxWarp>
          </a:bodyPr>
          <a:lstStyle/>
          <a:p>
            <a:endParaRPr lang="nb-NO"/>
          </a:p>
        </p:txBody>
      </p:sp>
      <p:sp>
        <p:nvSpPr>
          <p:cNvPr id="24586" name="Rectangle 11"/>
          <p:cNvSpPr>
            <a:spLocks noChangeArrowheads="1"/>
          </p:cNvSpPr>
          <p:nvPr/>
        </p:nvSpPr>
        <p:spPr bwMode="auto">
          <a:xfrm>
            <a:off x="6297613" y="5343525"/>
            <a:ext cx="538162" cy="63500"/>
          </a:xfrm>
          <a:prstGeom prst="rect">
            <a:avLst/>
          </a:prstGeom>
          <a:solidFill>
            <a:schemeClr val="accent1"/>
          </a:solidFill>
          <a:ln w="12700">
            <a:solidFill>
              <a:schemeClr val="tx1"/>
            </a:solidFill>
            <a:miter lim="800000"/>
            <a:headEnd/>
            <a:tailEnd/>
          </a:ln>
        </p:spPr>
        <p:txBody>
          <a:bodyPr wrap="none" anchor="ctr">
            <a:prstTxWarp prst="textNoShape">
              <a:avLst/>
            </a:prstTxWarp>
          </a:bodyPr>
          <a:lstStyle/>
          <a:p>
            <a:endParaRPr lang="nb-NO"/>
          </a:p>
        </p:txBody>
      </p:sp>
      <p:sp>
        <p:nvSpPr>
          <p:cNvPr id="24587" name="Rectangle 12"/>
          <p:cNvSpPr>
            <a:spLocks noChangeArrowheads="1"/>
          </p:cNvSpPr>
          <p:nvPr/>
        </p:nvSpPr>
        <p:spPr bwMode="auto">
          <a:xfrm>
            <a:off x="6373813" y="5422900"/>
            <a:ext cx="382587" cy="142875"/>
          </a:xfrm>
          <a:prstGeom prst="rect">
            <a:avLst/>
          </a:prstGeom>
          <a:solidFill>
            <a:schemeClr val="accent1"/>
          </a:solidFill>
          <a:ln w="12700">
            <a:solidFill>
              <a:schemeClr val="tx1"/>
            </a:solidFill>
            <a:miter lim="800000"/>
            <a:headEnd/>
            <a:tailEnd/>
          </a:ln>
        </p:spPr>
        <p:txBody>
          <a:bodyPr wrap="none" anchor="ctr">
            <a:prstTxWarp prst="textNoShape">
              <a:avLst/>
            </a:prstTxWarp>
          </a:bodyPr>
          <a:lstStyle/>
          <a:p>
            <a:endParaRPr lang="nb-NO"/>
          </a:p>
        </p:txBody>
      </p:sp>
      <p:sp>
        <p:nvSpPr>
          <p:cNvPr id="24588" name="Rectangle 13"/>
          <p:cNvSpPr>
            <a:spLocks noChangeArrowheads="1"/>
          </p:cNvSpPr>
          <p:nvPr/>
        </p:nvSpPr>
        <p:spPr bwMode="auto">
          <a:xfrm>
            <a:off x="6453188" y="5576888"/>
            <a:ext cx="223837" cy="63500"/>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nb-NO"/>
          </a:p>
        </p:txBody>
      </p:sp>
      <p:sp>
        <p:nvSpPr>
          <p:cNvPr id="24589" name="Line 14"/>
          <p:cNvSpPr>
            <a:spLocks noChangeShapeType="1"/>
          </p:cNvSpPr>
          <p:nvPr/>
        </p:nvSpPr>
        <p:spPr bwMode="auto">
          <a:xfrm>
            <a:off x="6446838" y="5651500"/>
            <a:ext cx="0" cy="68263"/>
          </a:xfrm>
          <a:prstGeom prst="line">
            <a:avLst/>
          </a:prstGeom>
          <a:noFill/>
          <a:ln w="12700">
            <a:solidFill>
              <a:schemeClr val="accent1"/>
            </a:solidFill>
            <a:round/>
            <a:headEnd/>
            <a:tailEnd/>
          </a:ln>
        </p:spPr>
        <p:txBody>
          <a:bodyPr wrap="none" anchor="ctr">
            <a:prstTxWarp prst="textNoShape">
              <a:avLst/>
            </a:prstTxWarp>
          </a:bodyPr>
          <a:lstStyle/>
          <a:p>
            <a:endParaRPr lang="nb-NO"/>
          </a:p>
        </p:txBody>
      </p:sp>
      <p:sp>
        <p:nvSpPr>
          <p:cNvPr id="24590" name="Line 15"/>
          <p:cNvSpPr>
            <a:spLocks noChangeShapeType="1"/>
          </p:cNvSpPr>
          <p:nvPr/>
        </p:nvSpPr>
        <p:spPr bwMode="auto">
          <a:xfrm>
            <a:off x="6683375" y="5651500"/>
            <a:ext cx="0" cy="68263"/>
          </a:xfrm>
          <a:prstGeom prst="line">
            <a:avLst/>
          </a:prstGeom>
          <a:noFill/>
          <a:ln w="12700">
            <a:solidFill>
              <a:schemeClr val="accent1"/>
            </a:solidFill>
            <a:round/>
            <a:headEnd/>
            <a:tailEnd/>
          </a:ln>
        </p:spPr>
        <p:txBody>
          <a:bodyPr wrap="none" anchor="ctr">
            <a:prstTxWarp prst="textNoShape">
              <a:avLst/>
            </a:prstTxWarp>
          </a:bodyPr>
          <a:lstStyle/>
          <a:p>
            <a:endParaRPr lang="nb-NO"/>
          </a:p>
        </p:txBody>
      </p:sp>
      <p:sp>
        <p:nvSpPr>
          <p:cNvPr id="24591" name="Rectangle 16"/>
          <p:cNvSpPr>
            <a:spLocks noChangeArrowheads="1"/>
          </p:cNvSpPr>
          <p:nvPr/>
        </p:nvSpPr>
        <p:spPr bwMode="auto">
          <a:xfrm>
            <a:off x="6140450" y="5035550"/>
            <a:ext cx="65088" cy="138113"/>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nb-NO"/>
          </a:p>
        </p:txBody>
      </p:sp>
      <p:sp>
        <p:nvSpPr>
          <p:cNvPr id="24592" name="Rectangle 17"/>
          <p:cNvSpPr>
            <a:spLocks noChangeArrowheads="1"/>
          </p:cNvSpPr>
          <p:nvPr/>
        </p:nvSpPr>
        <p:spPr bwMode="auto">
          <a:xfrm>
            <a:off x="6927850" y="5189538"/>
            <a:ext cx="61913" cy="142875"/>
          </a:xfrm>
          <a:prstGeom prst="rect">
            <a:avLst/>
          </a:prstGeom>
          <a:solidFill>
            <a:schemeClr val="bg2"/>
          </a:solidFill>
          <a:ln w="12700">
            <a:solidFill>
              <a:schemeClr val="tx1"/>
            </a:solidFill>
            <a:miter lim="800000"/>
            <a:headEnd/>
            <a:tailEnd/>
          </a:ln>
        </p:spPr>
        <p:txBody>
          <a:bodyPr wrap="none" anchor="ctr">
            <a:prstTxWarp prst="textNoShape">
              <a:avLst/>
            </a:prstTxWarp>
          </a:bodyPr>
          <a:lstStyle/>
          <a:p>
            <a:endParaRPr lang="nb-NO"/>
          </a:p>
        </p:txBody>
      </p:sp>
      <p:sp>
        <p:nvSpPr>
          <p:cNvPr id="24593" name="Rectangle 18"/>
          <p:cNvSpPr>
            <a:spLocks noChangeArrowheads="1"/>
          </p:cNvSpPr>
          <p:nvPr/>
        </p:nvSpPr>
        <p:spPr bwMode="auto">
          <a:xfrm>
            <a:off x="1477963" y="1673225"/>
            <a:ext cx="1277937" cy="334963"/>
          </a:xfrm>
          <a:prstGeom prst="rect">
            <a:avLst/>
          </a:prstGeom>
          <a:noFill/>
          <a:ln w="12700">
            <a:noFill/>
            <a:miter lim="800000"/>
            <a:headEnd/>
            <a:tailEnd/>
          </a:ln>
        </p:spPr>
        <p:txBody>
          <a:bodyPr wrap="none" lIns="90488" tIns="44450" rIns="90488" bIns="44450">
            <a:prstTxWarp prst="textNoShape">
              <a:avLst/>
            </a:prstTxWarp>
            <a:spAutoFit/>
          </a:bodyPr>
          <a:lstStyle/>
          <a:p>
            <a:r>
              <a:rPr lang="en-US" sz="1600" b="1"/>
              <a:t>Digital data</a:t>
            </a:r>
            <a:endParaRPr lang="en-US" sz="1600" b="1">
              <a:latin typeface="Times New Roman" charset="0"/>
            </a:endParaRPr>
          </a:p>
        </p:txBody>
      </p:sp>
      <p:sp>
        <p:nvSpPr>
          <p:cNvPr id="24594" name="Rectangle 19"/>
          <p:cNvSpPr>
            <a:spLocks noChangeArrowheads="1"/>
          </p:cNvSpPr>
          <p:nvPr/>
        </p:nvSpPr>
        <p:spPr bwMode="auto">
          <a:xfrm>
            <a:off x="3429000" y="609600"/>
            <a:ext cx="1981200" cy="363538"/>
          </a:xfrm>
          <a:prstGeom prst="rect">
            <a:avLst/>
          </a:prstGeom>
          <a:noFill/>
          <a:ln w="12700">
            <a:noFill/>
            <a:miter lim="800000"/>
            <a:headEnd/>
            <a:tailEnd/>
          </a:ln>
        </p:spPr>
        <p:txBody>
          <a:bodyPr lIns="90488" tIns="44450" rIns="90488" bIns="44450">
            <a:prstTxWarp prst="textNoShape">
              <a:avLst/>
            </a:prstTxWarp>
            <a:spAutoFit/>
          </a:bodyPr>
          <a:lstStyle/>
          <a:p>
            <a:r>
              <a:rPr lang="en-US" b="1"/>
              <a:t>Maps and Plans</a:t>
            </a:r>
          </a:p>
        </p:txBody>
      </p:sp>
      <p:sp>
        <p:nvSpPr>
          <p:cNvPr id="24595" name="Rectangle 20"/>
          <p:cNvSpPr>
            <a:spLocks noChangeArrowheads="1"/>
          </p:cNvSpPr>
          <p:nvPr/>
        </p:nvSpPr>
        <p:spPr bwMode="auto">
          <a:xfrm>
            <a:off x="6116638" y="1747838"/>
            <a:ext cx="1336675" cy="363537"/>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Paper files</a:t>
            </a:r>
          </a:p>
        </p:txBody>
      </p:sp>
      <p:sp>
        <p:nvSpPr>
          <p:cNvPr id="24596" name="Rectangle 21"/>
          <p:cNvSpPr>
            <a:spLocks noChangeArrowheads="1"/>
          </p:cNvSpPr>
          <p:nvPr/>
        </p:nvSpPr>
        <p:spPr bwMode="auto">
          <a:xfrm>
            <a:off x="298450" y="3762375"/>
            <a:ext cx="2009775" cy="363538"/>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Photogrammetry</a:t>
            </a:r>
            <a:endParaRPr lang="en-US" b="1">
              <a:latin typeface="Times New Roman" charset="0"/>
            </a:endParaRPr>
          </a:p>
        </p:txBody>
      </p:sp>
      <p:sp>
        <p:nvSpPr>
          <p:cNvPr id="24597" name="Rectangle 22"/>
          <p:cNvSpPr>
            <a:spLocks noChangeArrowheads="1"/>
          </p:cNvSpPr>
          <p:nvPr/>
        </p:nvSpPr>
        <p:spPr bwMode="auto">
          <a:xfrm>
            <a:off x="1006475" y="5778500"/>
            <a:ext cx="1971675" cy="363538"/>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Remote Sensing</a:t>
            </a:r>
            <a:endParaRPr lang="en-US" b="1">
              <a:latin typeface="Times New Roman" charset="0"/>
            </a:endParaRPr>
          </a:p>
        </p:txBody>
      </p:sp>
      <p:sp>
        <p:nvSpPr>
          <p:cNvPr id="24598" name="Rectangle 23"/>
          <p:cNvSpPr>
            <a:spLocks noChangeArrowheads="1"/>
          </p:cNvSpPr>
          <p:nvPr/>
        </p:nvSpPr>
        <p:spPr bwMode="auto">
          <a:xfrm>
            <a:off x="6275388" y="5699125"/>
            <a:ext cx="1514475" cy="363538"/>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Field survey</a:t>
            </a:r>
            <a:endParaRPr lang="en-US" b="1">
              <a:latin typeface="Times New Roman" charset="0"/>
            </a:endParaRPr>
          </a:p>
        </p:txBody>
      </p:sp>
      <p:graphicFrame>
        <p:nvGraphicFramePr>
          <p:cNvPr id="24599" name="Object 5">
            <a:hlinkClick r:id="" action="ppaction://ole?verb=0"/>
          </p:cNvPr>
          <p:cNvGraphicFramePr>
            <a:graphicFrameLocks/>
          </p:cNvGraphicFramePr>
          <p:nvPr/>
        </p:nvGraphicFramePr>
        <p:xfrm>
          <a:off x="6959600" y="2798763"/>
          <a:ext cx="1727200" cy="833437"/>
        </p:xfrm>
        <a:graphic>
          <a:graphicData uri="http://schemas.openxmlformats.org/presentationml/2006/ole">
            <p:oleObj spid="_x0000_s24599" name="Microsoft ClipArt Gallery" r:id="rId6" imgW="5614988" imgH="2751138" progId="MS_ClipArt_Gallery">
              <p:embed/>
            </p:oleObj>
          </a:graphicData>
        </a:graphic>
      </p:graphicFrame>
      <p:sp>
        <p:nvSpPr>
          <p:cNvPr id="24600" name="Rectangle 25"/>
          <p:cNvSpPr>
            <a:spLocks noChangeArrowheads="1"/>
          </p:cNvSpPr>
          <p:nvPr/>
        </p:nvSpPr>
        <p:spPr bwMode="auto">
          <a:xfrm>
            <a:off x="7138988" y="3581400"/>
            <a:ext cx="1776412" cy="363538"/>
          </a:xfrm>
          <a:prstGeom prst="rect">
            <a:avLst/>
          </a:prstGeom>
          <a:noFill/>
          <a:ln w="12700">
            <a:noFill/>
            <a:miter lim="800000"/>
            <a:headEnd/>
            <a:tailEnd/>
          </a:ln>
        </p:spPr>
        <p:txBody>
          <a:bodyPr lIns="90488" tIns="44450" rIns="90488" bIns="44450">
            <a:prstTxWarp prst="textNoShape">
              <a:avLst/>
            </a:prstTxWarp>
            <a:spAutoFit/>
          </a:bodyPr>
          <a:lstStyle/>
          <a:p>
            <a:r>
              <a:rPr lang="en-US"/>
              <a:t>Data collection</a:t>
            </a:r>
          </a:p>
        </p:txBody>
      </p:sp>
      <p:sp>
        <p:nvSpPr>
          <p:cNvPr id="24601" name="Rectangle 26"/>
          <p:cNvSpPr>
            <a:spLocks noChangeArrowheads="1"/>
          </p:cNvSpPr>
          <p:nvPr/>
        </p:nvSpPr>
        <p:spPr bwMode="auto">
          <a:xfrm>
            <a:off x="3206750" y="6173788"/>
            <a:ext cx="3167063" cy="517525"/>
          </a:xfrm>
          <a:prstGeom prst="rect">
            <a:avLst/>
          </a:prstGeom>
          <a:noFill/>
          <a:ln w="12700">
            <a:noFill/>
            <a:miter lim="800000"/>
            <a:headEnd/>
            <a:tailEnd/>
          </a:ln>
        </p:spPr>
        <p:txBody>
          <a:bodyPr wrap="none" lIns="90488" tIns="44450" rIns="90488" bIns="44450">
            <a:prstTxWarp prst="textNoShape">
              <a:avLst/>
            </a:prstTxWarp>
            <a:spAutoFit/>
          </a:bodyPr>
          <a:lstStyle/>
          <a:p>
            <a:r>
              <a:rPr lang="en-US" sz="2800" b="1">
                <a:solidFill>
                  <a:srgbClr val="FF0066"/>
                </a:solidFill>
              </a:rPr>
              <a:t>GIS Data Sources</a:t>
            </a:r>
            <a:endParaRPr lang="en-US" sz="2800">
              <a:solidFill>
                <a:srgbClr val="FF0066"/>
              </a:solidFill>
              <a:latin typeface="Times New Roman" charset="0"/>
            </a:endParaRPr>
          </a:p>
        </p:txBody>
      </p:sp>
      <p:sp>
        <p:nvSpPr>
          <p:cNvPr id="24602" name="Line 27"/>
          <p:cNvSpPr>
            <a:spLocks noChangeShapeType="1"/>
          </p:cNvSpPr>
          <p:nvPr/>
        </p:nvSpPr>
        <p:spPr bwMode="auto">
          <a:xfrm flipH="1">
            <a:off x="228600" y="2862263"/>
            <a:ext cx="642938" cy="687387"/>
          </a:xfrm>
          <a:prstGeom prst="line">
            <a:avLst/>
          </a:prstGeom>
          <a:noFill/>
          <a:ln w="12700">
            <a:solidFill>
              <a:schemeClr val="tx1"/>
            </a:solidFill>
            <a:round/>
            <a:headEnd/>
            <a:tailEnd/>
          </a:ln>
        </p:spPr>
        <p:txBody>
          <a:bodyPr wrap="none" anchor="ctr">
            <a:prstTxWarp prst="textNoShape">
              <a:avLst/>
            </a:prstTxWarp>
          </a:bodyPr>
          <a:lstStyle/>
          <a:p>
            <a:endParaRPr lang="nb-NO"/>
          </a:p>
        </p:txBody>
      </p:sp>
      <p:sp>
        <p:nvSpPr>
          <p:cNvPr id="24603" name="Line 28"/>
          <p:cNvSpPr>
            <a:spLocks noChangeShapeType="1"/>
          </p:cNvSpPr>
          <p:nvPr/>
        </p:nvSpPr>
        <p:spPr bwMode="auto">
          <a:xfrm flipV="1">
            <a:off x="241300" y="3316288"/>
            <a:ext cx="538163" cy="244475"/>
          </a:xfrm>
          <a:prstGeom prst="line">
            <a:avLst/>
          </a:prstGeom>
          <a:noFill/>
          <a:ln w="12700">
            <a:solidFill>
              <a:schemeClr val="tx1"/>
            </a:solidFill>
            <a:round/>
            <a:headEnd/>
            <a:tailEnd/>
          </a:ln>
        </p:spPr>
        <p:txBody>
          <a:bodyPr wrap="none" anchor="ctr">
            <a:prstTxWarp prst="textNoShape">
              <a:avLst/>
            </a:prstTxWarp>
          </a:bodyPr>
          <a:lstStyle/>
          <a:p>
            <a:endParaRPr lang="nb-NO"/>
          </a:p>
        </p:txBody>
      </p:sp>
      <p:sp>
        <p:nvSpPr>
          <p:cNvPr id="24604" name="Line 29"/>
          <p:cNvSpPr>
            <a:spLocks noChangeShapeType="1"/>
          </p:cNvSpPr>
          <p:nvPr/>
        </p:nvSpPr>
        <p:spPr bwMode="auto">
          <a:xfrm flipV="1">
            <a:off x="950913" y="3316288"/>
            <a:ext cx="536575" cy="244475"/>
          </a:xfrm>
          <a:prstGeom prst="line">
            <a:avLst/>
          </a:prstGeom>
          <a:noFill/>
          <a:ln w="12700">
            <a:solidFill>
              <a:schemeClr val="tx1"/>
            </a:solidFill>
            <a:round/>
            <a:headEnd/>
            <a:tailEnd/>
          </a:ln>
        </p:spPr>
        <p:txBody>
          <a:bodyPr wrap="none" anchor="ctr">
            <a:prstTxWarp prst="textNoShape">
              <a:avLst/>
            </a:prstTxWarp>
          </a:bodyPr>
          <a:lstStyle/>
          <a:p>
            <a:endParaRPr lang="nb-NO"/>
          </a:p>
        </p:txBody>
      </p:sp>
      <p:sp>
        <p:nvSpPr>
          <p:cNvPr id="24605" name="Line 30"/>
          <p:cNvSpPr>
            <a:spLocks noChangeShapeType="1"/>
          </p:cNvSpPr>
          <p:nvPr/>
        </p:nvSpPr>
        <p:spPr bwMode="auto">
          <a:xfrm>
            <a:off x="792163" y="3321050"/>
            <a:ext cx="695325" cy="0"/>
          </a:xfrm>
          <a:prstGeom prst="line">
            <a:avLst/>
          </a:prstGeom>
          <a:noFill/>
          <a:ln w="12700">
            <a:solidFill>
              <a:schemeClr val="tx1"/>
            </a:solidFill>
            <a:round/>
            <a:headEnd/>
            <a:tailEnd/>
          </a:ln>
        </p:spPr>
        <p:txBody>
          <a:bodyPr wrap="none" anchor="ctr">
            <a:prstTxWarp prst="textNoShape">
              <a:avLst/>
            </a:prstTxWarp>
          </a:bodyPr>
          <a:lstStyle/>
          <a:p>
            <a:endParaRPr lang="nb-NO"/>
          </a:p>
        </p:txBody>
      </p:sp>
      <p:sp>
        <p:nvSpPr>
          <p:cNvPr id="24606" name="Line 31"/>
          <p:cNvSpPr>
            <a:spLocks noChangeShapeType="1"/>
          </p:cNvSpPr>
          <p:nvPr/>
        </p:nvSpPr>
        <p:spPr bwMode="auto">
          <a:xfrm>
            <a:off x="241300" y="3554413"/>
            <a:ext cx="695325" cy="0"/>
          </a:xfrm>
          <a:prstGeom prst="line">
            <a:avLst/>
          </a:prstGeom>
          <a:noFill/>
          <a:ln w="12700">
            <a:solidFill>
              <a:schemeClr val="tx1"/>
            </a:solidFill>
            <a:round/>
            <a:headEnd/>
            <a:tailEnd/>
          </a:ln>
        </p:spPr>
        <p:txBody>
          <a:bodyPr wrap="none" anchor="ctr">
            <a:prstTxWarp prst="textNoShape">
              <a:avLst/>
            </a:prstTxWarp>
          </a:bodyPr>
          <a:lstStyle/>
          <a:p>
            <a:endParaRPr lang="nb-NO"/>
          </a:p>
        </p:txBody>
      </p:sp>
      <p:sp>
        <p:nvSpPr>
          <p:cNvPr id="24607" name="Line 32"/>
          <p:cNvSpPr>
            <a:spLocks noChangeShapeType="1"/>
          </p:cNvSpPr>
          <p:nvPr/>
        </p:nvSpPr>
        <p:spPr bwMode="auto">
          <a:xfrm flipH="1" flipV="1">
            <a:off x="857250" y="2849563"/>
            <a:ext cx="93663" cy="711200"/>
          </a:xfrm>
          <a:prstGeom prst="line">
            <a:avLst/>
          </a:prstGeom>
          <a:noFill/>
          <a:ln w="12700">
            <a:solidFill>
              <a:schemeClr val="tx1"/>
            </a:solidFill>
            <a:round/>
            <a:headEnd/>
            <a:tailEnd/>
          </a:ln>
        </p:spPr>
        <p:txBody>
          <a:bodyPr wrap="none" anchor="ctr">
            <a:prstTxWarp prst="textNoShape">
              <a:avLst/>
            </a:prstTxWarp>
          </a:bodyPr>
          <a:lstStyle/>
          <a:p>
            <a:endParaRPr lang="nb-NO"/>
          </a:p>
        </p:txBody>
      </p:sp>
      <p:sp>
        <p:nvSpPr>
          <p:cNvPr id="24608" name="Line 33"/>
          <p:cNvSpPr>
            <a:spLocks noChangeShapeType="1"/>
          </p:cNvSpPr>
          <p:nvPr/>
        </p:nvSpPr>
        <p:spPr bwMode="auto">
          <a:xfrm flipH="1" flipV="1">
            <a:off x="857250" y="2849563"/>
            <a:ext cx="642938" cy="479425"/>
          </a:xfrm>
          <a:prstGeom prst="line">
            <a:avLst/>
          </a:prstGeom>
          <a:noFill/>
          <a:ln w="12700">
            <a:solidFill>
              <a:schemeClr val="tx1"/>
            </a:solidFill>
            <a:round/>
            <a:headEnd/>
            <a:tailEnd/>
          </a:ln>
        </p:spPr>
        <p:txBody>
          <a:bodyPr wrap="none" anchor="ctr">
            <a:prstTxWarp prst="textNoShape">
              <a:avLst/>
            </a:prstTxWarp>
          </a:bodyPr>
          <a:lstStyle/>
          <a:p>
            <a:endParaRPr lang="nb-NO"/>
          </a:p>
        </p:txBody>
      </p:sp>
      <p:sp>
        <p:nvSpPr>
          <p:cNvPr id="24609" name="Line 34"/>
          <p:cNvSpPr>
            <a:spLocks noChangeShapeType="1"/>
          </p:cNvSpPr>
          <p:nvPr/>
        </p:nvSpPr>
        <p:spPr bwMode="auto">
          <a:xfrm flipV="1">
            <a:off x="792163" y="2849563"/>
            <a:ext cx="65087" cy="479425"/>
          </a:xfrm>
          <a:prstGeom prst="line">
            <a:avLst/>
          </a:prstGeom>
          <a:noFill/>
          <a:ln w="12700">
            <a:solidFill>
              <a:schemeClr val="tx1"/>
            </a:solidFill>
            <a:round/>
            <a:headEnd/>
            <a:tailEnd/>
          </a:ln>
        </p:spPr>
        <p:txBody>
          <a:bodyPr wrap="none" anchor="ctr">
            <a:prstTxWarp prst="textNoShape">
              <a:avLst/>
            </a:prstTxWarp>
          </a:bodyPr>
          <a:lstStyle/>
          <a:p>
            <a:endParaRPr lang="nb-NO"/>
          </a:p>
        </p:txBody>
      </p:sp>
      <p:graphicFrame>
        <p:nvGraphicFramePr>
          <p:cNvPr id="24610" name="Object 6">
            <a:hlinkClick r:id="" action="ppaction://ole?verb=0"/>
          </p:cNvPr>
          <p:cNvGraphicFramePr>
            <a:graphicFrameLocks/>
          </p:cNvGraphicFramePr>
          <p:nvPr/>
        </p:nvGraphicFramePr>
        <p:xfrm>
          <a:off x="258763" y="2284413"/>
          <a:ext cx="1746250" cy="573087"/>
        </p:xfrm>
        <a:graphic>
          <a:graphicData uri="http://schemas.openxmlformats.org/presentationml/2006/ole">
            <p:oleObj spid="_x0000_s24610" name="Microsoft ClipArt Gallery" r:id="rId7" imgW="5005388" imgH="1684338" progId="MS_ClipArt_Gallery">
              <p:embed/>
            </p:oleObj>
          </a:graphicData>
        </a:graphic>
      </p:graphicFrame>
      <p:sp>
        <p:nvSpPr>
          <p:cNvPr id="24611" name="Oval 36"/>
          <p:cNvSpPr>
            <a:spLocks noChangeArrowheads="1"/>
          </p:cNvSpPr>
          <p:nvPr/>
        </p:nvSpPr>
        <p:spPr bwMode="auto">
          <a:xfrm>
            <a:off x="2600325" y="2241550"/>
            <a:ext cx="3605213" cy="3398838"/>
          </a:xfrm>
          <a:prstGeom prst="ellipse">
            <a:avLst/>
          </a:prstGeom>
          <a:solidFill>
            <a:schemeClr val="accent1"/>
          </a:solidFill>
          <a:ln w="12700">
            <a:solidFill>
              <a:srgbClr val="081D58"/>
            </a:solidFill>
            <a:round/>
            <a:headEnd/>
            <a:tailEnd/>
          </a:ln>
        </p:spPr>
        <p:txBody>
          <a:bodyPr wrap="none" anchor="ctr">
            <a:prstTxWarp prst="textNoShape">
              <a:avLst/>
            </a:prstTxWarp>
          </a:bodyPr>
          <a:lstStyle/>
          <a:p>
            <a:endParaRPr lang="nb-NO"/>
          </a:p>
        </p:txBody>
      </p:sp>
      <p:sp>
        <p:nvSpPr>
          <p:cNvPr id="24612" name="Rectangle 37"/>
          <p:cNvSpPr>
            <a:spLocks noChangeArrowheads="1"/>
          </p:cNvSpPr>
          <p:nvPr/>
        </p:nvSpPr>
        <p:spPr bwMode="auto">
          <a:xfrm>
            <a:off x="4073525" y="5011738"/>
            <a:ext cx="676275" cy="363537"/>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Data</a:t>
            </a:r>
            <a:endParaRPr lang="en-US" b="1">
              <a:latin typeface="Times New Roman" charset="0"/>
            </a:endParaRPr>
          </a:p>
        </p:txBody>
      </p:sp>
      <p:sp>
        <p:nvSpPr>
          <p:cNvPr id="24613" name="Rectangle 38"/>
          <p:cNvSpPr>
            <a:spLocks noChangeArrowheads="1"/>
          </p:cNvSpPr>
          <p:nvPr/>
        </p:nvSpPr>
        <p:spPr bwMode="auto">
          <a:xfrm>
            <a:off x="4073525" y="2454275"/>
            <a:ext cx="676275" cy="365125"/>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Data</a:t>
            </a:r>
          </a:p>
        </p:txBody>
      </p:sp>
      <p:sp>
        <p:nvSpPr>
          <p:cNvPr id="24614" name="Rectangle 39"/>
          <p:cNvSpPr>
            <a:spLocks noChangeArrowheads="1"/>
          </p:cNvSpPr>
          <p:nvPr/>
        </p:nvSpPr>
        <p:spPr bwMode="auto">
          <a:xfrm rot="5460000">
            <a:off x="2842419" y="3769519"/>
            <a:ext cx="676275" cy="363537"/>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Data</a:t>
            </a:r>
            <a:endParaRPr lang="en-US" b="1">
              <a:latin typeface="Times New Roman" charset="0"/>
            </a:endParaRPr>
          </a:p>
        </p:txBody>
      </p:sp>
      <p:sp>
        <p:nvSpPr>
          <p:cNvPr id="24615" name="Rectangle 40"/>
          <p:cNvSpPr>
            <a:spLocks noChangeArrowheads="1"/>
          </p:cNvSpPr>
          <p:nvPr/>
        </p:nvSpPr>
        <p:spPr bwMode="auto">
          <a:xfrm rot="5460000">
            <a:off x="5433219" y="3694907"/>
            <a:ext cx="674687" cy="361950"/>
          </a:xfrm>
          <a:prstGeom prst="rect">
            <a:avLst/>
          </a:prstGeom>
          <a:noFill/>
          <a:ln w="12700">
            <a:noFill/>
            <a:miter lim="800000"/>
            <a:headEnd/>
            <a:tailEnd/>
          </a:ln>
        </p:spPr>
        <p:txBody>
          <a:bodyPr wrap="none" lIns="90488" tIns="44450" rIns="90488" bIns="44450">
            <a:prstTxWarp prst="textNoShape">
              <a:avLst/>
            </a:prstTxWarp>
            <a:spAutoFit/>
          </a:bodyPr>
          <a:lstStyle/>
          <a:p>
            <a:r>
              <a:rPr lang="en-US" b="1"/>
              <a:t>Data</a:t>
            </a:r>
            <a:endParaRPr lang="en-US" b="1">
              <a:latin typeface="Times New Roman" charset="0"/>
            </a:endParaRPr>
          </a:p>
        </p:txBody>
      </p:sp>
      <p:sp>
        <p:nvSpPr>
          <p:cNvPr id="24616" name="Oval 41"/>
          <p:cNvSpPr>
            <a:spLocks noChangeArrowheads="1"/>
          </p:cNvSpPr>
          <p:nvPr/>
        </p:nvSpPr>
        <p:spPr bwMode="auto">
          <a:xfrm>
            <a:off x="3387725" y="3019425"/>
            <a:ext cx="2030413" cy="1846263"/>
          </a:xfrm>
          <a:prstGeom prst="ellipse">
            <a:avLst/>
          </a:prstGeom>
          <a:solidFill>
            <a:srgbClr val="8CF4EA"/>
          </a:solidFill>
          <a:ln w="12700">
            <a:solidFill>
              <a:srgbClr val="081D58"/>
            </a:solidFill>
            <a:round/>
            <a:headEnd/>
            <a:tailEnd/>
          </a:ln>
        </p:spPr>
        <p:txBody>
          <a:bodyPr wrap="none" anchor="ctr">
            <a:prstTxWarp prst="textNoShape">
              <a:avLst/>
            </a:prstTxWarp>
          </a:bodyPr>
          <a:lstStyle/>
          <a:p>
            <a:endParaRPr lang="nb-NO"/>
          </a:p>
        </p:txBody>
      </p:sp>
      <p:graphicFrame>
        <p:nvGraphicFramePr>
          <p:cNvPr id="24617" name="Object 7">
            <a:hlinkClick r:id="" action="ppaction://ole?verb=0"/>
          </p:cNvPr>
          <p:cNvGraphicFramePr>
            <a:graphicFrameLocks/>
          </p:cNvGraphicFramePr>
          <p:nvPr/>
        </p:nvGraphicFramePr>
        <p:xfrm>
          <a:off x="3595688" y="3175000"/>
          <a:ext cx="1568450" cy="1231900"/>
        </p:xfrm>
        <a:graphic>
          <a:graphicData uri="http://schemas.openxmlformats.org/presentationml/2006/ole">
            <p:oleObj spid="_x0000_s24617" name="Microsoft ClipArt Gallery" r:id="rId8" imgW="4006850" imgH="3192463" progId="MS_ClipArt_Gallery">
              <p:embed/>
            </p:oleObj>
          </a:graphicData>
        </a:graphic>
      </p:graphicFrame>
      <p:sp>
        <p:nvSpPr>
          <p:cNvPr id="24618" name="Rectangle 43"/>
          <p:cNvSpPr>
            <a:spLocks noChangeArrowheads="1"/>
          </p:cNvSpPr>
          <p:nvPr/>
        </p:nvSpPr>
        <p:spPr bwMode="auto">
          <a:xfrm>
            <a:off x="4114800" y="4419600"/>
            <a:ext cx="619125" cy="395288"/>
          </a:xfrm>
          <a:prstGeom prst="rect">
            <a:avLst/>
          </a:prstGeom>
          <a:noFill/>
          <a:ln w="12700">
            <a:noFill/>
            <a:miter lim="800000"/>
            <a:headEnd/>
            <a:tailEnd/>
          </a:ln>
        </p:spPr>
        <p:txBody>
          <a:bodyPr wrap="none" lIns="90488" tIns="44450" rIns="90488" bIns="44450">
            <a:prstTxWarp prst="textNoShape">
              <a:avLst/>
            </a:prstTxWarp>
            <a:spAutoFit/>
          </a:bodyPr>
          <a:lstStyle/>
          <a:p>
            <a:r>
              <a:rPr lang="en-US" sz="2000">
                <a:solidFill>
                  <a:srgbClr val="FF0066"/>
                </a:solidFill>
              </a:rPr>
              <a:t>GIS</a:t>
            </a:r>
            <a:endParaRPr lang="en-US" sz="2000">
              <a:solidFill>
                <a:srgbClr val="FF0066"/>
              </a:solidFill>
              <a:latin typeface="Times New Roman" charset="0"/>
            </a:endParaRPr>
          </a:p>
        </p:txBody>
      </p:sp>
      <p:sp>
        <p:nvSpPr>
          <p:cNvPr id="24619" name="Line 44"/>
          <p:cNvSpPr>
            <a:spLocks noChangeShapeType="1"/>
          </p:cNvSpPr>
          <p:nvPr/>
        </p:nvSpPr>
        <p:spPr bwMode="auto">
          <a:xfrm>
            <a:off x="6218238" y="3644900"/>
            <a:ext cx="850900" cy="0"/>
          </a:xfrm>
          <a:prstGeom prst="line">
            <a:avLst/>
          </a:prstGeom>
          <a:noFill/>
          <a:ln w="12700">
            <a:solidFill>
              <a:schemeClr val="tx1"/>
            </a:solidFill>
            <a:round/>
            <a:headEnd type="triangle" w="med" len="med"/>
            <a:tailEnd/>
          </a:ln>
        </p:spPr>
        <p:txBody>
          <a:bodyPr wrap="none" anchor="ctr">
            <a:prstTxWarp prst="textNoShape">
              <a:avLst/>
            </a:prstTxWarp>
          </a:bodyPr>
          <a:lstStyle/>
          <a:p>
            <a:endParaRPr lang="nb-NO"/>
          </a:p>
        </p:txBody>
      </p:sp>
      <p:sp>
        <p:nvSpPr>
          <p:cNvPr id="24620" name="Line 45"/>
          <p:cNvSpPr>
            <a:spLocks noChangeShapeType="1"/>
          </p:cNvSpPr>
          <p:nvPr/>
        </p:nvSpPr>
        <p:spPr bwMode="auto">
          <a:xfrm>
            <a:off x="1658938" y="3644900"/>
            <a:ext cx="928687" cy="0"/>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nb-NO"/>
          </a:p>
        </p:txBody>
      </p:sp>
      <p:sp>
        <p:nvSpPr>
          <p:cNvPr id="24621" name="Line 46"/>
          <p:cNvSpPr>
            <a:spLocks noChangeShapeType="1"/>
          </p:cNvSpPr>
          <p:nvPr/>
        </p:nvSpPr>
        <p:spPr bwMode="auto">
          <a:xfrm flipV="1">
            <a:off x="2600325" y="4984750"/>
            <a:ext cx="538163" cy="557213"/>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nb-NO"/>
          </a:p>
        </p:txBody>
      </p:sp>
      <p:sp>
        <p:nvSpPr>
          <p:cNvPr id="24622" name="Line 47"/>
          <p:cNvSpPr>
            <a:spLocks noChangeShapeType="1"/>
          </p:cNvSpPr>
          <p:nvPr/>
        </p:nvSpPr>
        <p:spPr bwMode="auto">
          <a:xfrm>
            <a:off x="2522538" y="2087563"/>
            <a:ext cx="615950" cy="608012"/>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nb-NO"/>
          </a:p>
        </p:txBody>
      </p:sp>
      <p:sp>
        <p:nvSpPr>
          <p:cNvPr id="24623" name="Line 48"/>
          <p:cNvSpPr>
            <a:spLocks noChangeShapeType="1"/>
          </p:cNvSpPr>
          <p:nvPr/>
        </p:nvSpPr>
        <p:spPr bwMode="auto">
          <a:xfrm>
            <a:off x="4403725" y="1546225"/>
            <a:ext cx="0" cy="684213"/>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nb-NO"/>
          </a:p>
        </p:txBody>
      </p:sp>
      <p:sp>
        <p:nvSpPr>
          <p:cNvPr id="24624" name="Line 49"/>
          <p:cNvSpPr>
            <a:spLocks noChangeShapeType="1"/>
          </p:cNvSpPr>
          <p:nvPr/>
        </p:nvSpPr>
        <p:spPr bwMode="auto">
          <a:xfrm flipH="1">
            <a:off x="5654675" y="2087563"/>
            <a:ext cx="642938" cy="608012"/>
          </a:xfrm>
          <a:prstGeom prst="line">
            <a:avLst/>
          </a:prstGeom>
          <a:noFill/>
          <a:ln w="12700">
            <a:solidFill>
              <a:schemeClr val="tx1"/>
            </a:solidFill>
            <a:round/>
            <a:headEnd/>
            <a:tailEnd type="triangle" w="med" len="med"/>
          </a:ln>
        </p:spPr>
        <p:txBody>
          <a:bodyPr wrap="none" anchor="ctr">
            <a:prstTxWarp prst="textNoShape">
              <a:avLst/>
            </a:prstTxWarp>
          </a:bodyPr>
          <a:lstStyle/>
          <a:p>
            <a:endParaRPr lang="nb-NO"/>
          </a:p>
        </p:txBody>
      </p:sp>
      <p:sp>
        <p:nvSpPr>
          <p:cNvPr id="24625" name="Line 50"/>
          <p:cNvSpPr>
            <a:spLocks noChangeShapeType="1"/>
          </p:cNvSpPr>
          <p:nvPr/>
        </p:nvSpPr>
        <p:spPr bwMode="auto">
          <a:xfrm>
            <a:off x="5668963" y="5189538"/>
            <a:ext cx="536575" cy="530225"/>
          </a:xfrm>
          <a:prstGeom prst="line">
            <a:avLst/>
          </a:prstGeom>
          <a:noFill/>
          <a:ln w="12700">
            <a:solidFill>
              <a:schemeClr val="tx1"/>
            </a:solidFill>
            <a:round/>
            <a:headEnd type="triangle" w="med" len="med"/>
            <a:tailEnd/>
          </a:ln>
        </p:spPr>
        <p:txBody>
          <a:bodyPr wrap="none" anchor="ctr">
            <a:prstTxWarp prst="textNoShape">
              <a:avLst/>
            </a:prstTxWarp>
          </a:bodyPr>
          <a:lstStyle/>
          <a:p>
            <a:endParaRPr lang="nb-NO"/>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5601" name="Object 2"/>
          <p:cNvGraphicFramePr>
            <a:graphicFrameLocks noChangeAspect="1"/>
          </p:cNvGraphicFramePr>
          <p:nvPr/>
        </p:nvGraphicFramePr>
        <p:xfrm>
          <a:off x="0" y="4763"/>
          <a:ext cx="9144000" cy="6858000"/>
        </p:xfrm>
        <a:graphic>
          <a:graphicData uri="http://schemas.openxmlformats.org/presentationml/2006/ole">
            <p:oleObj spid="_x0000_s25601" name="Slide" r:id="rId3" imgW="4572042" imgH="3428869" progId="PowerPoint.Slide.8">
              <p:embed/>
            </p:oleObj>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bwMode="gray">
          <a:xfrm>
            <a:off x="457200" y="-76200"/>
            <a:ext cx="8229600" cy="1143000"/>
          </a:xfrm>
        </p:spPr>
        <p:txBody>
          <a:bodyPr/>
          <a:lstStyle/>
          <a:p>
            <a:pPr eaLnBrk="1" hangingPunct="1"/>
            <a:r>
              <a:rPr lang="en-US" b="1">
                <a:ea typeface="ＭＳ Ｐゴシック" charset="-128"/>
              </a:rPr>
              <a:t>Analysis</a:t>
            </a:r>
          </a:p>
        </p:txBody>
      </p:sp>
      <p:sp>
        <p:nvSpPr>
          <p:cNvPr id="26626" name="Rectangle 3"/>
          <p:cNvSpPr>
            <a:spLocks noGrp="1" noChangeArrowheads="1"/>
          </p:cNvSpPr>
          <p:nvPr>
            <p:ph idx="1"/>
          </p:nvPr>
        </p:nvSpPr>
        <p:spPr bwMode="gray"/>
        <p:txBody>
          <a:bodyPr/>
          <a:lstStyle/>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a:p>
            <a:pPr eaLnBrk="1" hangingPunct="1">
              <a:lnSpc>
                <a:spcPct val="90000"/>
              </a:lnSpc>
            </a:pPr>
            <a:endParaRPr lang="en-US">
              <a:ea typeface="ＭＳ Ｐゴシック" charset="-128"/>
            </a:endParaRPr>
          </a:p>
        </p:txBody>
      </p:sp>
      <p:grpSp>
        <p:nvGrpSpPr>
          <p:cNvPr id="26627" name="Group 4"/>
          <p:cNvGrpSpPr>
            <a:grpSpLocks/>
          </p:cNvGrpSpPr>
          <p:nvPr/>
        </p:nvGrpSpPr>
        <p:grpSpPr bwMode="auto">
          <a:xfrm>
            <a:off x="1412875" y="990600"/>
            <a:ext cx="5943600" cy="5486400"/>
            <a:chOff x="890" y="624"/>
            <a:chExt cx="3744" cy="3456"/>
          </a:xfrm>
        </p:grpSpPr>
        <p:grpSp>
          <p:nvGrpSpPr>
            <p:cNvPr id="26629" name="Group 5"/>
            <p:cNvGrpSpPr>
              <a:grpSpLocks/>
            </p:cNvGrpSpPr>
            <p:nvPr/>
          </p:nvGrpSpPr>
          <p:grpSpPr bwMode="auto">
            <a:xfrm>
              <a:off x="2113" y="624"/>
              <a:ext cx="2521" cy="991"/>
              <a:chOff x="1830" y="672"/>
              <a:chExt cx="2521" cy="991"/>
            </a:xfrm>
          </p:grpSpPr>
          <p:pic>
            <p:nvPicPr>
              <p:cNvPr id="26643" name="Picture 6" descr="sect02_6"/>
              <p:cNvPicPr>
                <a:picLocks noChangeAspect="1" noChangeArrowheads="1"/>
              </p:cNvPicPr>
              <p:nvPr/>
            </p:nvPicPr>
            <p:blipFill>
              <a:blip r:embed="rId3"/>
              <a:srcRect/>
              <a:stretch>
                <a:fillRect/>
              </a:stretch>
            </p:blipFill>
            <p:spPr bwMode="gray">
              <a:xfrm>
                <a:off x="1830" y="809"/>
                <a:ext cx="1902" cy="854"/>
              </a:xfrm>
              <a:prstGeom prst="rect">
                <a:avLst/>
              </a:prstGeom>
              <a:noFill/>
              <a:ln w="9525">
                <a:noFill/>
                <a:miter lim="800000"/>
                <a:headEnd/>
                <a:tailEnd/>
              </a:ln>
            </p:spPr>
          </p:pic>
          <p:sp>
            <p:nvSpPr>
              <p:cNvPr id="9237" name="Text Box 7"/>
              <p:cNvSpPr txBox="1">
                <a:spLocks noChangeArrowheads="1"/>
              </p:cNvSpPr>
              <p:nvPr/>
            </p:nvSpPr>
            <p:spPr bwMode="gray">
              <a:xfrm>
                <a:off x="2640" y="672"/>
                <a:ext cx="1711" cy="372"/>
              </a:xfrm>
              <a:prstGeom prst="rect">
                <a:avLst/>
              </a:prstGeom>
              <a:solidFill>
                <a:srgbClr val="E4E4E4"/>
              </a:solidFill>
              <a:ln w="9525">
                <a:solidFill>
                  <a:schemeClr val="tx1"/>
                </a:solidFill>
                <a:miter lim="800000"/>
                <a:headEnd/>
                <a:tailEnd/>
              </a:ln>
              <a:effectLst>
                <a:outerShdw blurRad="63500" dist="107763" dir="2700000" algn="ctr" rotWithShape="0">
                  <a:srgbClr val="000000">
                    <a:alpha val="74998"/>
                  </a:srgbClr>
                </a:outerShdw>
              </a:effectLst>
            </p:spPr>
            <p:txBody>
              <a:bodyPr wrap="none">
                <a:prstTxWarp prst="textNoShape">
                  <a:avLst/>
                </a:prstTxWarp>
                <a:spAutoFit/>
              </a:bodyPr>
              <a:lstStyle/>
              <a:p>
                <a:r>
                  <a:rPr lang="en-US" sz="1600" b="1"/>
                  <a:t>Which parcels are </a:t>
                </a:r>
                <a:br>
                  <a:rPr lang="en-US" sz="1600" b="1"/>
                </a:br>
                <a:r>
                  <a:rPr lang="en-US" sz="1600" b="1"/>
                  <a:t>within 50 feet of the road?</a:t>
                </a:r>
                <a:endParaRPr lang="en-US" b="1"/>
              </a:p>
            </p:txBody>
          </p:sp>
        </p:grpSp>
        <p:grpSp>
          <p:nvGrpSpPr>
            <p:cNvPr id="26630" name="Group 8"/>
            <p:cNvGrpSpPr>
              <a:grpSpLocks/>
            </p:cNvGrpSpPr>
            <p:nvPr/>
          </p:nvGrpSpPr>
          <p:grpSpPr bwMode="auto">
            <a:xfrm>
              <a:off x="2004" y="3011"/>
              <a:ext cx="2154" cy="1069"/>
              <a:chOff x="2004" y="3011"/>
              <a:chExt cx="2154" cy="1069"/>
            </a:xfrm>
          </p:grpSpPr>
          <p:pic>
            <p:nvPicPr>
              <p:cNvPr id="26641" name="Picture 9" descr="L_network"/>
              <p:cNvPicPr>
                <a:picLocks noChangeAspect="1" noChangeArrowheads="1"/>
              </p:cNvPicPr>
              <p:nvPr/>
            </p:nvPicPr>
            <p:blipFill>
              <a:blip r:embed="rId4"/>
              <a:srcRect/>
              <a:stretch>
                <a:fillRect/>
              </a:stretch>
            </p:blipFill>
            <p:spPr bwMode="gray">
              <a:xfrm>
                <a:off x="2004" y="3011"/>
                <a:ext cx="2154" cy="1069"/>
              </a:xfrm>
              <a:prstGeom prst="rect">
                <a:avLst/>
              </a:prstGeom>
              <a:noFill/>
              <a:ln w="9525">
                <a:noFill/>
                <a:miter lim="800000"/>
                <a:headEnd/>
                <a:tailEnd/>
              </a:ln>
            </p:spPr>
          </p:pic>
          <p:sp>
            <p:nvSpPr>
              <p:cNvPr id="26642" name="Freeform 10"/>
              <p:cNvSpPr>
                <a:spLocks/>
              </p:cNvSpPr>
              <p:nvPr/>
            </p:nvSpPr>
            <p:spPr bwMode="gray">
              <a:xfrm>
                <a:off x="2436" y="3528"/>
                <a:ext cx="1068" cy="419"/>
              </a:xfrm>
              <a:custGeom>
                <a:avLst/>
                <a:gdLst>
                  <a:gd name="T0" fmla="*/ 0 w 1164"/>
                  <a:gd name="T1" fmla="*/ 196 h 456"/>
                  <a:gd name="T2" fmla="*/ 261 w 1164"/>
                  <a:gd name="T3" fmla="*/ 20 h 456"/>
                  <a:gd name="T4" fmla="*/ 322 w 1164"/>
                  <a:gd name="T5" fmla="*/ 117 h 456"/>
                  <a:gd name="T6" fmla="*/ 493 w 1164"/>
                  <a:gd name="T7" fmla="*/ 0 h 456"/>
                  <a:gd name="T8" fmla="*/ 0 60000 65536"/>
                  <a:gd name="T9" fmla="*/ 0 60000 65536"/>
                  <a:gd name="T10" fmla="*/ 0 60000 65536"/>
                  <a:gd name="T11" fmla="*/ 0 60000 65536"/>
                  <a:gd name="T12" fmla="*/ 0 w 1164"/>
                  <a:gd name="T13" fmla="*/ 0 h 456"/>
                  <a:gd name="T14" fmla="*/ 1164 w 1164"/>
                  <a:gd name="T15" fmla="*/ 456 h 456"/>
                </a:gdLst>
                <a:ahLst/>
                <a:cxnLst>
                  <a:cxn ang="T8">
                    <a:pos x="T0" y="T1"/>
                  </a:cxn>
                  <a:cxn ang="T9">
                    <a:pos x="T2" y="T3"/>
                  </a:cxn>
                  <a:cxn ang="T10">
                    <a:pos x="T4" y="T5"/>
                  </a:cxn>
                  <a:cxn ang="T11">
                    <a:pos x="T6" y="T7"/>
                  </a:cxn>
                </a:cxnLst>
                <a:rect l="T12" t="T13" r="T14" b="T15"/>
                <a:pathLst>
                  <a:path w="1164" h="456">
                    <a:moveTo>
                      <a:pt x="0" y="456"/>
                    </a:moveTo>
                    <a:lnTo>
                      <a:pt x="618" y="48"/>
                    </a:lnTo>
                    <a:lnTo>
                      <a:pt x="762" y="270"/>
                    </a:lnTo>
                    <a:lnTo>
                      <a:pt x="1164" y="0"/>
                    </a:lnTo>
                  </a:path>
                </a:pathLst>
              </a:custGeom>
              <a:noFill/>
              <a:ln w="38100">
                <a:solidFill>
                  <a:srgbClr val="FF00FF"/>
                </a:solidFill>
                <a:round/>
                <a:headEnd/>
                <a:tailEnd/>
              </a:ln>
            </p:spPr>
            <p:txBody>
              <a:bodyPr wrap="none" anchor="ctr">
                <a:prstTxWarp prst="textNoShape">
                  <a:avLst/>
                </a:prstTxWarp>
              </a:bodyPr>
              <a:lstStyle/>
              <a:p>
                <a:endParaRPr lang="nb-NO"/>
              </a:p>
            </p:txBody>
          </p:sp>
        </p:grpSp>
        <p:grpSp>
          <p:nvGrpSpPr>
            <p:cNvPr id="26631" name="Group 11"/>
            <p:cNvGrpSpPr>
              <a:grpSpLocks/>
            </p:cNvGrpSpPr>
            <p:nvPr/>
          </p:nvGrpSpPr>
          <p:grpSpPr bwMode="auto">
            <a:xfrm>
              <a:off x="1898" y="1738"/>
              <a:ext cx="2662" cy="1158"/>
              <a:chOff x="1710" y="1680"/>
              <a:chExt cx="2662" cy="1158"/>
            </a:xfrm>
          </p:grpSpPr>
          <p:pic>
            <p:nvPicPr>
              <p:cNvPr id="26635" name="Picture 12" descr="Sect02_7"/>
              <p:cNvPicPr>
                <a:picLocks noChangeAspect="1" noChangeArrowheads="1"/>
              </p:cNvPicPr>
              <p:nvPr/>
            </p:nvPicPr>
            <p:blipFill>
              <a:blip r:embed="rId5"/>
              <a:srcRect/>
              <a:stretch>
                <a:fillRect/>
              </a:stretch>
            </p:blipFill>
            <p:spPr bwMode="gray">
              <a:xfrm>
                <a:off x="1710" y="1824"/>
                <a:ext cx="2340" cy="1014"/>
              </a:xfrm>
              <a:prstGeom prst="rect">
                <a:avLst/>
              </a:prstGeom>
              <a:solidFill>
                <a:srgbClr val="E4E4E4"/>
              </a:solidFill>
              <a:ln w="9525">
                <a:noFill/>
                <a:miter lim="800000"/>
                <a:headEnd/>
                <a:tailEnd/>
              </a:ln>
            </p:spPr>
          </p:pic>
          <p:grpSp>
            <p:nvGrpSpPr>
              <p:cNvPr id="26636" name="Group 13"/>
              <p:cNvGrpSpPr>
                <a:grpSpLocks/>
              </p:cNvGrpSpPr>
              <p:nvPr/>
            </p:nvGrpSpPr>
            <p:grpSpPr bwMode="auto">
              <a:xfrm>
                <a:off x="2784" y="1680"/>
                <a:ext cx="1588" cy="576"/>
                <a:chOff x="2784" y="1680"/>
                <a:chExt cx="1588" cy="576"/>
              </a:xfrm>
            </p:grpSpPr>
            <p:sp>
              <p:nvSpPr>
                <p:cNvPr id="9230" name="Text Box 14"/>
                <p:cNvSpPr txBox="1">
                  <a:spLocks noChangeArrowheads="1"/>
                </p:cNvSpPr>
                <p:nvPr/>
              </p:nvSpPr>
              <p:spPr bwMode="gray">
                <a:xfrm>
                  <a:off x="2784" y="1680"/>
                  <a:ext cx="1588" cy="566"/>
                </a:xfrm>
                <a:prstGeom prst="rect">
                  <a:avLst/>
                </a:prstGeom>
                <a:solidFill>
                  <a:srgbClr val="E4E4E4"/>
                </a:solidFill>
                <a:ln w="9525">
                  <a:solidFill>
                    <a:schemeClr val="tx1"/>
                  </a:solidFill>
                  <a:miter lim="800000"/>
                  <a:headEnd/>
                  <a:tailEnd/>
                </a:ln>
                <a:effectLst>
                  <a:outerShdw blurRad="63500" dist="107763" dir="2700000" algn="ctr" rotWithShape="0">
                    <a:srgbClr val="000000">
                      <a:alpha val="74998"/>
                    </a:srgbClr>
                  </a:outerShdw>
                </a:effec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lnSpc>
                      <a:spcPct val="75000"/>
                    </a:lnSpc>
                    <a:spcBef>
                      <a:spcPct val="50000"/>
                    </a:spcBef>
                    <a:defRPr/>
                  </a:pPr>
                  <a:r>
                    <a:rPr lang="en-US" sz="1600" b="1" smtClean="0"/>
                    <a:t>Well type              Drilled</a:t>
                  </a:r>
                </a:p>
                <a:p>
                  <a:pPr eaLnBrk="1" hangingPunct="1">
                    <a:lnSpc>
                      <a:spcPct val="75000"/>
                    </a:lnSpc>
                    <a:spcBef>
                      <a:spcPct val="50000"/>
                    </a:spcBef>
                    <a:defRPr/>
                  </a:pPr>
                  <a:r>
                    <a:rPr lang="en-US" sz="1600" b="1" smtClean="0"/>
                    <a:t>Building owner    Smith</a:t>
                  </a:r>
                </a:p>
                <a:p>
                  <a:pPr eaLnBrk="1" hangingPunct="1">
                    <a:lnSpc>
                      <a:spcPct val="75000"/>
                    </a:lnSpc>
                    <a:spcBef>
                      <a:spcPct val="50000"/>
                    </a:spcBef>
                    <a:defRPr/>
                  </a:pPr>
                  <a:r>
                    <a:rPr lang="en-US" sz="1600" b="1" smtClean="0"/>
                    <a:t>Soil type               Sandy</a:t>
                  </a:r>
                </a:p>
              </p:txBody>
            </p:sp>
            <p:sp>
              <p:nvSpPr>
                <p:cNvPr id="26638" name="Line 15"/>
                <p:cNvSpPr>
                  <a:spLocks noChangeShapeType="1"/>
                </p:cNvSpPr>
                <p:nvPr/>
              </p:nvSpPr>
              <p:spPr bwMode="gray">
                <a:xfrm>
                  <a:off x="2784" y="1864"/>
                  <a:ext cx="1584" cy="0"/>
                </a:xfrm>
                <a:prstGeom prst="line">
                  <a:avLst/>
                </a:prstGeom>
                <a:noFill/>
                <a:ln w="9525">
                  <a:solidFill>
                    <a:schemeClr val="tx1"/>
                  </a:solidFill>
                  <a:round/>
                  <a:headEnd/>
                  <a:tailEnd/>
                </a:ln>
              </p:spPr>
              <p:txBody>
                <a:bodyPr lIns="93414" tIns="46708" rIns="93414" bIns="46708">
                  <a:prstTxWarp prst="textNoShape">
                    <a:avLst/>
                  </a:prstTxWarp>
                </a:bodyPr>
                <a:lstStyle/>
                <a:p>
                  <a:endParaRPr lang="nb-NO"/>
                </a:p>
              </p:txBody>
            </p:sp>
            <p:sp>
              <p:nvSpPr>
                <p:cNvPr id="26639" name="Line 16"/>
                <p:cNvSpPr>
                  <a:spLocks noChangeShapeType="1"/>
                </p:cNvSpPr>
                <p:nvPr/>
              </p:nvSpPr>
              <p:spPr bwMode="gray">
                <a:xfrm>
                  <a:off x="2784" y="2064"/>
                  <a:ext cx="1584" cy="0"/>
                </a:xfrm>
                <a:prstGeom prst="line">
                  <a:avLst/>
                </a:prstGeom>
                <a:noFill/>
                <a:ln w="9525">
                  <a:solidFill>
                    <a:schemeClr val="tx1"/>
                  </a:solidFill>
                  <a:round/>
                  <a:headEnd/>
                  <a:tailEnd/>
                </a:ln>
              </p:spPr>
              <p:txBody>
                <a:bodyPr lIns="93414" tIns="46708" rIns="93414" bIns="46708">
                  <a:prstTxWarp prst="textNoShape">
                    <a:avLst/>
                  </a:prstTxWarp>
                </a:bodyPr>
                <a:lstStyle/>
                <a:p>
                  <a:endParaRPr lang="nb-NO"/>
                </a:p>
              </p:txBody>
            </p:sp>
            <p:sp>
              <p:nvSpPr>
                <p:cNvPr id="26640" name="Line 17"/>
                <p:cNvSpPr>
                  <a:spLocks noChangeShapeType="1"/>
                </p:cNvSpPr>
                <p:nvPr/>
              </p:nvSpPr>
              <p:spPr bwMode="gray">
                <a:xfrm>
                  <a:off x="3832" y="1680"/>
                  <a:ext cx="0" cy="576"/>
                </a:xfrm>
                <a:prstGeom prst="line">
                  <a:avLst/>
                </a:prstGeom>
                <a:noFill/>
                <a:ln w="9525">
                  <a:solidFill>
                    <a:schemeClr val="tx1"/>
                  </a:solidFill>
                  <a:round/>
                  <a:headEnd/>
                  <a:tailEnd/>
                </a:ln>
              </p:spPr>
              <p:txBody>
                <a:bodyPr lIns="93414" tIns="46708" rIns="93414" bIns="46708">
                  <a:prstTxWarp prst="textNoShape">
                    <a:avLst/>
                  </a:prstTxWarp>
                </a:bodyPr>
                <a:lstStyle/>
                <a:p>
                  <a:endParaRPr lang="nb-NO"/>
                </a:p>
              </p:txBody>
            </p:sp>
          </p:grpSp>
        </p:grpSp>
        <p:sp>
          <p:nvSpPr>
            <p:cNvPr id="9225" name="Text Box 18"/>
            <p:cNvSpPr txBox="1">
              <a:spLocks noChangeArrowheads="1"/>
            </p:cNvSpPr>
            <p:nvPr/>
          </p:nvSpPr>
          <p:spPr bwMode="gray">
            <a:xfrm>
              <a:off x="890" y="1072"/>
              <a:ext cx="1104" cy="288"/>
            </a:xfrm>
            <a:prstGeom prst="rect">
              <a:avLst/>
            </a:prstGeom>
            <a:solidFill>
              <a:srgbClr val="FFC5CF"/>
            </a:solidFill>
            <a:ln>
              <a:noFill/>
            </a:ln>
            <a:effectLst>
              <a:outerShdw blurRad="63500" dist="107763" dir="2700000" algn="ctr" rotWithShape="0">
                <a:schemeClr val="bg2">
                  <a:alpha val="74998"/>
                </a:scheme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lIns="93414" tIns="46708" rIns="93414" bIns="46708">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defRPr/>
              </a:pPr>
              <a:r>
                <a:rPr lang="en-US" sz="2400" b="1" smtClean="0">
                  <a:solidFill>
                    <a:srgbClr val="3E0087"/>
                  </a:solidFill>
                </a:rPr>
                <a:t>Proximity</a:t>
              </a:r>
            </a:p>
          </p:txBody>
        </p:sp>
        <p:sp>
          <p:nvSpPr>
            <p:cNvPr id="9226" name="Text Box 19"/>
            <p:cNvSpPr txBox="1">
              <a:spLocks noChangeArrowheads="1"/>
            </p:cNvSpPr>
            <p:nvPr/>
          </p:nvSpPr>
          <p:spPr bwMode="gray">
            <a:xfrm>
              <a:off x="890" y="2224"/>
              <a:ext cx="912" cy="288"/>
            </a:xfrm>
            <a:prstGeom prst="rect">
              <a:avLst/>
            </a:prstGeom>
            <a:solidFill>
              <a:srgbClr val="FFC5CF"/>
            </a:solidFill>
            <a:ln>
              <a:noFill/>
            </a:ln>
            <a:effectLst>
              <a:outerShdw blurRad="63500" dist="107763" dir="2700000" algn="ctr" rotWithShape="0">
                <a:schemeClr val="bg2">
                  <a:alpha val="74998"/>
                </a:scheme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lIns="93414" tIns="46708" rIns="93414" bIns="46708">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defRPr/>
              </a:pPr>
              <a:r>
                <a:rPr lang="en-US" sz="2400" b="1" smtClean="0">
                  <a:solidFill>
                    <a:srgbClr val="3E0087"/>
                  </a:solidFill>
                </a:rPr>
                <a:t>Overlay</a:t>
              </a:r>
            </a:p>
          </p:txBody>
        </p:sp>
        <p:sp>
          <p:nvSpPr>
            <p:cNvPr id="9227" name="Text Box 20"/>
            <p:cNvSpPr txBox="1">
              <a:spLocks noChangeArrowheads="1"/>
            </p:cNvSpPr>
            <p:nvPr/>
          </p:nvSpPr>
          <p:spPr bwMode="gray">
            <a:xfrm>
              <a:off x="890" y="3347"/>
              <a:ext cx="960" cy="288"/>
            </a:xfrm>
            <a:prstGeom prst="rect">
              <a:avLst/>
            </a:prstGeom>
            <a:solidFill>
              <a:srgbClr val="FFC5CF"/>
            </a:solidFill>
            <a:ln>
              <a:noFill/>
            </a:ln>
            <a:effectLst>
              <a:outerShdw blurRad="63500" dist="107763" dir="2700000" algn="ctr" rotWithShape="0">
                <a:schemeClr val="bg2">
                  <a:alpha val="74998"/>
                </a:schemeClr>
              </a:outerShdw>
            </a:effectLst>
            <a:extLs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txBody>
            <a:bodyPr lIns="93414" tIns="46708" rIns="93414" bIns="46708">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algn="ctr" eaLnBrk="0" fontAlgn="base" hangingPunct="0">
                <a:spcBef>
                  <a:spcPct val="0"/>
                </a:spcBef>
                <a:spcAft>
                  <a:spcPct val="0"/>
                </a:spcAft>
                <a:defRPr>
                  <a:solidFill>
                    <a:schemeClr val="tx1"/>
                  </a:solidFill>
                  <a:latin typeface="Arial" charset="0"/>
                  <a:ea typeface="Arial" charset="0"/>
                  <a:cs typeface="Arial" charset="0"/>
                </a:defRPr>
              </a:lvl6pPr>
              <a:lvl7pPr marL="2971800" indent="-228600" algn="ctr" eaLnBrk="0" fontAlgn="base" hangingPunct="0">
                <a:spcBef>
                  <a:spcPct val="0"/>
                </a:spcBef>
                <a:spcAft>
                  <a:spcPct val="0"/>
                </a:spcAft>
                <a:defRPr>
                  <a:solidFill>
                    <a:schemeClr val="tx1"/>
                  </a:solidFill>
                  <a:latin typeface="Arial" charset="0"/>
                  <a:ea typeface="Arial" charset="0"/>
                  <a:cs typeface="Arial" charset="0"/>
                </a:defRPr>
              </a:lvl7pPr>
              <a:lvl8pPr marL="3429000" indent="-228600" algn="ctr" eaLnBrk="0" fontAlgn="base" hangingPunct="0">
                <a:spcBef>
                  <a:spcPct val="0"/>
                </a:spcBef>
                <a:spcAft>
                  <a:spcPct val="0"/>
                </a:spcAft>
                <a:defRPr>
                  <a:solidFill>
                    <a:schemeClr val="tx1"/>
                  </a:solidFill>
                  <a:latin typeface="Arial" charset="0"/>
                  <a:ea typeface="Arial" charset="0"/>
                  <a:cs typeface="Arial" charset="0"/>
                </a:defRPr>
              </a:lvl8pPr>
              <a:lvl9pPr marL="3886200" indent="-228600" algn="ctr"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Bef>
                  <a:spcPct val="50000"/>
                </a:spcBef>
                <a:defRPr/>
              </a:pPr>
              <a:r>
                <a:rPr lang="en-US" sz="2400" b="1" smtClean="0">
                  <a:solidFill>
                    <a:srgbClr val="3E0087"/>
                  </a:solidFill>
                </a:rPr>
                <a:t>Network</a:t>
              </a:r>
            </a:p>
          </p:txBody>
        </p:sp>
      </p:grpSp>
      <p:sp>
        <p:nvSpPr>
          <p:cNvPr id="26628" name="AutoShape 21">
            <a:hlinkClick r:id="rId6" action="ppaction://hlinksldjump" highlightClick="1"/>
          </p:cNvPr>
          <p:cNvSpPr>
            <a:spLocks noChangeArrowheads="1"/>
          </p:cNvSpPr>
          <p:nvPr/>
        </p:nvSpPr>
        <p:spPr bwMode="auto">
          <a:xfrm>
            <a:off x="381000" y="6248400"/>
            <a:ext cx="533400" cy="381000"/>
          </a:xfrm>
          <a:prstGeom prst="actionButtonBackPrevious">
            <a:avLst/>
          </a:prstGeom>
          <a:solidFill>
            <a:schemeClr val="accent1"/>
          </a:solidFill>
          <a:ln w="9525">
            <a:noFill/>
            <a:miter lim="800000"/>
            <a:headEnd/>
            <a:tailEnd/>
          </a:ln>
        </p:spPr>
        <p:txBody>
          <a:bodyPr wrap="none" anchor="ctr">
            <a:prstTxWarp prst="textNoShape">
              <a:avLst/>
            </a:prstTxWarp>
          </a:bodyPr>
          <a:lstStyle/>
          <a:p>
            <a:endParaRPr lang="nb-NO"/>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8673" name="Picture 2" descr="2-09_yellow"/>
          <p:cNvPicPr>
            <a:picLocks noChangeAspect="1" noChangeArrowheads="1"/>
          </p:cNvPicPr>
          <p:nvPr/>
        </p:nvPicPr>
        <p:blipFill>
          <a:blip r:embed="rId3"/>
          <a:srcRect/>
          <a:stretch>
            <a:fillRect/>
          </a:stretch>
        </p:blipFill>
        <p:spPr bwMode="auto">
          <a:xfrm>
            <a:off x="603250" y="1027113"/>
            <a:ext cx="4991100" cy="4556125"/>
          </a:xfrm>
          <a:prstGeom prst="rect">
            <a:avLst/>
          </a:prstGeom>
          <a:noFill/>
          <a:ln w="9525">
            <a:noFill/>
            <a:miter lim="800000"/>
            <a:headEnd/>
            <a:tailEnd/>
          </a:ln>
        </p:spPr>
      </p:pic>
      <p:sp>
        <p:nvSpPr>
          <p:cNvPr id="28674" name="Rectangle 3"/>
          <p:cNvSpPr>
            <a:spLocks noGrp="1" noChangeArrowheads="1"/>
          </p:cNvSpPr>
          <p:nvPr>
            <p:ph type="title"/>
          </p:nvPr>
        </p:nvSpPr>
        <p:spPr bwMode="gray">
          <a:xfrm>
            <a:off x="457200" y="-152400"/>
            <a:ext cx="8229600" cy="1143000"/>
          </a:xfrm>
        </p:spPr>
        <p:txBody>
          <a:bodyPr/>
          <a:lstStyle/>
          <a:p>
            <a:pPr eaLnBrk="1" hangingPunct="1"/>
            <a:r>
              <a:rPr lang="en-US" b="1">
                <a:ea typeface="ＭＳ Ｐゴシック" charset="-128"/>
              </a:rPr>
              <a:t>Display</a:t>
            </a:r>
          </a:p>
        </p:txBody>
      </p:sp>
      <p:sp>
        <p:nvSpPr>
          <p:cNvPr id="28675" name="Rectangle 4"/>
          <p:cNvSpPr>
            <a:spLocks noGrp="1" noChangeArrowheads="1"/>
          </p:cNvSpPr>
          <p:nvPr>
            <p:ph idx="1"/>
          </p:nvPr>
        </p:nvSpPr>
        <p:spPr bwMode="gray"/>
        <p:txBody>
          <a:bodyPr/>
          <a:lstStyle/>
          <a:p>
            <a:pPr eaLnBrk="1" hangingPunct="1"/>
            <a:endParaRPr lang="en-US">
              <a:ea typeface="ＭＳ Ｐゴシック" charset="-128"/>
            </a:endParaRPr>
          </a:p>
          <a:p>
            <a:pPr eaLnBrk="1" hangingPunct="1"/>
            <a:endParaRPr lang="en-US">
              <a:ea typeface="ＭＳ Ｐゴシック" charset="-128"/>
            </a:endParaRPr>
          </a:p>
          <a:p>
            <a:pPr eaLnBrk="1" hangingPunct="1"/>
            <a:endParaRPr lang="en-US">
              <a:ea typeface="ＭＳ Ｐゴシック" charset="-128"/>
            </a:endParaRPr>
          </a:p>
          <a:p>
            <a:pPr eaLnBrk="1" hangingPunct="1"/>
            <a:endParaRPr lang="en-US">
              <a:ea typeface="ＭＳ Ｐゴシック" charset="-128"/>
            </a:endParaRPr>
          </a:p>
          <a:p>
            <a:pPr eaLnBrk="1" hangingPunct="1"/>
            <a:endParaRPr lang="en-US">
              <a:ea typeface="ＭＳ Ｐゴシック" charset="-128"/>
            </a:endParaRPr>
          </a:p>
          <a:p>
            <a:pPr eaLnBrk="1" hangingPunct="1"/>
            <a:endParaRPr lang="en-US">
              <a:ea typeface="ＭＳ Ｐゴシック" charset="-128"/>
            </a:endParaRPr>
          </a:p>
          <a:p>
            <a:pPr eaLnBrk="1" hangingPunct="1"/>
            <a:endParaRPr lang="en-US">
              <a:ea typeface="ＭＳ Ｐゴシック" charset="-128"/>
            </a:endParaRPr>
          </a:p>
        </p:txBody>
      </p:sp>
      <p:sp>
        <p:nvSpPr>
          <p:cNvPr id="28676" name="Text Box 5"/>
          <p:cNvSpPr txBox="1">
            <a:spLocks noChangeArrowheads="1"/>
          </p:cNvSpPr>
          <p:nvPr/>
        </p:nvSpPr>
        <p:spPr bwMode="auto">
          <a:xfrm>
            <a:off x="200025" y="5770563"/>
            <a:ext cx="184150" cy="519112"/>
          </a:xfrm>
          <a:prstGeom prst="rect">
            <a:avLst/>
          </a:prstGeom>
          <a:noFill/>
          <a:ln w="12700">
            <a:noFill/>
            <a:miter lim="800000"/>
            <a:headEnd/>
            <a:tailEnd/>
          </a:ln>
        </p:spPr>
        <p:txBody>
          <a:bodyPr wrap="none">
            <a:prstTxWarp prst="textNoShape">
              <a:avLst/>
            </a:prstTxWarp>
            <a:spAutoFit/>
          </a:bodyPr>
          <a:lstStyle/>
          <a:p>
            <a:endParaRPr lang="nb-NO" sz="2800" b="1">
              <a:solidFill>
                <a:srgbClr val="FFCC00"/>
              </a:solidFill>
            </a:endParaRPr>
          </a:p>
        </p:txBody>
      </p:sp>
      <p:sp>
        <p:nvSpPr>
          <p:cNvPr id="28677" name="Rectangle 6"/>
          <p:cNvSpPr>
            <a:spLocks noChangeAspect="1" noChangeArrowheads="1"/>
          </p:cNvSpPr>
          <p:nvPr/>
        </p:nvSpPr>
        <p:spPr bwMode="gray">
          <a:xfrm>
            <a:off x="5868988" y="2125663"/>
            <a:ext cx="844550" cy="1947862"/>
          </a:xfrm>
          <a:prstGeom prst="rect">
            <a:avLst/>
          </a:prstGeom>
          <a:solidFill>
            <a:srgbClr val="FFFFFF"/>
          </a:solidFill>
          <a:ln w="12700">
            <a:noFill/>
            <a:miter lim="800000"/>
            <a:headEnd/>
            <a:tailEnd/>
          </a:ln>
        </p:spPr>
        <p:txBody>
          <a:bodyPr wrap="none" anchor="ctr">
            <a:prstTxWarp prst="textNoShape">
              <a:avLst/>
            </a:prstTxWarp>
          </a:bodyPr>
          <a:lstStyle/>
          <a:p>
            <a:endParaRPr lang="nb-NO"/>
          </a:p>
        </p:txBody>
      </p:sp>
      <p:pic>
        <p:nvPicPr>
          <p:cNvPr id="10247" name="Picture 7" descr="table_pg9"/>
          <p:cNvPicPr>
            <a:picLocks noChangeAspect="1" noChangeArrowheads="1"/>
          </p:cNvPicPr>
          <p:nvPr/>
        </p:nvPicPr>
        <p:blipFill>
          <a:blip r:embed="rId4">
            <a:extLst>
              <a:ext uri="{28A0092B-C50C-407E-A947-70E740481C1C}">
                <a14:useLocalDpi xmlns:a14="http://schemas.microsoft.com/office/drawing/2010/main" xmlns:r="http://schemas.openxmlformats.org/officeDocument/2006/relationships" xmlns:a="http://schemas.openxmlformats.org/drawingml/2006/main" xmlns:p="http://schemas.openxmlformats.org/presentationml/2006/main" xmlns="" val="0"/>
              </a:ext>
            </a:extLst>
          </a:blip>
          <a:srcRect/>
          <a:stretch>
            <a:fillRect/>
          </a:stretch>
        </p:blipFill>
        <p:spPr bwMode="auto">
          <a:xfrm>
            <a:off x="866775" y="3652838"/>
            <a:ext cx="3532188" cy="2743200"/>
          </a:xfrm>
          <a:prstGeom prst="rect">
            <a:avLst/>
          </a:prstGeom>
          <a:noFill/>
          <a:ln>
            <a:noFill/>
          </a:ln>
          <a:effectLst>
            <a:outerShdw blurRad="63500" dist="53882" dir="2700000" algn="ctr" rotWithShape="0">
              <a:srgbClr val="000000">
                <a:alpha val="74998"/>
              </a:srgbClr>
            </a:outerShdw>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9525">
                <a:solidFill>
                  <a:srgbClr val="000000"/>
                </a:solidFill>
                <a:miter lim="800000"/>
                <a:headEnd/>
                <a:tailEnd/>
              </a14:hiddenLine>
            </a:ext>
          </a:extLst>
        </p:spPr>
      </p:pic>
      <p:sp>
        <p:nvSpPr>
          <p:cNvPr id="10248" name="AutoShape 8"/>
          <p:cNvSpPr>
            <a:spLocks noChangeArrowheads="1"/>
          </p:cNvSpPr>
          <p:nvPr/>
        </p:nvSpPr>
        <p:spPr bwMode="hidden">
          <a:xfrm>
            <a:off x="6602413" y="1225550"/>
            <a:ext cx="1100137" cy="454025"/>
          </a:xfrm>
          <a:prstGeom prst="wedgeRectCallout">
            <a:avLst>
              <a:gd name="adj1" fmla="val -132106"/>
              <a:gd name="adj2" fmla="val 80421"/>
            </a:avLst>
          </a:prstGeom>
          <a:solidFill>
            <a:srgbClr val="FFCCCC"/>
          </a:solidFill>
          <a:ln w="9525">
            <a:solidFill>
              <a:schemeClr val="bg2"/>
            </a:solidFill>
            <a:miter lim="800000"/>
            <a:headEnd/>
            <a:tailEnd/>
          </a:ln>
          <a:effectLst>
            <a:outerShdw blurRad="63500" dist="89803" dir="2700000" algn="ctr" rotWithShape="0">
              <a:schemeClr val="bg2">
                <a:alpha val="74998"/>
              </a:schemeClr>
            </a:outerShdw>
          </a:effectLst>
        </p:spPr>
        <p:txBody>
          <a:bodyPr lIns="93414" tIns="46708" rIns="93414" bIns="46708"/>
          <a:lstStyle/>
          <a:p>
            <a:pPr>
              <a:spcBef>
                <a:spcPct val="30000"/>
              </a:spcBef>
              <a:defRPr/>
            </a:pPr>
            <a:r>
              <a:rPr lang="en-US" sz="2400" b="1">
                <a:ea typeface="ＭＳ Ｐゴシック" charset="0"/>
                <a:cs typeface="Arial" charset="0"/>
              </a:rPr>
              <a:t>Maps</a:t>
            </a:r>
          </a:p>
        </p:txBody>
      </p:sp>
      <p:sp>
        <p:nvSpPr>
          <p:cNvPr id="10249" name="AutoShape 9"/>
          <p:cNvSpPr>
            <a:spLocks noChangeArrowheads="1"/>
          </p:cNvSpPr>
          <p:nvPr/>
        </p:nvSpPr>
        <p:spPr bwMode="hidden">
          <a:xfrm>
            <a:off x="6629400" y="2601913"/>
            <a:ext cx="1317625" cy="454025"/>
          </a:xfrm>
          <a:prstGeom prst="wedgeRectCallout">
            <a:avLst>
              <a:gd name="adj1" fmla="val -51444"/>
              <a:gd name="adj2" fmla="val 121329"/>
            </a:avLst>
          </a:prstGeom>
          <a:solidFill>
            <a:srgbClr val="FFCCCC"/>
          </a:solidFill>
          <a:ln w="9525">
            <a:solidFill>
              <a:schemeClr val="bg2"/>
            </a:solidFill>
            <a:miter lim="800000"/>
            <a:headEnd/>
            <a:tailEnd/>
          </a:ln>
          <a:effectLst>
            <a:outerShdw blurRad="63500" dist="89803" dir="2700000" algn="ctr" rotWithShape="0">
              <a:schemeClr val="bg2">
                <a:alpha val="74998"/>
              </a:schemeClr>
            </a:outerShdw>
          </a:effectLst>
        </p:spPr>
        <p:txBody>
          <a:bodyPr lIns="93414" tIns="46708" rIns="93414" bIns="46708"/>
          <a:lstStyle/>
          <a:p>
            <a:pPr>
              <a:spcBef>
                <a:spcPct val="30000"/>
              </a:spcBef>
              <a:defRPr/>
            </a:pPr>
            <a:r>
              <a:rPr lang="en-US" sz="2400" b="1">
                <a:ea typeface="ＭＳ Ｐゴシック" charset="0"/>
                <a:cs typeface="Arial" charset="0"/>
              </a:rPr>
              <a:t>Graphs</a:t>
            </a:r>
          </a:p>
        </p:txBody>
      </p:sp>
      <p:sp>
        <p:nvSpPr>
          <p:cNvPr id="10250" name="AutoShape 10"/>
          <p:cNvSpPr>
            <a:spLocks noChangeArrowheads="1"/>
          </p:cNvSpPr>
          <p:nvPr/>
        </p:nvSpPr>
        <p:spPr bwMode="hidden">
          <a:xfrm>
            <a:off x="5530850" y="5654675"/>
            <a:ext cx="1595438" cy="454025"/>
          </a:xfrm>
          <a:prstGeom prst="wedgeRectCallout">
            <a:avLst>
              <a:gd name="adj1" fmla="val -117264"/>
              <a:gd name="adj2" fmla="val -45454"/>
            </a:avLst>
          </a:prstGeom>
          <a:solidFill>
            <a:srgbClr val="FFCCCC"/>
          </a:solidFill>
          <a:ln w="9525">
            <a:solidFill>
              <a:schemeClr val="bg2"/>
            </a:solidFill>
            <a:miter lim="800000"/>
            <a:headEnd/>
            <a:tailEnd/>
          </a:ln>
          <a:effectLst>
            <a:outerShdw blurRad="63500" dist="89803" dir="2700000" algn="ctr" rotWithShape="0">
              <a:schemeClr val="bg2">
                <a:alpha val="74998"/>
              </a:schemeClr>
            </a:outerShdw>
          </a:effectLst>
        </p:spPr>
        <p:txBody>
          <a:bodyPr lIns="93414" tIns="46708" rIns="93414" bIns="46708"/>
          <a:lstStyle/>
          <a:p>
            <a:pPr>
              <a:spcBef>
                <a:spcPct val="30000"/>
              </a:spcBef>
              <a:defRPr/>
            </a:pPr>
            <a:r>
              <a:rPr lang="en-US" sz="2400" b="1">
                <a:ea typeface="ＭＳ Ｐゴシック" charset="0"/>
                <a:cs typeface="Arial" charset="0"/>
              </a:rPr>
              <a:t>Reports</a:t>
            </a:r>
          </a:p>
        </p:txBody>
      </p:sp>
      <p:pic>
        <p:nvPicPr>
          <p:cNvPr id="28682" name="Picture 11" descr="2-09_graph"/>
          <p:cNvPicPr>
            <a:picLocks noChangeAspect="1" noChangeArrowheads="1"/>
          </p:cNvPicPr>
          <p:nvPr/>
        </p:nvPicPr>
        <p:blipFill>
          <a:blip r:embed="rId5"/>
          <a:srcRect/>
          <a:stretch>
            <a:fillRect/>
          </a:stretch>
        </p:blipFill>
        <p:spPr bwMode="auto">
          <a:xfrm>
            <a:off x="5122863" y="3409950"/>
            <a:ext cx="3424237" cy="2166938"/>
          </a:xfrm>
          <a:prstGeom prst="rect">
            <a:avLst/>
          </a:prstGeom>
          <a:noFill/>
          <a:ln w="9525">
            <a:noFill/>
            <a:miter lim="800000"/>
            <a:headEnd/>
            <a:tailEnd/>
          </a:ln>
        </p:spPr>
      </p:pic>
      <p:sp>
        <p:nvSpPr>
          <p:cNvPr id="28683" name="AutoShape 12">
            <a:hlinkClick r:id="rId6" action="ppaction://hlinksldjump" highlightClick="1"/>
          </p:cNvPr>
          <p:cNvSpPr>
            <a:spLocks noChangeArrowheads="1"/>
          </p:cNvSpPr>
          <p:nvPr/>
        </p:nvSpPr>
        <p:spPr bwMode="auto">
          <a:xfrm>
            <a:off x="76200" y="5867400"/>
            <a:ext cx="533400" cy="381000"/>
          </a:xfrm>
          <a:prstGeom prst="actionButtonBackPrevious">
            <a:avLst/>
          </a:prstGeom>
          <a:solidFill>
            <a:schemeClr val="accent1"/>
          </a:solidFill>
          <a:ln w="9525">
            <a:noFill/>
            <a:miter lim="800000"/>
            <a:headEnd/>
            <a:tailEnd/>
          </a:ln>
        </p:spPr>
        <p:txBody>
          <a:bodyPr wrap="none" anchor="ctr">
            <a:prstTxWarp prst="textNoShape">
              <a:avLst/>
            </a:prstTxWarp>
          </a:bodyPr>
          <a:lstStyle/>
          <a:p>
            <a:endParaRPr lang="nb-NO"/>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1631</TotalTime>
  <Words>2217</Words>
  <Application>Microsoft Macintosh PowerPoint</Application>
  <PresentationFormat>On-screen Show (4:3)</PresentationFormat>
  <Paragraphs>317</Paragraphs>
  <Slides>32</Slides>
  <Notes>23</Notes>
  <HiddenSlides>0</HiddenSlides>
  <MMClips>0</MMClips>
  <ScaleCrop>false</ScaleCrop>
  <HeadingPairs>
    <vt:vector size="10" baseType="variant">
      <vt:variant>
        <vt:lpstr>Fonts Used</vt:lpstr>
      </vt:variant>
      <vt:variant>
        <vt:i4>10</vt:i4>
      </vt:variant>
      <vt:variant>
        <vt:lpstr>Design Template</vt:lpstr>
      </vt:variant>
      <vt:variant>
        <vt:i4>1</vt:i4>
      </vt:variant>
      <vt:variant>
        <vt:lpstr>Embedded OLE Servers</vt:lpstr>
      </vt:variant>
      <vt:variant>
        <vt:i4>5</vt:i4>
      </vt:variant>
      <vt:variant>
        <vt:lpstr>Slide Titles</vt:lpstr>
      </vt:variant>
      <vt:variant>
        <vt:i4>32</vt:i4>
      </vt:variant>
      <vt:variant>
        <vt:lpstr>Custom Shows</vt:lpstr>
      </vt:variant>
      <vt:variant>
        <vt:i4>1</vt:i4>
      </vt:variant>
    </vt:vector>
  </HeadingPairs>
  <TitlesOfParts>
    <vt:vector size="49" baseType="lpstr">
      <vt:lpstr>Arial</vt:lpstr>
      <vt:lpstr>ＭＳ Ｐゴシック</vt:lpstr>
      <vt:lpstr>Calibri</vt:lpstr>
      <vt:lpstr>Garamond</vt:lpstr>
      <vt:lpstr>Verdana</vt:lpstr>
      <vt:lpstr>Times New Roman</vt:lpstr>
      <vt:lpstr>Comic Sans MS</vt:lpstr>
      <vt:lpstr>Wingdings</vt:lpstr>
      <vt:lpstr>Tahoma</vt:lpstr>
      <vt:lpstr>Aldine.401.BT083.313</vt:lpstr>
      <vt:lpstr>Office Theme</vt:lpstr>
      <vt:lpstr>Bitmap Image</vt:lpstr>
      <vt:lpstr>Microsoft ClipArt Gallery</vt:lpstr>
      <vt:lpstr>Microsoft Clip Gallery</vt:lpstr>
      <vt:lpstr>Microsoft PowerPoint Slide</vt:lpstr>
      <vt:lpstr>Microsoft Word Picture</vt:lpstr>
      <vt:lpstr>Introduction to GIS</vt:lpstr>
      <vt:lpstr>Afghanistan Geographic Map</vt:lpstr>
      <vt:lpstr>What is a GIS?</vt:lpstr>
      <vt:lpstr>GIS Functions</vt:lpstr>
      <vt:lpstr>Data for GIS Applications</vt:lpstr>
      <vt:lpstr>Slide 6</vt:lpstr>
      <vt:lpstr>Slide 7</vt:lpstr>
      <vt:lpstr>Analysis</vt:lpstr>
      <vt:lpstr>Display</vt:lpstr>
      <vt:lpstr>Output</vt:lpstr>
      <vt:lpstr>A definition of GIS </vt:lpstr>
      <vt:lpstr>A definition of GIS (Continued) </vt:lpstr>
      <vt:lpstr>Why Use GIS</vt:lpstr>
      <vt:lpstr>GIS Usage</vt:lpstr>
      <vt:lpstr>What is a Map</vt:lpstr>
      <vt:lpstr>What is a Map</vt:lpstr>
      <vt:lpstr>Map Projection</vt:lpstr>
      <vt:lpstr>Map Projection (Continued)</vt:lpstr>
      <vt:lpstr>Coordinate System</vt:lpstr>
      <vt:lpstr>Map Scale</vt:lpstr>
      <vt:lpstr>Map Scale (Continued)</vt:lpstr>
      <vt:lpstr>Theme, Feature and Vertex</vt:lpstr>
      <vt:lpstr>Feature Types</vt:lpstr>
      <vt:lpstr>Point Features</vt:lpstr>
      <vt:lpstr>Line Features</vt:lpstr>
      <vt:lpstr>Area Features</vt:lpstr>
      <vt:lpstr>Thematic layers contain features</vt:lpstr>
      <vt:lpstr>Data-Data-Data We All ‘Got Data’</vt:lpstr>
      <vt:lpstr>Data, Information and Knowledge</vt:lpstr>
      <vt:lpstr>Slide 30</vt:lpstr>
      <vt:lpstr>The GIS sandwich</vt:lpstr>
      <vt:lpstr>Measuring and Integrating the Parts...</vt:lpstr>
      <vt:lpstr>Custom Show 1</vt:lpstr>
    </vt:vector>
  </TitlesOfParts>
  <Company>nird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Slide 1</dc:title>
  <dc:creator>Server</dc:creator>
  <cp:keywords/>
  <cp:lastModifiedBy>Svein Stoveland</cp:lastModifiedBy>
  <cp:revision>416</cp:revision>
  <dcterms:created xsi:type="dcterms:W3CDTF">2013-07-12T10:45:06Z</dcterms:created>
  <dcterms:modified xsi:type="dcterms:W3CDTF">2013-07-12T10:48:10Z</dcterms:modified>
</cp:coreProperties>
</file>