
<file path=[Content_Types].xml><?xml version="1.0" encoding="utf-8"?>
<Types xmlns="http://schemas.openxmlformats.org/package/2006/content-types">
  <Override PartName="/ppt/embeddings/oleObject5.bin" ContentType="application/vnd.openxmlformats-officedocument.oleObject"/>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embeddings/oleObject3.bin" ContentType="application/vnd.openxmlformats-officedocument.oleObject"/>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embeddings/oleObject1.bin" ContentType="application/vnd.openxmlformats-officedocument.oleObject"/>
  <Override PartName="/ppt/slideLayouts/slideLayout6.xml" ContentType="application/vnd.openxmlformats-officedocument.presentationml.slideLayout+xml"/>
  <Override PartName="/ppt/slides/slide5.xml" ContentType="application/vnd.openxmlformats-officedocument.presentationml.slide+xml"/>
  <Default Extension="wmf" ContentType="image/x-wmf"/>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ppt/embeddings/oleObject6.bin" ContentType="application/vnd.openxmlformats-officedocument.oleObject"/>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embeddings/oleObject4.bin" ContentType="application/vnd.openxmlformats-officedocument.oleObject"/>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embeddings/oleObject2.bin" ContentType="application/vnd.openxmlformats-officedocument.oleObject"/>
  <Default Extension="vml" ContentType="application/vnd.openxmlformats-officedocument.vmlDrawing"/>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embeddings/oleObject7.bin" ContentType="application/vnd.openxmlformats-officedocument.oleObject"/>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111" d="100"/>
          <a:sy n="111" d="100"/>
        </p:scale>
        <p:origin x="-8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image" Target="../media/image5.png"/><Relationship Id="rId2"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348CCC-33D1-46AA-AADA-121F40C64523}" type="datetimeFigureOut">
              <a:rPr lang="en-US" smtClean="0"/>
              <a:pPr/>
              <a:t>7/12/13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326F22-93DB-4550-BBB0-5D55C8DF60F4}"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38927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DE3D057A-4FC2-4873-B297-86F668B526B9}" type="slidenum">
              <a:rPr lang="en-US" smtClean="0">
                <a:latin typeface="Arial" pitchFamily="34" charset="0"/>
                <a:cs typeface="Arial" pitchFamily="34" charset="0"/>
              </a:rPr>
              <a:pPr/>
              <a:t>2</a:t>
            </a:fld>
            <a:endParaRPr lang="en-US" smtClean="0">
              <a:latin typeface="Arial" pitchFamily="34" charset="0"/>
              <a:cs typeface="Arial" pitchFamily="34" charset="0"/>
            </a:endParaRPr>
          </a:p>
        </p:txBody>
      </p:sp>
      <p:sp>
        <p:nvSpPr>
          <p:cNvPr id="63491" name="Rectangle 2"/>
          <p:cNvSpPr>
            <a:spLocks noGrp="1" noRot="1" noChangeAspect="1" noChangeArrowheads="1" noTextEdit="1"/>
          </p:cNvSpPr>
          <p:nvPr>
            <p:ph type="sldImg"/>
          </p:nvPr>
        </p:nvSpPr>
        <p:spPr>
          <a:xfrm>
            <a:off x="1149350" y="674688"/>
            <a:ext cx="4559300" cy="3419475"/>
          </a:xfrm>
          <a:ln/>
        </p:spPr>
      </p:sp>
      <p:sp>
        <p:nvSpPr>
          <p:cNvPr id="63492" name="Rectangle 3"/>
          <p:cNvSpPr>
            <a:spLocks noGrp="1" noChangeArrowheads="1"/>
          </p:cNvSpPr>
          <p:nvPr>
            <p:ph type="body" idx="1"/>
          </p:nvPr>
        </p:nvSpPr>
        <p:spPr>
          <a:xfrm>
            <a:off x="904875" y="4352925"/>
            <a:ext cx="5075238" cy="4148138"/>
          </a:xfrm>
          <a:noFill/>
          <a:ln/>
        </p:spPr>
        <p:txBody>
          <a:bodyPr/>
          <a:lstStyle/>
          <a:p>
            <a:pPr lvl="1"/>
            <a:r>
              <a:rPr lang="en-US" smtClean="0">
                <a:latin typeface="Arial" pitchFamily="34" charset="0"/>
                <a:cs typeface="Arial" pitchFamily="34" charset="0"/>
              </a:rPr>
              <a:t>You can represent geographic features in vector or raster format.</a:t>
            </a:r>
          </a:p>
          <a:p>
            <a:pPr lvl="2"/>
            <a:r>
              <a:rPr lang="en-US" smtClean="0">
                <a:latin typeface="Arial" pitchFamily="34" charset="0"/>
                <a:cs typeface="Arial" pitchFamily="34" charset="0"/>
              </a:rPr>
              <a:t>Vector data</a:t>
            </a:r>
          </a:p>
          <a:p>
            <a:pPr lvl="3"/>
            <a:r>
              <a:rPr lang="en-US" smtClean="0">
                <a:latin typeface="Arial" pitchFamily="34" charset="0"/>
                <a:cs typeface="Arial" pitchFamily="34" charset="0"/>
              </a:rPr>
              <a:t>The vector data model represents geographic features much the same way maps do—using points, lines, and areas. An x,y (Cartesian) coordinate system references real-world locations.</a:t>
            </a:r>
          </a:p>
          <a:p>
            <a:pPr lvl="2"/>
            <a:r>
              <a:rPr lang="en-US" smtClean="0">
                <a:latin typeface="Arial" pitchFamily="34" charset="0"/>
                <a:cs typeface="Arial" pitchFamily="34" charset="0"/>
              </a:rPr>
              <a:t>Raster data</a:t>
            </a:r>
          </a:p>
          <a:p>
            <a:pPr lvl="3"/>
            <a:r>
              <a:rPr lang="en-US" smtClean="0">
                <a:latin typeface="Arial" pitchFamily="34" charset="0"/>
                <a:cs typeface="Arial" pitchFamily="34" charset="0"/>
              </a:rPr>
              <a:t>Instead of representing features by their x,y coordinates, the raster data model assigns values to cells that cover coordinate locations. Raster format is well-suited to spatial analysis and is also appropriate for storing data collected in grid format. The amount of detail you can show for a particular feature depends on the size of the cells in the grid. This makes raster data inappropriate for applications where discrete boundaries must be known, such as parcel management.</a:t>
            </a:r>
          </a:p>
          <a:p>
            <a:pPr lvl="1"/>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2075" tIns="46038" rIns="92075" bIns="46038" anchor="b"/>
          <a:lstStyle/>
          <a:p>
            <a:pPr algn="r" eaLnBrk="0" hangingPunct="0"/>
            <a:fld id="{321C7D24-01FD-4040-99DA-FB69C8AFFCD9}" type="slidenum">
              <a:rPr lang="en-US" sz="1200">
                <a:latin typeface="Times New Roman" pitchFamily="18" charset="0"/>
              </a:rPr>
              <a:pPr algn="r" eaLnBrk="0" hangingPunct="0"/>
              <a:t>3</a:t>
            </a:fld>
            <a:endParaRPr lang="en-US" sz="1200">
              <a:latin typeface="Times New Roman" pitchFamily="18" charset="0"/>
            </a:endParaRPr>
          </a:p>
        </p:txBody>
      </p:sp>
      <p:sp>
        <p:nvSpPr>
          <p:cNvPr id="64515" name="Rectangle 2"/>
          <p:cNvSpPr>
            <a:spLocks noGrp="1" noRot="1" noChangeAspect="1" noChangeArrowheads="1" noTextEdit="1"/>
          </p:cNvSpPr>
          <p:nvPr>
            <p:ph type="sldImg"/>
          </p:nvPr>
        </p:nvSpPr>
        <p:spPr>
          <a:xfrm>
            <a:off x="1152525" y="692150"/>
            <a:ext cx="4554538" cy="3416300"/>
          </a:xfrm>
          <a:ln/>
        </p:spPr>
      </p:sp>
      <p:sp>
        <p:nvSpPr>
          <p:cNvPr id="64516" name="Rectangle 3"/>
          <p:cNvSpPr>
            <a:spLocks noGrp="1" noChangeArrowheads="1"/>
          </p:cNvSpPr>
          <p:nvPr>
            <p:ph type="body" idx="1"/>
          </p:nvPr>
        </p:nvSpPr>
        <p:spPr>
          <a:xfrm>
            <a:off x="914400" y="4343400"/>
            <a:ext cx="5029200" cy="4114800"/>
          </a:xfrm>
          <a:noFill/>
          <a:ln/>
        </p:spPr>
        <p:txBody>
          <a:bodyPr lIns="92075" tIns="46038" rIns="92075" bIns="46038"/>
          <a:lstStyle/>
          <a:p>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4"/>
          <p:cNvSpPr>
            <a:spLocks noGrp="1" noChangeArrowheads="1"/>
          </p:cNvSpPr>
          <p:nvPr>
            <p:ph type="ftr" sz="quarter" idx="4"/>
          </p:nvPr>
        </p:nvSpPr>
        <p:spPr>
          <a:noFill/>
        </p:spPr>
        <p:txBody>
          <a:bodyPr/>
          <a:lstStyle/>
          <a:p>
            <a:r>
              <a:rPr lang="en-US" smtClean="0">
                <a:latin typeface="Arial" pitchFamily="34" charset="0"/>
                <a:cs typeface="Arial" pitchFamily="34" charset="0"/>
              </a:rPr>
              <a:t>Introduction to ArcGIS I</a:t>
            </a:r>
          </a:p>
        </p:txBody>
      </p:sp>
      <p:sp>
        <p:nvSpPr>
          <p:cNvPr id="65539" name="Rectangle 5"/>
          <p:cNvSpPr>
            <a:spLocks noGrp="1" noChangeArrowheads="1"/>
          </p:cNvSpPr>
          <p:nvPr>
            <p:ph type="sldNum" sz="quarter" idx="5"/>
          </p:nvPr>
        </p:nvSpPr>
        <p:spPr>
          <a:noFill/>
        </p:spPr>
        <p:txBody>
          <a:bodyPr/>
          <a:lstStyle/>
          <a:p>
            <a:r>
              <a:rPr lang="en-US" smtClean="0">
                <a:latin typeface="Arial" pitchFamily="34" charset="0"/>
                <a:cs typeface="Arial" pitchFamily="34" charset="0"/>
              </a:rPr>
              <a:t>5-</a:t>
            </a:r>
            <a:fld id="{8998C843-3E0C-4AB8-917C-6DA1B683EC74}"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65540" name="Rectangle 2"/>
          <p:cNvSpPr>
            <a:spLocks noGrp="1" noRot="1" noChangeAspect="1" noChangeArrowheads="1" noTextEdit="1"/>
          </p:cNvSpPr>
          <p:nvPr>
            <p:ph type="sldImg"/>
          </p:nvPr>
        </p:nvSpPr>
        <p:spPr>
          <a:solidFill>
            <a:srgbClr val="FFFFFF"/>
          </a:solidFill>
          <a:ln/>
        </p:spPr>
      </p:sp>
      <p:sp>
        <p:nvSpPr>
          <p:cNvPr id="65541"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Arial" pitchFamily="34" charset="0"/>
                <a:cs typeface="Arial" pitchFamily="34" charset="0"/>
              </a:rPr>
              <a:t>Data format: Images and Grids</a:t>
            </a:r>
          </a:p>
          <a:p>
            <a:pPr lvl="1"/>
            <a:r>
              <a:rPr lang="en-US" smtClean="0">
                <a:latin typeface="Times New Roman" pitchFamily="18" charset="0"/>
                <a:cs typeface="Arial" pitchFamily="34" charset="0"/>
              </a:rPr>
              <a:t>Raster data files use rows and columns of equally spaced cells to model reality. There is a trade-off between file size and how closely you want to model reality. If you assume a given spatial extent, a small cell size (e.g., 6-inch pixel) captures more detail, but the raster file size is larger than a large raster cell size (e.g., 50-meter pixel), which captures less detail. It is not uncommon for a single high-resolution (i.e., small cell) image to be many gigabytes in size.</a:t>
            </a:r>
          </a:p>
          <a:p>
            <a:r>
              <a:rPr lang="en-US" smtClean="0">
                <a:latin typeface="Arial" pitchFamily="34" charset="0"/>
                <a:cs typeface="Arial" pitchFamily="34" charset="0"/>
              </a:rPr>
              <a:t>Raster collection mechanisms</a:t>
            </a:r>
          </a:p>
          <a:p>
            <a:pPr lvl="1"/>
            <a:r>
              <a:rPr lang="en-US" smtClean="0">
                <a:latin typeface="Times New Roman" pitchFamily="18" charset="0"/>
                <a:cs typeface="Arial" pitchFamily="34" charset="0"/>
              </a:rPr>
              <a:t>A raster data source can be composed of a single layer or a collection of multiple layers, which appear to act as one (composite). ArcGIS supports many raster image formats, and these may be monochrome (black and white) or multispectral (many bands, or layers, representing many colors). </a:t>
            </a:r>
          </a:p>
          <a:p>
            <a:pPr lvl="1"/>
            <a:r>
              <a:rPr lang="en-US" smtClean="0">
                <a:latin typeface="Times New Roman" pitchFamily="18" charset="0"/>
                <a:cs typeface="Arial" pitchFamily="34" charset="0"/>
              </a:rPr>
              <a:t>ArcCatalog allows you to manage individual raster data sources in two ways: a Raster Dataset represents a single source of raster information; a Raster Catalog represents a number of individual raster data sources, which are displayed and managed as one. </a:t>
            </a:r>
          </a:p>
          <a:p>
            <a:pPr lvl="1"/>
            <a:r>
              <a:rPr lang="en-US" smtClean="0">
                <a:latin typeface="Times New Roman" pitchFamily="18" charset="0"/>
                <a:cs typeface="Arial" pitchFamily="34" charset="0"/>
              </a:rPr>
              <a:t>ArcGIS also uses an ESRI raster format called </a:t>
            </a:r>
            <a:r>
              <a:rPr lang="en-US" i="1" smtClean="0">
                <a:latin typeface="Times New Roman" pitchFamily="18" charset="0"/>
                <a:cs typeface="Arial" pitchFamily="34" charset="0"/>
              </a:rPr>
              <a:t>GRID. </a:t>
            </a:r>
            <a:r>
              <a:rPr lang="en-US" smtClean="0">
                <a:latin typeface="Times New Roman" pitchFamily="18" charset="0"/>
                <a:cs typeface="Arial" pitchFamily="34" charset="0"/>
              </a:rPr>
              <a:t>GRIDs may use a collection mechanism called a </a:t>
            </a:r>
            <a:r>
              <a:rPr lang="en-US" i="1" smtClean="0">
                <a:latin typeface="Times New Roman" pitchFamily="18" charset="0"/>
                <a:cs typeface="Arial" pitchFamily="34" charset="0"/>
              </a:rPr>
              <a:t>grid stack,</a:t>
            </a:r>
            <a:r>
              <a:rPr lang="en-US" smtClean="0">
                <a:latin typeface="Times New Roman" pitchFamily="18" charset="0"/>
                <a:cs typeface="Arial" pitchFamily="34" charset="0"/>
              </a:rPr>
              <a:t> which is used for certain types of analysis. There are several different types of GRIDs, so you should read the online documentation for more information about their formats and capabilities. </a:t>
            </a:r>
          </a:p>
          <a:p>
            <a:r>
              <a:rPr lang="en-US" smtClean="0">
                <a:latin typeface="Arial" pitchFamily="34" charset="0"/>
                <a:cs typeface="Arial" pitchFamily="34" charset="0"/>
              </a:rPr>
              <a:t>Raster management in ArcGIS</a:t>
            </a:r>
          </a:p>
          <a:p>
            <a:pPr lvl="1"/>
            <a:r>
              <a:rPr lang="en-US" smtClean="0">
                <a:latin typeface="Times New Roman" pitchFamily="18" charset="0"/>
                <a:cs typeface="Arial" pitchFamily="34" charset="0"/>
              </a:rPr>
              <a:t>If you only want to manage the storage or display of rasters in ArcGIS, you can use ArcCatalog. However, if you need to use ArcGIS to create, edit, manipulate, or analyze raster datasets, you will need the Spatial Analyst extension.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3DBC882-F49E-40B0-8FD2-CD6949C43C4D}" type="slidenum">
              <a:rPr lang="en-US"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GB"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endParaRPr lang="en-IN" smtClean="0">
              <a:latin typeface="Arial" pitchFamily="34" charset="0"/>
              <a:cs typeface="Arial" pitchFamily="34" charset="0"/>
            </a:endParaRPr>
          </a:p>
        </p:txBody>
      </p:sp>
      <p:sp>
        <p:nvSpPr>
          <p:cNvPr id="67588" name="Slide Number Placeholder 3"/>
          <p:cNvSpPr>
            <a:spLocks noGrp="1"/>
          </p:cNvSpPr>
          <p:nvPr>
            <p:ph type="sldNum" sz="quarter" idx="5"/>
          </p:nvPr>
        </p:nvSpPr>
        <p:spPr>
          <a:noFill/>
        </p:spPr>
        <p:txBody>
          <a:bodyPr/>
          <a:lstStyle/>
          <a:p>
            <a:fld id="{C1B35C25-8403-4A9A-8ED2-761B12772DC3}"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DBD75D-AAED-4AAD-B727-82BAD81B9E68}" type="datetimeFigureOut">
              <a:rPr lang="en-US" smtClean="0"/>
              <a:pPr/>
              <a:t>7/12/13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BD75D-AAED-4AAD-B727-82BAD81B9E68}" type="datetimeFigureOut">
              <a:rPr lang="en-US" smtClean="0"/>
              <a:pPr/>
              <a:t>7/12/13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BD75D-AAED-4AAD-B727-82BAD81B9E68}" type="datetimeFigureOut">
              <a:rPr lang="en-US" smtClean="0"/>
              <a:pPr/>
              <a:t>7/12/13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DBD75D-AAED-4AAD-B727-82BAD81B9E68}" type="datetimeFigureOut">
              <a:rPr lang="en-US" smtClean="0"/>
              <a:pPr/>
              <a:t>7/12/13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DBD75D-AAED-4AAD-B727-82BAD81B9E68}" type="datetimeFigureOut">
              <a:rPr lang="en-US" smtClean="0"/>
              <a:pPr/>
              <a:t>7/12/13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DBD75D-AAED-4AAD-B727-82BAD81B9E68}" type="datetimeFigureOut">
              <a:rPr lang="en-US" smtClean="0"/>
              <a:pPr/>
              <a:t>7/12/13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DBD75D-AAED-4AAD-B727-82BAD81B9E68}" type="datetimeFigureOut">
              <a:rPr lang="en-US" smtClean="0"/>
              <a:pPr/>
              <a:t>7/12/13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DBD75D-AAED-4AAD-B727-82BAD81B9E68}" type="datetimeFigureOut">
              <a:rPr lang="en-US" smtClean="0"/>
              <a:pPr/>
              <a:t>7/12/13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DBD75D-AAED-4AAD-B727-82BAD81B9E68}" type="datetimeFigureOut">
              <a:rPr lang="en-US" smtClean="0"/>
              <a:pPr/>
              <a:t>7/12/13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DBD75D-AAED-4AAD-B727-82BAD81B9E68}" type="datetimeFigureOut">
              <a:rPr lang="en-US" smtClean="0"/>
              <a:pPr/>
              <a:t>7/12/13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DBD75D-AAED-4AAD-B727-82BAD81B9E68}" type="datetimeFigureOut">
              <a:rPr lang="en-US" smtClean="0"/>
              <a:pPr/>
              <a:t>7/12/13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DFF867-6EDE-4B44-BCAB-A93D2DDCA9D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DBD75D-AAED-4AAD-B727-82BAD81B9E68}" type="datetimeFigureOut">
              <a:rPr lang="en-US" smtClean="0"/>
              <a:pPr/>
              <a:t>7/12/13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FF867-6EDE-4B44-BCAB-A93D2DDCA9D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2.bin"/><Relationship Id="rId5" Type="http://schemas.openxmlformats.org/officeDocument/2006/relationships/oleObject" Target="../embeddings/oleObject3.bin"/><Relationship Id="rId6" Type="http://schemas.openxmlformats.org/officeDocument/2006/relationships/oleObject" Target="../embeddings/oleObject4.bin"/><Relationship Id="rId7" Type="http://schemas.openxmlformats.org/officeDocument/2006/relationships/oleObject" Target="../embeddings/oleObject5.bin"/><Relationship Id="rId8" Type="http://schemas.openxmlformats.org/officeDocument/2006/relationships/oleObject" Target="../embeddings/oleObject6.bin"/><Relationship Id="rId9" Type="http://schemas.openxmlformats.org/officeDocument/2006/relationships/oleObject" Target="../embeddings/oleObject7.bin"/><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jpe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7.xml"/><Relationship Id="rId2"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GIS Data </a:t>
            </a:r>
            <a:r>
              <a:rPr lang="en-US" dirty="0" err="1" smtClean="0"/>
              <a:t>Formates</a:t>
            </a:r>
            <a:r>
              <a:rPr lang="en-US" dirty="0" smtClean="0"/>
              <a:t> </a:t>
            </a:r>
            <a:endParaRPr lang="en-US" dirty="0"/>
          </a:p>
        </p:txBody>
      </p:sp>
      <p:sp>
        <p:nvSpPr>
          <p:cNvPr id="3" name="Subtitle 2"/>
          <p:cNvSpPr>
            <a:spLocks noGrp="1"/>
          </p:cNvSpPr>
          <p:nvPr>
            <p:ph type="subTitle" idx="1"/>
          </p:nvPr>
        </p:nvSpPr>
        <p:spPr>
          <a:xfrm>
            <a:off x="1524000" y="3581400"/>
            <a:ext cx="6400800" cy="1752600"/>
          </a:xfrm>
        </p:spPr>
        <p:txBody>
          <a:bodyPr/>
          <a:lstStyle/>
          <a:p>
            <a:r>
              <a:rPr lang="en-US" dirty="0" smtClean="0"/>
              <a:t>Vector and Raster </a:t>
            </a:r>
            <a:endParaRPr lang="en-US" dirty="0"/>
          </a:p>
        </p:txBody>
      </p:sp>
      <p:sp>
        <p:nvSpPr>
          <p:cNvPr id="5" name="TekstSylinder 1"/>
          <p:cNvSpPr txBox="1">
            <a:spLocks noChangeArrowheads="1"/>
          </p:cNvSpPr>
          <p:nvPr/>
        </p:nvSpPr>
        <p:spPr bwMode="auto">
          <a:xfrm>
            <a:off x="2819400" y="4953000"/>
            <a:ext cx="3886200" cy="9239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nb-NO" dirty="0"/>
              <a:t>Abdullah </a:t>
            </a:r>
            <a:r>
              <a:rPr lang="nb-NO" dirty="0" err="1"/>
              <a:t>Barat</a:t>
            </a:r>
            <a:r>
              <a:rPr lang="nb-NO" dirty="0"/>
              <a:t>, GIS </a:t>
            </a:r>
            <a:r>
              <a:rPr lang="nb-NO" dirty="0" err="1"/>
              <a:t>Trainer</a:t>
            </a:r>
            <a:endParaRPr lang="nb-NO" dirty="0"/>
          </a:p>
          <a:p>
            <a:pPr algn="ctr" eaLnBrk="1" hangingPunct="1"/>
            <a:r>
              <a:rPr lang="nb-NO" dirty="0"/>
              <a:t>      NORPLAN, </a:t>
            </a:r>
            <a:r>
              <a:rPr lang="nb-NO" dirty="0" err="1"/>
              <a:t>RuWatSIP</a:t>
            </a:r>
            <a:endParaRPr lang="nb-NO" dirty="0"/>
          </a:p>
          <a:p>
            <a:pPr algn="ctr" eaLnBrk="1" hangingPunct="1"/>
            <a:r>
              <a:rPr lang="nb-NO" dirty="0" err="1"/>
              <a:t>July</a:t>
            </a:r>
            <a:r>
              <a:rPr lang="nb-NO" dirty="0"/>
              <a:t> 2013, Training Course 4.1</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bwMode="gray">
          <a:xfrm>
            <a:off x="457200" y="-152400"/>
            <a:ext cx="8229600" cy="1143000"/>
          </a:xfrm>
        </p:spPr>
        <p:txBody>
          <a:bodyPr/>
          <a:lstStyle/>
          <a:p>
            <a:pPr eaLnBrk="1" hangingPunct="1"/>
            <a:r>
              <a:rPr lang="en-US" b="1" smtClean="0"/>
              <a:t>Storing Data</a:t>
            </a:r>
          </a:p>
        </p:txBody>
      </p:sp>
      <p:sp>
        <p:nvSpPr>
          <p:cNvPr id="31747" name="Rectangle 3"/>
          <p:cNvSpPr>
            <a:spLocks noGrp="1" noChangeArrowheads="1"/>
          </p:cNvSpPr>
          <p:nvPr>
            <p:ph idx="1"/>
          </p:nvPr>
        </p:nvSpPr>
        <p:spPr bwMode="gray">
          <a:xfrm>
            <a:off x="457200" y="990600"/>
            <a:ext cx="8229600" cy="4525963"/>
          </a:xfrm>
        </p:spPr>
        <p:txBody>
          <a:bodyPr/>
          <a:lstStyle/>
          <a:p>
            <a:pPr eaLnBrk="1" hangingPunct="1"/>
            <a:r>
              <a:rPr lang="en-US" smtClean="0"/>
              <a:t>Vector formats</a:t>
            </a:r>
          </a:p>
          <a:p>
            <a:pPr lvl="1" eaLnBrk="1" hangingPunct="1"/>
            <a:r>
              <a:rPr lang="en-US" smtClean="0"/>
              <a:t>Discrete representations of reality</a:t>
            </a:r>
          </a:p>
          <a:p>
            <a:pPr lvl="1" eaLnBrk="1" hangingPunct="1"/>
            <a:endParaRPr lang="en-US" smtClean="0"/>
          </a:p>
          <a:p>
            <a:pPr lvl="1" eaLnBrk="1" hangingPunct="1"/>
            <a:endParaRPr lang="en-US" smtClean="0"/>
          </a:p>
          <a:p>
            <a:pPr lvl="1" eaLnBrk="1" hangingPunct="1"/>
            <a:endParaRPr lang="en-US" smtClean="0"/>
          </a:p>
          <a:p>
            <a:pPr eaLnBrk="1" hangingPunct="1"/>
            <a:r>
              <a:rPr lang="en-US" smtClean="0"/>
              <a:t>Raster formats</a:t>
            </a:r>
          </a:p>
          <a:p>
            <a:pPr lvl="1" eaLnBrk="1" hangingPunct="1"/>
            <a:r>
              <a:rPr lang="en-US" sz="2400" smtClean="0"/>
              <a:t>Use square cells to model reality</a:t>
            </a:r>
          </a:p>
        </p:txBody>
      </p:sp>
      <p:grpSp>
        <p:nvGrpSpPr>
          <p:cNvPr id="2" name="Group 4"/>
          <p:cNvGrpSpPr>
            <a:grpSpLocks/>
          </p:cNvGrpSpPr>
          <p:nvPr/>
        </p:nvGrpSpPr>
        <p:grpSpPr bwMode="auto">
          <a:xfrm>
            <a:off x="1600200" y="2319338"/>
            <a:ext cx="7391400" cy="4157662"/>
            <a:chOff x="432" y="1344"/>
            <a:chExt cx="4944" cy="2571"/>
          </a:xfrm>
        </p:grpSpPr>
        <p:sp>
          <p:nvSpPr>
            <p:cNvPr id="31749" name="Text Box 5"/>
            <p:cNvSpPr txBox="1">
              <a:spLocks noChangeArrowheads="1"/>
            </p:cNvSpPr>
            <p:nvPr/>
          </p:nvSpPr>
          <p:spPr bwMode="gray">
            <a:xfrm>
              <a:off x="3900" y="2966"/>
              <a:ext cx="1085" cy="434"/>
            </a:xfrm>
            <a:prstGeom prst="rect">
              <a:avLst/>
            </a:prstGeom>
            <a:noFill/>
            <a:ln w="9525">
              <a:noFill/>
              <a:miter lim="800000"/>
              <a:headEnd/>
              <a:tailEnd/>
            </a:ln>
          </p:spPr>
          <p:txBody>
            <a:bodyPr wrap="none">
              <a:spAutoFit/>
            </a:bodyPr>
            <a:lstStyle/>
            <a:p>
              <a:r>
                <a:rPr lang="en-US" sz="2000" b="1">
                  <a:solidFill>
                    <a:schemeClr val="folHlink"/>
                  </a:solidFill>
                </a:rPr>
                <a:t>Reality</a:t>
              </a:r>
              <a:br>
                <a:rPr lang="en-US" sz="2000" b="1">
                  <a:solidFill>
                    <a:schemeClr val="folHlink"/>
                  </a:solidFill>
                </a:rPr>
              </a:br>
              <a:r>
                <a:rPr lang="en-US" sz="2000" b="1">
                  <a:solidFill>
                    <a:schemeClr val="folHlink"/>
                  </a:solidFill>
                </a:rPr>
                <a:t>(A highway)</a:t>
              </a:r>
            </a:p>
          </p:txBody>
        </p:sp>
        <p:grpSp>
          <p:nvGrpSpPr>
            <p:cNvPr id="3" name="Group 6"/>
            <p:cNvGrpSpPr>
              <a:grpSpLocks/>
            </p:cNvGrpSpPr>
            <p:nvPr/>
          </p:nvGrpSpPr>
          <p:grpSpPr bwMode="auto">
            <a:xfrm>
              <a:off x="432" y="2832"/>
              <a:ext cx="2429" cy="1083"/>
              <a:chOff x="432" y="2832"/>
              <a:chExt cx="2429" cy="1083"/>
            </a:xfrm>
          </p:grpSpPr>
          <p:sp>
            <p:nvSpPr>
              <p:cNvPr id="31764" name="Text Box 7"/>
              <p:cNvSpPr txBox="1">
                <a:spLocks noChangeArrowheads="1"/>
              </p:cNvSpPr>
              <p:nvPr/>
            </p:nvSpPr>
            <p:spPr bwMode="gray">
              <a:xfrm>
                <a:off x="533" y="3688"/>
                <a:ext cx="369" cy="227"/>
              </a:xfrm>
              <a:prstGeom prst="rect">
                <a:avLst/>
              </a:prstGeom>
              <a:noFill/>
              <a:ln w="9525">
                <a:noFill/>
                <a:miter lim="800000"/>
                <a:headEnd/>
                <a:tailEnd/>
              </a:ln>
            </p:spPr>
            <p:txBody>
              <a:bodyPr wrap="none">
                <a:spAutoFit/>
              </a:bodyPr>
              <a:lstStyle/>
              <a:p>
                <a:r>
                  <a:rPr lang="en-US" b="1">
                    <a:solidFill>
                      <a:schemeClr val="folHlink"/>
                    </a:solidFill>
                  </a:rPr>
                  <a:t>X,Y</a:t>
                </a:r>
              </a:p>
            </p:txBody>
          </p:sp>
          <p:sp>
            <p:nvSpPr>
              <p:cNvPr id="31765" name="Text Box 8"/>
              <p:cNvSpPr txBox="1">
                <a:spLocks noChangeArrowheads="1"/>
              </p:cNvSpPr>
              <p:nvPr/>
            </p:nvSpPr>
            <p:spPr bwMode="gray">
              <a:xfrm>
                <a:off x="432" y="3102"/>
                <a:ext cx="531" cy="227"/>
              </a:xfrm>
              <a:prstGeom prst="rect">
                <a:avLst/>
              </a:prstGeom>
              <a:noFill/>
              <a:ln w="9525">
                <a:noFill/>
                <a:miter lim="800000"/>
                <a:headEnd/>
                <a:tailEnd/>
              </a:ln>
            </p:spPr>
            <p:txBody>
              <a:bodyPr wrap="none">
                <a:spAutoFit/>
              </a:bodyPr>
              <a:lstStyle/>
              <a:p>
                <a:pPr>
                  <a:spcBef>
                    <a:spcPct val="50000"/>
                  </a:spcBef>
                </a:pPr>
                <a:r>
                  <a:rPr lang="en-US" b="1">
                    <a:solidFill>
                      <a:schemeClr val="folHlink"/>
                    </a:solidFill>
                  </a:rPr>
                  <a:t>Rows</a:t>
                </a:r>
                <a:endParaRPr lang="en-US" b="1"/>
              </a:p>
            </p:txBody>
          </p:sp>
          <p:sp>
            <p:nvSpPr>
              <p:cNvPr id="31766" name="Text Box 9"/>
              <p:cNvSpPr txBox="1">
                <a:spLocks noChangeArrowheads="1"/>
              </p:cNvSpPr>
              <p:nvPr/>
            </p:nvSpPr>
            <p:spPr bwMode="gray">
              <a:xfrm>
                <a:off x="1627" y="3688"/>
                <a:ext cx="778" cy="227"/>
              </a:xfrm>
              <a:prstGeom prst="rect">
                <a:avLst/>
              </a:prstGeom>
              <a:noFill/>
              <a:ln w="9525">
                <a:noFill/>
                <a:miter lim="800000"/>
                <a:headEnd/>
                <a:tailEnd/>
              </a:ln>
            </p:spPr>
            <p:txBody>
              <a:bodyPr wrap="none">
                <a:spAutoFit/>
              </a:bodyPr>
              <a:lstStyle/>
              <a:p>
                <a:r>
                  <a:rPr lang="en-US" b="1">
                    <a:solidFill>
                      <a:schemeClr val="folHlink"/>
                    </a:solidFill>
                  </a:rPr>
                  <a:t>Columns</a:t>
                </a:r>
                <a:endParaRPr lang="en-US" b="1">
                  <a:solidFill>
                    <a:schemeClr val="hlink"/>
                  </a:solidFill>
                </a:endParaRPr>
              </a:p>
            </p:txBody>
          </p:sp>
          <p:grpSp>
            <p:nvGrpSpPr>
              <p:cNvPr id="4" name="Group 10"/>
              <p:cNvGrpSpPr>
                <a:grpSpLocks/>
              </p:cNvGrpSpPr>
              <p:nvPr/>
            </p:nvGrpSpPr>
            <p:grpSpPr bwMode="auto">
              <a:xfrm>
                <a:off x="871" y="2832"/>
                <a:ext cx="1990" cy="900"/>
                <a:chOff x="984" y="2804"/>
                <a:chExt cx="1990" cy="900"/>
              </a:xfrm>
            </p:grpSpPr>
            <p:pic>
              <p:nvPicPr>
                <p:cNvPr id="31768" name="Picture 11" descr="L_raster"/>
                <p:cNvPicPr>
                  <a:picLocks noChangeAspect="1" noChangeArrowheads="1"/>
                </p:cNvPicPr>
                <p:nvPr/>
              </p:nvPicPr>
              <p:blipFill>
                <a:blip r:embed="rId3"/>
                <a:srcRect/>
                <a:stretch>
                  <a:fillRect/>
                </a:stretch>
              </p:blipFill>
              <p:spPr bwMode="gray">
                <a:xfrm>
                  <a:off x="1024" y="2804"/>
                  <a:ext cx="1950" cy="858"/>
                </a:xfrm>
                <a:prstGeom prst="rect">
                  <a:avLst/>
                </a:prstGeom>
                <a:noFill/>
                <a:ln w="9525">
                  <a:noFill/>
                  <a:miter lim="800000"/>
                  <a:headEnd/>
                  <a:tailEnd/>
                </a:ln>
              </p:spPr>
            </p:pic>
            <p:sp>
              <p:nvSpPr>
                <p:cNvPr id="31769" name="Oval 12"/>
                <p:cNvSpPr>
                  <a:spLocks noChangeArrowheads="1"/>
                </p:cNvSpPr>
                <p:nvPr/>
              </p:nvSpPr>
              <p:spPr bwMode="gray">
                <a:xfrm>
                  <a:off x="984" y="3608"/>
                  <a:ext cx="96" cy="96"/>
                </a:xfrm>
                <a:prstGeom prst="ellipse">
                  <a:avLst/>
                </a:prstGeom>
                <a:solidFill>
                  <a:srgbClr val="479AAD"/>
                </a:solidFill>
                <a:ln w="9525">
                  <a:solidFill>
                    <a:srgbClr val="000000"/>
                  </a:solidFill>
                  <a:round/>
                  <a:headEnd/>
                  <a:tailEnd/>
                </a:ln>
              </p:spPr>
              <p:txBody>
                <a:bodyPr wrap="none" anchor="ctr"/>
                <a:lstStyle/>
                <a:p>
                  <a:endParaRPr lang="en-US"/>
                </a:p>
              </p:txBody>
            </p:sp>
          </p:grpSp>
        </p:grpSp>
        <p:grpSp>
          <p:nvGrpSpPr>
            <p:cNvPr id="5" name="Group 13"/>
            <p:cNvGrpSpPr>
              <a:grpSpLocks/>
            </p:cNvGrpSpPr>
            <p:nvPr/>
          </p:nvGrpSpPr>
          <p:grpSpPr bwMode="auto">
            <a:xfrm>
              <a:off x="712" y="1344"/>
              <a:ext cx="2373" cy="864"/>
              <a:chOff x="744" y="1344"/>
              <a:chExt cx="2373" cy="864"/>
            </a:xfrm>
          </p:grpSpPr>
          <p:sp>
            <p:nvSpPr>
              <p:cNvPr id="31753" name="Rectangle 14"/>
              <p:cNvSpPr>
                <a:spLocks noChangeArrowheads="1"/>
              </p:cNvSpPr>
              <p:nvPr/>
            </p:nvSpPr>
            <p:spPr bwMode="gray">
              <a:xfrm>
                <a:off x="744" y="1344"/>
                <a:ext cx="2328" cy="864"/>
              </a:xfrm>
              <a:prstGeom prst="rect">
                <a:avLst/>
              </a:prstGeom>
              <a:solidFill>
                <a:srgbClr val="E5E5E5"/>
              </a:solidFill>
              <a:ln w="9525">
                <a:noFill/>
                <a:miter lim="800000"/>
                <a:headEnd/>
                <a:tailEnd/>
              </a:ln>
            </p:spPr>
            <p:txBody>
              <a:bodyPr wrap="none" lIns="93414" tIns="46708" rIns="93414" bIns="46708" anchor="ctr"/>
              <a:lstStyle/>
              <a:p>
                <a:endParaRPr lang="en-US"/>
              </a:p>
            </p:txBody>
          </p:sp>
          <p:grpSp>
            <p:nvGrpSpPr>
              <p:cNvPr id="6" name="Group 15"/>
              <p:cNvGrpSpPr>
                <a:grpSpLocks/>
              </p:cNvGrpSpPr>
              <p:nvPr/>
            </p:nvGrpSpPr>
            <p:grpSpPr bwMode="auto">
              <a:xfrm>
                <a:off x="768" y="1392"/>
                <a:ext cx="2349" cy="715"/>
                <a:chOff x="736" y="1632"/>
                <a:chExt cx="2349" cy="715"/>
              </a:xfrm>
            </p:grpSpPr>
            <p:sp>
              <p:nvSpPr>
                <p:cNvPr id="31755" name="Text Box 16"/>
                <p:cNvSpPr txBox="1">
                  <a:spLocks noChangeArrowheads="1"/>
                </p:cNvSpPr>
                <p:nvPr/>
              </p:nvSpPr>
              <p:spPr bwMode="gray">
                <a:xfrm>
                  <a:off x="2688" y="2102"/>
                  <a:ext cx="397" cy="245"/>
                </a:xfrm>
                <a:prstGeom prst="rect">
                  <a:avLst/>
                </a:prstGeom>
                <a:noFill/>
                <a:ln w="9525">
                  <a:noFill/>
                  <a:miter lim="800000"/>
                  <a:headEnd/>
                  <a:tailEnd/>
                </a:ln>
              </p:spPr>
              <p:txBody>
                <a:bodyPr wrap="none">
                  <a:spAutoFit/>
                </a:bodyPr>
                <a:lstStyle/>
                <a:p>
                  <a:r>
                    <a:rPr lang="en-US" sz="2000" b="1">
                      <a:solidFill>
                        <a:schemeClr val="folHlink"/>
                      </a:solidFill>
                    </a:rPr>
                    <a:t>X,Y</a:t>
                  </a:r>
                </a:p>
              </p:txBody>
            </p:sp>
            <p:sp>
              <p:nvSpPr>
                <p:cNvPr id="31756" name="Text Box 17"/>
                <p:cNvSpPr txBox="1">
                  <a:spLocks noChangeArrowheads="1"/>
                </p:cNvSpPr>
                <p:nvPr/>
              </p:nvSpPr>
              <p:spPr bwMode="gray">
                <a:xfrm>
                  <a:off x="736" y="1707"/>
                  <a:ext cx="397" cy="245"/>
                </a:xfrm>
                <a:prstGeom prst="rect">
                  <a:avLst/>
                </a:prstGeom>
                <a:noFill/>
                <a:ln w="9525">
                  <a:noFill/>
                  <a:miter lim="800000"/>
                  <a:headEnd/>
                  <a:tailEnd/>
                </a:ln>
              </p:spPr>
              <p:txBody>
                <a:bodyPr wrap="none">
                  <a:spAutoFit/>
                </a:bodyPr>
                <a:lstStyle/>
                <a:p>
                  <a:r>
                    <a:rPr lang="en-US" sz="2000" b="1">
                      <a:solidFill>
                        <a:schemeClr val="folHlink"/>
                      </a:solidFill>
                    </a:rPr>
                    <a:t>X,Y</a:t>
                  </a:r>
                </a:p>
              </p:txBody>
            </p:sp>
            <p:sp>
              <p:nvSpPr>
                <p:cNvPr id="31757" name="Text Box 18"/>
                <p:cNvSpPr txBox="1">
                  <a:spLocks noChangeArrowheads="1"/>
                </p:cNvSpPr>
                <p:nvPr/>
              </p:nvSpPr>
              <p:spPr bwMode="gray">
                <a:xfrm>
                  <a:off x="1276" y="1699"/>
                  <a:ext cx="397" cy="245"/>
                </a:xfrm>
                <a:prstGeom prst="rect">
                  <a:avLst/>
                </a:prstGeom>
                <a:noFill/>
                <a:ln w="9525">
                  <a:noFill/>
                  <a:miter lim="800000"/>
                  <a:headEnd/>
                  <a:tailEnd/>
                </a:ln>
              </p:spPr>
              <p:txBody>
                <a:bodyPr wrap="none">
                  <a:spAutoFit/>
                </a:bodyPr>
                <a:lstStyle/>
                <a:p>
                  <a:r>
                    <a:rPr lang="en-US" sz="2000" b="1">
                      <a:solidFill>
                        <a:schemeClr val="folHlink"/>
                      </a:solidFill>
                    </a:rPr>
                    <a:t>X,Y</a:t>
                  </a:r>
                </a:p>
              </p:txBody>
            </p:sp>
            <p:sp>
              <p:nvSpPr>
                <p:cNvPr id="31758" name="Text Box 19"/>
                <p:cNvSpPr txBox="1">
                  <a:spLocks noChangeArrowheads="1"/>
                </p:cNvSpPr>
                <p:nvPr/>
              </p:nvSpPr>
              <p:spPr bwMode="gray">
                <a:xfrm>
                  <a:off x="1850" y="1739"/>
                  <a:ext cx="397" cy="246"/>
                </a:xfrm>
                <a:prstGeom prst="rect">
                  <a:avLst/>
                </a:prstGeom>
                <a:noFill/>
                <a:ln w="9525">
                  <a:noFill/>
                  <a:miter lim="800000"/>
                  <a:headEnd/>
                  <a:tailEnd/>
                </a:ln>
              </p:spPr>
              <p:txBody>
                <a:bodyPr wrap="none">
                  <a:spAutoFit/>
                </a:bodyPr>
                <a:lstStyle/>
                <a:p>
                  <a:r>
                    <a:rPr lang="en-US" sz="2000" b="1">
                      <a:solidFill>
                        <a:schemeClr val="folHlink"/>
                      </a:solidFill>
                    </a:rPr>
                    <a:t>X,Y</a:t>
                  </a:r>
                </a:p>
              </p:txBody>
            </p:sp>
            <p:sp>
              <p:nvSpPr>
                <p:cNvPr id="31759" name="Freeform 20"/>
                <p:cNvSpPr>
                  <a:spLocks/>
                </p:cNvSpPr>
                <p:nvPr/>
              </p:nvSpPr>
              <p:spPr bwMode="gray">
                <a:xfrm>
                  <a:off x="928" y="1687"/>
                  <a:ext cx="1969" cy="336"/>
                </a:xfrm>
                <a:custGeom>
                  <a:avLst/>
                  <a:gdLst>
                    <a:gd name="T0" fmla="*/ 0 w 1584"/>
                    <a:gd name="T1" fmla="*/ 0 h 384"/>
                    <a:gd name="T2" fmla="*/ 1099 w 1584"/>
                    <a:gd name="T3" fmla="*/ 0 h 384"/>
                    <a:gd name="T4" fmla="*/ 2201 w 1584"/>
                    <a:gd name="T5" fmla="*/ 0 h 384"/>
                    <a:gd name="T6" fmla="*/ 4185 w 1584"/>
                    <a:gd name="T7" fmla="*/ 18 h 384"/>
                    <a:gd name="T8" fmla="*/ 7266 w 1584"/>
                    <a:gd name="T9" fmla="*/ 151 h 384"/>
                    <a:gd name="T10" fmla="*/ 0 60000 65536"/>
                    <a:gd name="T11" fmla="*/ 0 60000 65536"/>
                    <a:gd name="T12" fmla="*/ 0 60000 65536"/>
                    <a:gd name="T13" fmla="*/ 0 60000 65536"/>
                    <a:gd name="T14" fmla="*/ 0 60000 65536"/>
                    <a:gd name="T15" fmla="*/ 0 w 1584"/>
                    <a:gd name="T16" fmla="*/ 0 h 384"/>
                    <a:gd name="T17" fmla="*/ 1584 w 1584"/>
                    <a:gd name="T18" fmla="*/ 384 h 384"/>
                  </a:gdLst>
                  <a:ahLst/>
                  <a:cxnLst>
                    <a:cxn ang="T10">
                      <a:pos x="T0" y="T1"/>
                    </a:cxn>
                    <a:cxn ang="T11">
                      <a:pos x="T2" y="T3"/>
                    </a:cxn>
                    <a:cxn ang="T12">
                      <a:pos x="T4" y="T5"/>
                    </a:cxn>
                    <a:cxn ang="T13">
                      <a:pos x="T6" y="T7"/>
                    </a:cxn>
                    <a:cxn ang="T14">
                      <a:pos x="T8" y="T9"/>
                    </a:cxn>
                  </a:cxnLst>
                  <a:rect l="T15" t="T16" r="T17" b="T18"/>
                  <a:pathLst>
                    <a:path w="1584" h="384">
                      <a:moveTo>
                        <a:pt x="0" y="0"/>
                      </a:moveTo>
                      <a:lnTo>
                        <a:pt x="240" y="0"/>
                      </a:lnTo>
                      <a:lnTo>
                        <a:pt x="480" y="0"/>
                      </a:lnTo>
                      <a:lnTo>
                        <a:pt x="912" y="48"/>
                      </a:lnTo>
                      <a:lnTo>
                        <a:pt x="1584" y="384"/>
                      </a:lnTo>
                    </a:path>
                  </a:pathLst>
                </a:custGeom>
                <a:noFill/>
                <a:ln w="57150">
                  <a:solidFill>
                    <a:schemeClr val="hlink"/>
                  </a:solidFill>
                  <a:round/>
                  <a:headEnd/>
                  <a:tailEnd/>
                </a:ln>
              </p:spPr>
              <p:txBody>
                <a:bodyPr wrap="none" anchor="ctr"/>
                <a:lstStyle/>
                <a:p>
                  <a:endParaRPr lang="en-US"/>
                </a:p>
              </p:txBody>
            </p:sp>
            <p:sp>
              <p:nvSpPr>
                <p:cNvPr id="31760" name="Oval 21"/>
                <p:cNvSpPr>
                  <a:spLocks noChangeArrowheads="1"/>
                </p:cNvSpPr>
                <p:nvPr/>
              </p:nvSpPr>
              <p:spPr bwMode="gray">
                <a:xfrm>
                  <a:off x="2800" y="1967"/>
                  <a:ext cx="101" cy="112"/>
                </a:xfrm>
                <a:prstGeom prst="ellipse">
                  <a:avLst/>
                </a:prstGeom>
                <a:solidFill>
                  <a:srgbClr val="479AAD"/>
                </a:solidFill>
                <a:ln w="9525">
                  <a:solidFill>
                    <a:srgbClr val="000000"/>
                  </a:solidFill>
                  <a:round/>
                  <a:headEnd/>
                  <a:tailEnd/>
                </a:ln>
              </p:spPr>
              <p:txBody>
                <a:bodyPr wrap="none" anchor="ctr"/>
                <a:lstStyle/>
                <a:p>
                  <a:endParaRPr lang="en-US"/>
                </a:p>
              </p:txBody>
            </p:sp>
            <p:sp>
              <p:nvSpPr>
                <p:cNvPr id="31761" name="Oval 22"/>
                <p:cNvSpPr>
                  <a:spLocks noChangeArrowheads="1"/>
                </p:cNvSpPr>
                <p:nvPr/>
              </p:nvSpPr>
              <p:spPr bwMode="gray">
                <a:xfrm>
                  <a:off x="2008" y="1663"/>
                  <a:ext cx="101" cy="112"/>
                </a:xfrm>
                <a:prstGeom prst="ellipse">
                  <a:avLst/>
                </a:prstGeom>
                <a:solidFill>
                  <a:srgbClr val="479AAD"/>
                </a:solidFill>
                <a:ln w="9525">
                  <a:solidFill>
                    <a:srgbClr val="000000"/>
                  </a:solidFill>
                  <a:round/>
                  <a:headEnd/>
                  <a:tailEnd/>
                </a:ln>
              </p:spPr>
              <p:txBody>
                <a:bodyPr wrap="none" anchor="ctr"/>
                <a:lstStyle/>
                <a:p>
                  <a:endParaRPr lang="en-US"/>
                </a:p>
              </p:txBody>
            </p:sp>
            <p:sp>
              <p:nvSpPr>
                <p:cNvPr id="31762" name="Oval 23"/>
                <p:cNvSpPr>
                  <a:spLocks noChangeArrowheads="1"/>
                </p:cNvSpPr>
                <p:nvPr/>
              </p:nvSpPr>
              <p:spPr bwMode="gray">
                <a:xfrm>
                  <a:off x="1394" y="1632"/>
                  <a:ext cx="101" cy="112"/>
                </a:xfrm>
                <a:prstGeom prst="ellipse">
                  <a:avLst/>
                </a:prstGeom>
                <a:solidFill>
                  <a:srgbClr val="479AAD"/>
                </a:solidFill>
                <a:ln w="9525">
                  <a:solidFill>
                    <a:srgbClr val="000000"/>
                  </a:solidFill>
                  <a:round/>
                  <a:headEnd/>
                  <a:tailEnd/>
                </a:ln>
              </p:spPr>
              <p:txBody>
                <a:bodyPr wrap="none" anchor="ctr"/>
                <a:lstStyle/>
                <a:p>
                  <a:endParaRPr lang="en-US"/>
                </a:p>
              </p:txBody>
            </p:sp>
            <p:sp>
              <p:nvSpPr>
                <p:cNvPr id="31763" name="Oval 24"/>
                <p:cNvSpPr>
                  <a:spLocks noChangeArrowheads="1"/>
                </p:cNvSpPr>
                <p:nvPr/>
              </p:nvSpPr>
              <p:spPr bwMode="gray">
                <a:xfrm>
                  <a:off x="865" y="1639"/>
                  <a:ext cx="101" cy="112"/>
                </a:xfrm>
                <a:prstGeom prst="ellipse">
                  <a:avLst/>
                </a:prstGeom>
                <a:solidFill>
                  <a:srgbClr val="479AAD"/>
                </a:solidFill>
                <a:ln w="9525">
                  <a:solidFill>
                    <a:srgbClr val="000000"/>
                  </a:solidFill>
                  <a:round/>
                  <a:headEnd/>
                  <a:tailEnd/>
                </a:ln>
              </p:spPr>
              <p:txBody>
                <a:bodyPr wrap="none" anchor="ctr"/>
                <a:lstStyle/>
                <a:p>
                  <a:endParaRPr lang="en-US"/>
                </a:p>
              </p:txBody>
            </p:sp>
          </p:grpSp>
        </p:grpSp>
        <p:pic>
          <p:nvPicPr>
            <p:cNvPr id="31752" name="Picture 25" descr="2-6_RedlandsImage"/>
            <p:cNvPicPr>
              <a:picLocks noChangeAspect="1" noChangeArrowheads="1"/>
            </p:cNvPicPr>
            <p:nvPr/>
          </p:nvPicPr>
          <p:blipFill>
            <a:blip r:embed="rId4"/>
            <a:srcRect/>
            <a:stretch>
              <a:fillRect/>
            </a:stretch>
          </p:blipFill>
          <p:spPr bwMode="gray">
            <a:xfrm>
              <a:off x="3540" y="1392"/>
              <a:ext cx="1836" cy="1577"/>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3" name="AutoShape 2"/>
          <p:cNvSpPr>
            <a:spLocks noChangeArrowheads="1"/>
          </p:cNvSpPr>
          <p:nvPr/>
        </p:nvSpPr>
        <p:spPr bwMode="auto">
          <a:xfrm>
            <a:off x="3892550" y="463550"/>
            <a:ext cx="3263900" cy="1892300"/>
          </a:xfrm>
          <a:prstGeom prst="parallelogram">
            <a:avLst>
              <a:gd name="adj" fmla="val 43113"/>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24" name="Freeform 3"/>
          <p:cNvSpPr>
            <a:spLocks/>
          </p:cNvSpPr>
          <p:nvPr/>
        </p:nvSpPr>
        <p:spPr bwMode="auto">
          <a:xfrm>
            <a:off x="4325938" y="457200"/>
            <a:ext cx="2000250" cy="1898650"/>
          </a:xfrm>
          <a:custGeom>
            <a:avLst/>
            <a:gdLst>
              <a:gd name="T0" fmla="*/ 2147483647 w 1260"/>
              <a:gd name="T1" fmla="*/ 0 h 1196"/>
              <a:gd name="T2" fmla="*/ 2147483647 w 1260"/>
              <a:gd name="T3" fmla="*/ 2147483647 h 1196"/>
              <a:gd name="T4" fmla="*/ 2147483647 w 1260"/>
              <a:gd name="T5" fmla="*/ 2147483647 h 1196"/>
              <a:gd name="T6" fmla="*/ 2147483647 w 1260"/>
              <a:gd name="T7" fmla="*/ 2147483647 h 1196"/>
              <a:gd name="T8" fmla="*/ 2147483647 w 1260"/>
              <a:gd name="T9" fmla="*/ 2147483647 h 1196"/>
              <a:gd name="T10" fmla="*/ 2147483647 w 1260"/>
              <a:gd name="T11" fmla="*/ 2147483647 h 1196"/>
              <a:gd name="T12" fmla="*/ 2147483647 w 1260"/>
              <a:gd name="T13" fmla="*/ 2147483647 h 1196"/>
              <a:gd name="T14" fmla="*/ 2147483647 w 1260"/>
              <a:gd name="T15" fmla="*/ 2147483647 h 1196"/>
              <a:gd name="T16" fmla="*/ 2147483647 w 1260"/>
              <a:gd name="T17" fmla="*/ 2147483647 h 1196"/>
              <a:gd name="T18" fmla="*/ 2147483647 w 1260"/>
              <a:gd name="T19" fmla="*/ 2147483647 h 1196"/>
              <a:gd name="T20" fmla="*/ 2147483647 w 1260"/>
              <a:gd name="T21" fmla="*/ 2147483647 h 1196"/>
              <a:gd name="T22" fmla="*/ 2147483647 w 1260"/>
              <a:gd name="T23" fmla="*/ 2147483647 h 1196"/>
              <a:gd name="T24" fmla="*/ 2147483647 w 1260"/>
              <a:gd name="T25" fmla="*/ 2147483647 h 1196"/>
              <a:gd name="T26" fmla="*/ 2147483647 w 1260"/>
              <a:gd name="T27" fmla="*/ 2147483647 h 1196"/>
              <a:gd name="T28" fmla="*/ 2147483647 w 1260"/>
              <a:gd name="T29" fmla="*/ 2147483647 h 1196"/>
              <a:gd name="T30" fmla="*/ 2147483647 w 1260"/>
              <a:gd name="T31" fmla="*/ 2147483647 h 1196"/>
              <a:gd name="T32" fmla="*/ 2147483647 w 1260"/>
              <a:gd name="T33" fmla="*/ 2147483647 h 1196"/>
              <a:gd name="T34" fmla="*/ 2147483647 w 1260"/>
              <a:gd name="T35" fmla="*/ 2147483647 h 1196"/>
              <a:gd name="T36" fmla="*/ 2147483647 w 1260"/>
              <a:gd name="T37" fmla="*/ 2147483647 h 1196"/>
              <a:gd name="T38" fmla="*/ 2147483647 w 1260"/>
              <a:gd name="T39" fmla="*/ 2147483647 h 1196"/>
              <a:gd name="T40" fmla="*/ 2147483647 w 1260"/>
              <a:gd name="T41" fmla="*/ 2147483647 h 1196"/>
              <a:gd name="T42" fmla="*/ 2147483647 w 1260"/>
              <a:gd name="T43" fmla="*/ 2147483647 h 1196"/>
              <a:gd name="T44" fmla="*/ 2147483647 w 1260"/>
              <a:gd name="T45" fmla="*/ 2147483647 h 1196"/>
              <a:gd name="T46" fmla="*/ 2147483647 w 1260"/>
              <a:gd name="T47" fmla="*/ 2147483647 h 1196"/>
              <a:gd name="T48" fmla="*/ 2147483647 w 1260"/>
              <a:gd name="T49" fmla="*/ 2147483647 h 1196"/>
              <a:gd name="T50" fmla="*/ 2147483647 w 1260"/>
              <a:gd name="T51" fmla="*/ 2147483647 h 1196"/>
              <a:gd name="T52" fmla="*/ 2147483647 w 1260"/>
              <a:gd name="T53" fmla="*/ 2147483647 h 1196"/>
              <a:gd name="T54" fmla="*/ 2147483647 w 1260"/>
              <a:gd name="T55" fmla="*/ 2147483647 h 1196"/>
              <a:gd name="T56" fmla="*/ 2147483647 w 1260"/>
              <a:gd name="T57" fmla="*/ 2147483647 h 1196"/>
              <a:gd name="T58" fmla="*/ 2147483647 w 1260"/>
              <a:gd name="T59" fmla="*/ 2147483647 h 1196"/>
              <a:gd name="T60" fmla="*/ 2147483647 w 1260"/>
              <a:gd name="T61" fmla="*/ 2147483647 h 1196"/>
              <a:gd name="T62" fmla="*/ 2147483647 w 1260"/>
              <a:gd name="T63" fmla="*/ 2147483647 h 1196"/>
              <a:gd name="T64" fmla="*/ 2147483647 w 1260"/>
              <a:gd name="T65" fmla="*/ 2147483647 h 1196"/>
              <a:gd name="T66" fmla="*/ 2147483647 w 1260"/>
              <a:gd name="T67" fmla="*/ 2147483647 h 1196"/>
              <a:gd name="T68" fmla="*/ 2147483647 w 1260"/>
              <a:gd name="T69" fmla="*/ 2147483647 h 1196"/>
              <a:gd name="T70" fmla="*/ 2147483647 w 1260"/>
              <a:gd name="T71" fmla="*/ 2147483647 h 1196"/>
              <a:gd name="T72" fmla="*/ 2147483647 w 1260"/>
              <a:gd name="T73" fmla="*/ 2147483647 h 1196"/>
              <a:gd name="T74" fmla="*/ 2147483647 w 1260"/>
              <a:gd name="T75" fmla="*/ 2147483647 h 1196"/>
              <a:gd name="T76" fmla="*/ 2147483647 w 1260"/>
              <a:gd name="T77" fmla="*/ 2147483647 h 1196"/>
              <a:gd name="T78" fmla="*/ 2147483647 w 1260"/>
              <a:gd name="T79" fmla="*/ 2147483647 h 1196"/>
              <a:gd name="T80" fmla="*/ 2147483647 w 1260"/>
              <a:gd name="T81" fmla="*/ 2147483647 h 1196"/>
              <a:gd name="T82" fmla="*/ 2147483647 w 1260"/>
              <a:gd name="T83" fmla="*/ 2147483647 h 1196"/>
              <a:gd name="T84" fmla="*/ 2147483647 w 1260"/>
              <a:gd name="T85" fmla="*/ 2147483647 h 1196"/>
              <a:gd name="T86" fmla="*/ 2147483647 w 1260"/>
              <a:gd name="T87" fmla="*/ 2147483647 h 1196"/>
              <a:gd name="T88" fmla="*/ 2147483647 w 1260"/>
              <a:gd name="T89" fmla="*/ 2147483647 h 1196"/>
              <a:gd name="T90" fmla="*/ 2147483647 w 1260"/>
              <a:gd name="T91" fmla="*/ 2147483647 h 1196"/>
              <a:gd name="T92" fmla="*/ 2147483647 w 1260"/>
              <a:gd name="T93" fmla="*/ 2147483647 h 1196"/>
              <a:gd name="T94" fmla="*/ 2147483647 w 1260"/>
              <a:gd name="T95" fmla="*/ 2147483647 h 1196"/>
              <a:gd name="T96" fmla="*/ 0 w 1260"/>
              <a:gd name="T97" fmla="*/ 2147483647 h 1196"/>
              <a:gd name="T98" fmla="*/ 0 w 1260"/>
              <a:gd name="T99" fmla="*/ 2147483647 h 11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60"/>
              <a:gd name="T151" fmla="*/ 0 h 1196"/>
              <a:gd name="T152" fmla="*/ 1260 w 1260"/>
              <a:gd name="T153" fmla="*/ 1196 h 11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60" h="1196">
                <a:moveTo>
                  <a:pt x="1259" y="0"/>
                </a:moveTo>
                <a:lnTo>
                  <a:pt x="1239" y="33"/>
                </a:lnTo>
                <a:lnTo>
                  <a:pt x="1210" y="53"/>
                </a:lnTo>
                <a:lnTo>
                  <a:pt x="1181" y="82"/>
                </a:lnTo>
                <a:lnTo>
                  <a:pt x="1152" y="120"/>
                </a:lnTo>
                <a:lnTo>
                  <a:pt x="1113" y="149"/>
                </a:lnTo>
                <a:lnTo>
                  <a:pt x="1084" y="178"/>
                </a:lnTo>
                <a:lnTo>
                  <a:pt x="1065" y="207"/>
                </a:lnTo>
                <a:lnTo>
                  <a:pt x="1036" y="237"/>
                </a:lnTo>
                <a:lnTo>
                  <a:pt x="1016" y="266"/>
                </a:lnTo>
                <a:lnTo>
                  <a:pt x="997" y="295"/>
                </a:lnTo>
                <a:lnTo>
                  <a:pt x="997" y="324"/>
                </a:lnTo>
                <a:lnTo>
                  <a:pt x="987" y="353"/>
                </a:lnTo>
                <a:lnTo>
                  <a:pt x="910" y="362"/>
                </a:lnTo>
                <a:lnTo>
                  <a:pt x="852" y="372"/>
                </a:lnTo>
                <a:lnTo>
                  <a:pt x="794" y="382"/>
                </a:lnTo>
                <a:lnTo>
                  <a:pt x="755" y="391"/>
                </a:lnTo>
                <a:lnTo>
                  <a:pt x="716" y="401"/>
                </a:lnTo>
                <a:lnTo>
                  <a:pt x="687" y="411"/>
                </a:lnTo>
                <a:lnTo>
                  <a:pt x="658" y="411"/>
                </a:lnTo>
                <a:lnTo>
                  <a:pt x="629" y="430"/>
                </a:lnTo>
                <a:lnTo>
                  <a:pt x="600" y="449"/>
                </a:lnTo>
                <a:lnTo>
                  <a:pt x="581" y="478"/>
                </a:lnTo>
                <a:lnTo>
                  <a:pt x="552" y="488"/>
                </a:lnTo>
                <a:lnTo>
                  <a:pt x="532" y="517"/>
                </a:lnTo>
                <a:lnTo>
                  <a:pt x="503" y="537"/>
                </a:lnTo>
                <a:lnTo>
                  <a:pt x="474" y="566"/>
                </a:lnTo>
                <a:lnTo>
                  <a:pt x="455" y="595"/>
                </a:lnTo>
                <a:lnTo>
                  <a:pt x="426" y="624"/>
                </a:lnTo>
                <a:lnTo>
                  <a:pt x="397" y="653"/>
                </a:lnTo>
                <a:lnTo>
                  <a:pt x="368" y="672"/>
                </a:lnTo>
                <a:lnTo>
                  <a:pt x="339" y="691"/>
                </a:lnTo>
                <a:lnTo>
                  <a:pt x="310" y="711"/>
                </a:lnTo>
                <a:lnTo>
                  <a:pt x="290" y="740"/>
                </a:lnTo>
                <a:lnTo>
                  <a:pt x="261" y="769"/>
                </a:lnTo>
                <a:lnTo>
                  <a:pt x="242" y="798"/>
                </a:lnTo>
                <a:lnTo>
                  <a:pt x="223" y="827"/>
                </a:lnTo>
                <a:lnTo>
                  <a:pt x="203" y="856"/>
                </a:lnTo>
                <a:lnTo>
                  <a:pt x="184" y="885"/>
                </a:lnTo>
                <a:lnTo>
                  <a:pt x="165" y="914"/>
                </a:lnTo>
                <a:lnTo>
                  <a:pt x="145" y="943"/>
                </a:lnTo>
                <a:lnTo>
                  <a:pt x="116" y="972"/>
                </a:lnTo>
                <a:lnTo>
                  <a:pt x="87" y="1001"/>
                </a:lnTo>
                <a:lnTo>
                  <a:pt x="58" y="1020"/>
                </a:lnTo>
                <a:lnTo>
                  <a:pt x="29" y="1049"/>
                </a:lnTo>
                <a:lnTo>
                  <a:pt x="20" y="1078"/>
                </a:lnTo>
                <a:lnTo>
                  <a:pt x="10" y="1107"/>
                </a:lnTo>
                <a:lnTo>
                  <a:pt x="10" y="1137"/>
                </a:lnTo>
                <a:lnTo>
                  <a:pt x="0" y="1166"/>
                </a:lnTo>
                <a:lnTo>
                  <a:pt x="0" y="1195"/>
                </a:lnTo>
              </a:path>
            </a:pathLst>
          </a:custGeom>
          <a:noFill/>
          <a:ln w="12700" cap="rnd">
            <a:solidFill>
              <a:schemeClr val="tx1"/>
            </a:solidFill>
            <a:round/>
            <a:headEnd type="none" w="sm" len="sm"/>
            <a:tailEnd type="none" w="sm" len="sm"/>
          </a:ln>
        </p:spPr>
        <p:txBody>
          <a:bodyPr/>
          <a:lstStyle/>
          <a:p>
            <a:pPr algn="l" eaLnBrk="0" hangingPunct="0"/>
            <a:endParaRPr lang="en-US" sz="2400">
              <a:latin typeface="Times New Roman" pitchFamily="18" charset="0"/>
            </a:endParaRPr>
          </a:p>
        </p:txBody>
      </p:sp>
      <p:sp>
        <p:nvSpPr>
          <p:cNvPr id="5125" name="Freeform 4"/>
          <p:cNvSpPr>
            <a:spLocks/>
          </p:cNvSpPr>
          <p:nvPr/>
        </p:nvSpPr>
        <p:spPr bwMode="auto">
          <a:xfrm>
            <a:off x="4403725" y="457200"/>
            <a:ext cx="1998663" cy="1928813"/>
          </a:xfrm>
          <a:custGeom>
            <a:avLst/>
            <a:gdLst>
              <a:gd name="T0" fmla="*/ 2147483647 w 1259"/>
              <a:gd name="T1" fmla="*/ 0 h 1215"/>
              <a:gd name="T2" fmla="*/ 2147483647 w 1259"/>
              <a:gd name="T3" fmla="*/ 2147483647 h 1215"/>
              <a:gd name="T4" fmla="*/ 2147483647 w 1259"/>
              <a:gd name="T5" fmla="*/ 2147483647 h 1215"/>
              <a:gd name="T6" fmla="*/ 2147483647 w 1259"/>
              <a:gd name="T7" fmla="*/ 2147483647 h 1215"/>
              <a:gd name="T8" fmla="*/ 2147483647 w 1259"/>
              <a:gd name="T9" fmla="*/ 2147483647 h 1215"/>
              <a:gd name="T10" fmla="*/ 2147483647 w 1259"/>
              <a:gd name="T11" fmla="*/ 2147483647 h 1215"/>
              <a:gd name="T12" fmla="*/ 2147483647 w 1259"/>
              <a:gd name="T13" fmla="*/ 2147483647 h 1215"/>
              <a:gd name="T14" fmla="*/ 2147483647 w 1259"/>
              <a:gd name="T15" fmla="*/ 2147483647 h 1215"/>
              <a:gd name="T16" fmla="*/ 2147483647 w 1259"/>
              <a:gd name="T17" fmla="*/ 2147483647 h 1215"/>
              <a:gd name="T18" fmla="*/ 2147483647 w 1259"/>
              <a:gd name="T19" fmla="*/ 2147483647 h 1215"/>
              <a:gd name="T20" fmla="*/ 2147483647 w 1259"/>
              <a:gd name="T21" fmla="*/ 2147483647 h 1215"/>
              <a:gd name="T22" fmla="*/ 2147483647 w 1259"/>
              <a:gd name="T23" fmla="*/ 2147483647 h 1215"/>
              <a:gd name="T24" fmla="*/ 2147483647 w 1259"/>
              <a:gd name="T25" fmla="*/ 2147483647 h 1215"/>
              <a:gd name="T26" fmla="*/ 2147483647 w 1259"/>
              <a:gd name="T27" fmla="*/ 2147483647 h 1215"/>
              <a:gd name="T28" fmla="*/ 2147483647 w 1259"/>
              <a:gd name="T29" fmla="*/ 2147483647 h 1215"/>
              <a:gd name="T30" fmla="*/ 2147483647 w 1259"/>
              <a:gd name="T31" fmla="*/ 2147483647 h 1215"/>
              <a:gd name="T32" fmla="*/ 2147483647 w 1259"/>
              <a:gd name="T33" fmla="*/ 2147483647 h 1215"/>
              <a:gd name="T34" fmla="*/ 2147483647 w 1259"/>
              <a:gd name="T35" fmla="*/ 2147483647 h 1215"/>
              <a:gd name="T36" fmla="*/ 2147483647 w 1259"/>
              <a:gd name="T37" fmla="*/ 2147483647 h 1215"/>
              <a:gd name="T38" fmla="*/ 2147483647 w 1259"/>
              <a:gd name="T39" fmla="*/ 2147483647 h 1215"/>
              <a:gd name="T40" fmla="*/ 2147483647 w 1259"/>
              <a:gd name="T41" fmla="*/ 2147483647 h 1215"/>
              <a:gd name="T42" fmla="*/ 2147483647 w 1259"/>
              <a:gd name="T43" fmla="*/ 2147483647 h 1215"/>
              <a:gd name="T44" fmla="*/ 2147483647 w 1259"/>
              <a:gd name="T45" fmla="*/ 2147483647 h 1215"/>
              <a:gd name="T46" fmla="*/ 2147483647 w 1259"/>
              <a:gd name="T47" fmla="*/ 2147483647 h 1215"/>
              <a:gd name="T48" fmla="*/ 2147483647 w 1259"/>
              <a:gd name="T49" fmla="*/ 2147483647 h 1215"/>
              <a:gd name="T50" fmla="*/ 2147483647 w 1259"/>
              <a:gd name="T51" fmla="*/ 2147483647 h 1215"/>
              <a:gd name="T52" fmla="*/ 2147483647 w 1259"/>
              <a:gd name="T53" fmla="*/ 2147483647 h 1215"/>
              <a:gd name="T54" fmla="*/ 2147483647 w 1259"/>
              <a:gd name="T55" fmla="*/ 2147483647 h 1215"/>
              <a:gd name="T56" fmla="*/ 2147483647 w 1259"/>
              <a:gd name="T57" fmla="*/ 2147483647 h 1215"/>
              <a:gd name="T58" fmla="*/ 2147483647 w 1259"/>
              <a:gd name="T59" fmla="*/ 2147483647 h 1215"/>
              <a:gd name="T60" fmla="*/ 2147483647 w 1259"/>
              <a:gd name="T61" fmla="*/ 2147483647 h 1215"/>
              <a:gd name="T62" fmla="*/ 2147483647 w 1259"/>
              <a:gd name="T63" fmla="*/ 2147483647 h 1215"/>
              <a:gd name="T64" fmla="*/ 2147483647 w 1259"/>
              <a:gd name="T65" fmla="*/ 2147483647 h 1215"/>
              <a:gd name="T66" fmla="*/ 2147483647 w 1259"/>
              <a:gd name="T67" fmla="*/ 2147483647 h 1215"/>
              <a:gd name="T68" fmla="*/ 2147483647 w 1259"/>
              <a:gd name="T69" fmla="*/ 2147483647 h 1215"/>
              <a:gd name="T70" fmla="*/ 2147483647 w 1259"/>
              <a:gd name="T71" fmla="*/ 2147483647 h 1215"/>
              <a:gd name="T72" fmla="*/ 2147483647 w 1259"/>
              <a:gd name="T73" fmla="*/ 2147483647 h 1215"/>
              <a:gd name="T74" fmla="*/ 2147483647 w 1259"/>
              <a:gd name="T75" fmla="*/ 2147483647 h 1215"/>
              <a:gd name="T76" fmla="*/ 2147483647 w 1259"/>
              <a:gd name="T77" fmla="*/ 2147483647 h 1215"/>
              <a:gd name="T78" fmla="*/ 2147483647 w 1259"/>
              <a:gd name="T79" fmla="*/ 2147483647 h 1215"/>
              <a:gd name="T80" fmla="*/ 2147483647 w 1259"/>
              <a:gd name="T81" fmla="*/ 2147483647 h 1215"/>
              <a:gd name="T82" fmla="*/ 2147483647 w 1259"/>
              <a:gd name="T83" fmla="*/ 2147483647 h 1215"/>
              <a:gd name="T84" fmla="*/ 2147483647 w 1259"/>
              <a:gd name="T85" fmla="*/ 2147483647 h 1215"/>
              <a:gd name="T86" fmla="*/ 2147483647 w 1259"/>
              <a:gd name="T87" fmla="*/ 2147483647 h 1215"/>
              <a:gd name="T88" fmla="*/ 2147483647 w 1259"/>
              <a:gd name="T89" fmla="*/ 2147483647 h 1215"/>
              <a:gd name="T90" fmla="*/ 2147483647 w 1259"/>
              <a:gd name="T91" fmla="*/ 2147483647 h 1215"/>
              <a:gd name="T92" fmla="*/ 2147483647 w 1259"/>
              <a:gd name="T93" fmla="*/ 2147483647 h 1215"/>
              <a:gd name="T94" fmla="*/ 2147483647 w 1259"/>
              <a:gd name="T95" fmla="*/ 2147483647 h 1215"/>
              <a:gd name="T96" fmla="*/ 2147483647 w 1259"/>
              <a:gd name="T97" fmla="*/ 2147483647 h 1215"/>
              <a:gd name="T98" fmla="*/ 2147483647 w 1259"/>
              <a:gd name="T99" fmla="*/ 2147483647 h 1215"/>
              <a:gd name="T100" fmla="*/ 2147483647 w 1259"/>
              <a:gd name="T101" fmla="*/ 2147483647 h 1215"/>
              <a:gd name="T102" fmla="*/ 2147483647 w 1259"/>
              <a:gd name="T103" fmla="*/ 2147483647 h 1215"/>
              <a:gd name="T104" fmla="*/ 2147483647 w 1259"/>
              <a:gd name="T105" fmla="*/ 2147483647 h 1215"/>
              <a:gd name="T106" fmla="*/ 2147483647 w 1259"/>
              <a:gd name="T107" fmla="*/ 2147483647 h 1215"/>
              <a:gd name="T108" fmla="*/ 2147483647 w 1259"/>
              <a:gd name="T109" fmla="*/ 2147483647 h 1215"/>
              <a:gd name="T110" fmla="*/ 2147483647 w 1259"/>
              <a:gd name="T111" fmla="*/ 2147483647 h 1215"/>
              <a:gd name="T112" fmla="*/ 0 w 1259"/>
              <a:gd name="T113" fmla="*/ 2147483647 h 121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59"/>
              <a:gd name="T172" fmla="*/ 0 h 1215"/>
              <a:gd name="T173" fmla="*/ 1259 w 1259"/>
              <a:gd name="T174" fmla="*/ 1215 h 121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59" h="1215">
                <a:moveTo>
                  <a:pt x="1258" y="0"/>
                </a:moveTo>
                <a:lnTo>
                  <a:pt x="1248" y="33"/>
                </a:lnTo>
                <a:lnTo>
                  <a:pt x="1229" y="62"/>
                </a:lnTo>
                <a:lnTo>
                  <a:pt x="1219" y="91"/>
                </a:lnTo>
                <a:lnTo>
                  <a:pt x="1209" y="120"/>
                </a:lnTo>
                <a:lnTo>
                  <a:pt x="1190" y="149"/>
                </a:lnTo>
                <a:lnTo>
                  <a:pt x="1180" y="178"/>
                </a:lnTo>
                <a:lnTo>
                  <a:pt x="1171" y="207"/>
                </a:lnTo>
                <a:lnTo>
                  <a:pt x="1141" y="227"/>
                </a:lnTo>
                <a:lnTo>
                  <a:pt x="1112" y="256"/>
                </a:lnTo>
                <a:lnTo>
                  <a:pt x="1083" y="285"/>
                </a:lnTo>
                <a:lnTo>
                  <a:pt x="1054" y="304"/>
                </a:lnTo>
                <a:lnTo>
                  <a:pt x="1035" y="333"/>
                </a:lnTo>
                <a:lnTo>
                  <a:pt x="1016" y="362"/>
                </a:lnTo>
                <a:lnTo>
                  <a:pt x="987" y="382"/>
                </a:lnTo>
                <a:lnTo>
                  <a:pt x="967" y="411"/>
                </a:lnTo>
                <a:lnTo>
                  <a:pt x="938" y="430"/>
                </a:lnTo>
                <a:lnTo>
                  <a:pt x="909" y="440"/>
                </a:lnTo>
                <a:lnTo>
                  <a:pt x="880" y="459"/>
                </a:lnTo>
                <a:lnTo>
                  <a:pt x="851" y="478"/>
                </a:lnTo>
                <a:lnTo>
                  <a:pt x="822" y="488"/>
                </a:lnTo>
                <a:lnTo>
                  <a:pt x="793" y="488"/>
                </a:lnTo>
                <a:lnTo>
                  <a:pt x="764" y="498"/>
                </a:lnTo>
                <a:lnTo>
                  <a:pt x="735" y="507"/>
                </a:lnTo>
                <a:lnTo>
                  <a:pt x="706" y="517"/>
                </a:lnTo>
                <a:lnTo>
                  <a:pt x="677" y="517"/>
                </a:lnTo>
                <a:lnTo>
                  <a:pt x="648" y="527"/>
                </a:lnTo>
                <a:lnTo>
                  <a:pt x="619" y="527"/>
                </a:lnTo>
                <a:lnTo>
                  <a:pt x="590" y="537"/>
                </a:lnTo>
                <a:lnTo>
                  <a:pt x="561" y="546"/>
                </a:lnTo>
                <a:lnTo>
                  <a:pt x="532" y="556"/>
                </a:lnTo>
                <a:lnTo>
                  <a:pt x="503" y="566"/>
                </a:lnTo>
                <a:lnTo>
                  <a:pt x="474" y="585"/>
                </a:lnTo>
                <a:lnTo>
                  <a:pt x="445" y="604"/>
                </a:lnTo>
                <a:lnTo>
                  <a:pt x="416" y="624"/>
                </a:lnTo>
                <a:lnTo>
                  <a:pt x="387" y="643"/>
                </a:lnTo>
                <a:lnTo>
                  <a:pt x="377" y="672"/>
                </a:lnTo>
                <a:lnTo>
                  <a:pt x="348" y="701"/>
                </a:lnTo>
                <a:lnTo>
                  <a:pt x="329" y="730"/>
                </a:lnTo>
                <a:lnTo>
                  <a:pt x="309" y="759"/>
                </a:lnTo>
                <a:lnTo>
                  <a:pt x="290" y="788"/>
                </a:lnTo>
                <a:lnTo>
                  <a:pt x="271" y="817"/>
                </a:lnTo>
                <a:lnTo>
                  <a:pt x="241" y="837"/>
                </a:lnTo>
                <a:lnTo>
                  <a:pt x="222" y="866"/>
                </a:lnTo>
                <a:lnTo>
                  <a:pt x="193" y="885"/>
                </a:lnTo>
                <a:lnTo>
                  <a:pt x="164" y="914"/>
                </a:lnTo>
                <a:lnTo>
                  <a:pt x="135" y="933"/>
                </a:lnTo>
                <a:lnTo>
                  <a:pt x="125" y="962"/>
                </a:lnTo>
                <a:lnTo>
                  <a:pt x="116" y="991"/>
                </a:lnTo>
                <a:lnTo>
                  <a:pt x="87" y="1011"/>
                </a:lnTo>
                <a:lnTo>
                  <a:pt x="77" y="1040"/>
                </a:lnTo>
                <a:lnTo>
                  <a:pt x="67" y="1069"/>
                </a:lnTo>
                <a:lnTo>
                  <a:pt x="48" y="1098"/>
                </a:lnTo>
                <a:lnTo>
                  <a:pt x="38" y="1127"/>
                </a:lnTo>
                <a:lnTo>
                  <a:pt x="19" y="1156"/>
                </a:lnTo>
                <a:lnTo>
                  <a:pt x="9" y="1185"/>
                </a:lnTo>
                <a:lnTo>
                  <a:pt x="0" y="1214"/>
                </a:lnTo>
              </a:path>
            </a:pathLst>
          </a:custGeom>
          <a:noFill/>
          <a:ln w="12700" cap="rnd">
            <a:solidFill>
              <a:schemeClr val="tx1"/>
            </a:solidFill>
            <a:round/>
            <a:headEnd type="none" w="sm" len="sm"/>
            <a:tailEnd type="none" w="sm" len="sm"/>
          </a:ln>
        </p:spPr>
        <p:txBody>
          <a:bodyPr/>
          <a:lstStyle/>
          <a:p>
            <a:pPr algn="l" eaLnBrk="0" hangingPunct="0"/>
            <a:endParaRPr lang="en-US" sz="2400">
              <a:latin typeface="Times New Roman" pitchFamily="18" charset="0"/>
            </a:endParaRPr>
          </a:p>
        </p:txBody>
      </p:sp>
      <p:grpSp>
        <p:nvGrpSpPr>
          <p:cNvPr id="2" name="Group 5"/>
          <p:cNvGrpSpPr>
            <a:grpSpLocks/>
          </p:cNvGrpSpPr>
          <p:nvPr/>
        </p:nvGrpSpPr>
        <p:grpSpPr bwMode="auto">
          <a:xfrm>
            <a:off x="5949950" y="1377950"/>
            <a:ext cx="292100" cy="292100"/>
            <a:chOff x="3748" y="868"/>
            <a:chExt cx="184" cy="184"/>
          </a:xfrm>
        </p:grpSpPr>
        <p:grpSp>
          <p:nvGrpSpPr>
            <p:cNvPr id="3" name="Group 6"/>
            <p:cNvGrpSpPr>
              <a:grpSpLocks/>
            </p:cNvGrpSpPr>
            <p:nvPr/>
          </p:nvGrpSpPr>
          <p:grpSpPr bwMode="auto">
            <a:xfrm>
              <a:off x="3748" y="868"/>
              <a:ext cx="184" cy="184"/>
              <a:chOff x="3748" y="868"/>
              <a:chExt cx="184" cy="184"/>
            </a:xfrm>
          </p:grpSpPr>
          <p:sp>
            <p:nvSpPr>
              <p:cNvPr id="5163" name="Rectangle 7"/>
              <p:cNvSpPr>
                <a:spLocks noChangeArrowheads="1"/>
              </p:cNvSpPr>
              <p:nvPr/>
            </p:nvSpPr>
            <p:spPr bwMode="auto">
              <a:xfrm>
                <a:off x="3796" y="964"/>
                <a:ext cx="88" cy="88"/>
              </a:xfrm>
              <a:prstGeom prst="rect">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64" name="AutoShape 8"/>
              <p:cNvSpPr>
                <a:spLocks noChangeArrowheads="1"/>
              </p:cNvSpPr>
              <p:nvPr/>
            </p:nvSpPr>
            <p:spPr bwMode="auto">
              <a:xfrm>
                <a:off x="3748" y="868"/>
                <a:ext cx="184" cy="88"/>
              </a:xfrm>
              <a:prstGeom prst="triangle">
                <a:avLst>
                  <a:gd name="adj" fmla="val 49995"/>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sp>
          <p:nvSpPr>
            <p:cNvPr id="5162" name="Rectangle 9"/>
            <p:cNvSpPr>
              <a:spLocks noChangeArrowheads="1"/>
            </p:cNvSpPr>
            <p:nvPr/>
          </p:nvSpPr>
          <p:spPr bwMode="auto">
            <a:xfrm>
              <a:off x="3796" y="1012"/>
              <a:ext cx="40" cy="40"/>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4" name="Group 10"/>
          <p:cNvGrpSpPr>
            <a:grpSpLocks/>
          </p:cNvGrpSpPr>
          <p:nvPr/>
        </p:nvGrpSpPr>
        <p:grpSpPr bwMode="auto">
          <a:xfrm>
            <a:off x="4806950" y="692150"/>
            <a:ext cx="292100" cy="292100"/>
            <a:chOff x="3028" y="436"/>
            <a:chExt cx="184" cy="184"/>
          </a:xfrm>
        </p:grpSpPr>
        <p:grpSp>
          <p:nvGrpSpPr>
            <p:cNvPr id="5" name="Group 11"/>
            <p:cNvGrpSpPr>
              <a:grpSpLocks/>
            </p:cNvGrpSpPr>
            <p:nvPr/>
          </p:nvGrpSpPr>
          <p:grpSpPr bwMode="auto">
            <a:xfrm>
              <a:off x="3028" y="436"/>
              <a:ext cx="184" cy="184"/>
              <a:chOff x="3028" y="436"/>
              <a:chExt cx="184" cy="184"/>
            </a:xfrm>
          </p:grpSpPr>
          <p:sp>
            <p:nvSpPr>
              <p:cNvPr id="5159" name="Rectangle 12"/>
              <p:cNvSpPr>
                <a:spLocks noChangeArrowheads="1"/>
              </p:cNvSpPr>
              <p:nvPr/>
            </p:nvSpPr>
            <p:spPr bwMode="auto">
              <a:xfrm>
                <a:off x="3076" y="532"/>
                <a:ext cx="88" cy="88"/>
              </a:xfrm>
              <a:prstGeom prst="rect">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60" name="AutoShape 13"/>
              <p:cNvSpPr>
                <a:spLocks noChangeArrowheads="1"/>
              </p:cNvSpPr>
              <p:nvPr/>
            </p:nvSpPr>
            <p:spPr bwMode="auto">
              <a:xfrm>
                <a:off x="3028" y="436"/>
                <a:ext cx="184" cy="88"/>
              </a:xfrm>
              <a:prstGeom prst="triangle">
                <a:avLst>
                  <a:gd name="adj" fmla="val 49995"/>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sp>
          <p:nvSpPr>
            <p:cNvPr id="5158" name="Rectangle 14"/>
            <p:cNvSpPr>
              <a:spLocks noChangeArrowheads="1"/>
            </p:cNvSpPr>
            <p:nvPr/>
          </p:nvSpPr>
          <p:spPr bwMode="auto">
            <a:xfrm>
              <a:off x="3076" y="580"/>
              <a:ext cx="40" cy="40"/>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6" name="Group 15"/>
          <p:cNvGrpSpPr>
            <a:grpSpLocks/>
          </p:cNvGrpSpPr>
          <p:nvPr/>
        </p:nvGrpSpPr>
        <p:grpSpPr bwMode="auto">
          <a:xfrm>
            <a:off x="6559550" y="463550"/>
            <a:ext cx="215900" cy="368300"/>
            <a:chOff x="4132" y="292"/>
            <a:chExt cx="136" cy="232"/>
          </a:xfrm>
        </p:grpSpPr>
        <p:sp>
          <p:nvSpPr>
            <p:cNvPr id="5155" name="AutoShape 16"/>
            <p:cNvSpPr>
              <a:spLocks noChangeArrowheads="1"/>
            </p:cNvSpPr>
            <p:nvPr/>
          </p:nvSpPr>
          <p:spPr bwMode="auto">
            <a:xfrm>
              <a:off x="4132" y="292"/>
              <a:ext cx="136" cy="88"/>
            </a:xfrm>
            <a:prstGeom prst="star16">
              <a:avLst>
                <a:gd name="adj" fmla="val 37500"/>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56" name="Rectangle 17"/>
            <p:cNvSpPr>
              <a:spLocks noChangeArrowheads="1"/>
            </p:cNvSpPr>
            <p:nvPr/>
          </p:nvSpPr>
          <p:spPr bwMode="auto">
            <a:xfrm>
              <a:off x="4180" y="388"/>
              <a:ext cx="40" cy="136"/>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7" name="Group 18"/>
          <p:cNvGrpSpPr>
            <a:grpSpLocks/>
          </p:cNvGrpSpPr>
          <p:nvPr/>
        </p:nvGrpSpPr>
        <p:grpSpPr bwMode="auto">
          <a:xfrm>
            <a:off x="6711950" y="615950"/>
            <a:ext cx="215900" cy="368300"/>
            <a:chOff x="4228" y="388"/>
            <a:chExt cx="136" cy="232"/>
          </a:xfrm>
        </p:grpSpPr>
        <p:sp>
          <p:nvSpPr>
            <p:cNvPr id="5153" name="AutoShape 19"/>
            <p:cNvSpPr>
              <a:spLocks noChangeArrowheads="1"/>
            </p:cNvSpPr>
            <p:nvPr/>
          </p:nvSpPr>
          <p:spPr bwMode="auto">
            <a:xfrm>
              <a:off x="4228" y="388"/>
              <a:ext cx="136" cy="88"/>
            </a:xfrm>
            <a:prstGeom prst="star16">
              <a:avLst>
                <a:gd name="adj" fmla="val 37500"/>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54" name="Rectangle 20"/>
            <p:cNvSpPr>
              <a:spLocks noChangeArrowheads="1"/>
            </p:cNvSpPr>
            <p:nvPr/>
          </p:nvSpPr>
          <p:spPr bwMode="auto">
            <a:xfrm>
              <a:off x="4276" y="484"/>
              <a:ext cx="40" cy="136"/>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8" name="Group 21"/>
          <p:cNvGrpSpPr>
            <a:grpSpLocks/>
          </p:cNvGrpSpPr>
          <p:nvPr/>
        </p:nvGrpSpPr>
        <p:grpSpPr bwMode="auto">
          <a:xfrm>
            <a:off x="5264150" y="1301750"/>
            <a:ext cx="215900" cy="368300"/>
            <a:chOff x="3316" y="820"/>
            <a:chExt cx="136" cy="232"/>
          </a:xfrm>
        </p:grpSpPr>
        <p:sp>
          <p:nvSpPr>
            <p:cNvPr id="5151" name="AutoShape 22"/>
            <p:cNvSpPr>
              <a:spLocks noChangeArrowheads="1"/>
            </p:cNvSpPr>
            <p:nvPr/>
          </p:nvSpPr>
          <p:spPr bwMode="auto">
            <a:xfrm>
              <a:off x="3316" y="820"/>
              <a:ext cx="136" cy="88"/>
            </a:xfrm>
            <a:prstGeom prst="star16">
              <a:avLst>
                <a:gd name="adj" fmla="val 37500"/>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52" name="Rectangle 23"/>
            <p:cNvSpPr>
              <a:spLocks noChangeArrowheads="1"/>
            </p:cNvSpPr>
            <p:nvPr/>
          </p:nvSpPr>
          <p:spPr bwMode="auto">
            <a:xfrm>
              <a:off x="3364" y="916"/>
              <a:ext cx="40" cy="136"/>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9" name="Group 24"/>
          <p:cNvGrpSpPr>
            <a:grpSpLocks/>
          </p:cNvGrpSpPr>
          <p:nvPr/>
        </p:nvGrpSpPr>
        <p:grpSpPr bwMode="auto">
          <a:xfrm>
            <a:off x="5416550" y="1454150"/>
            <a:ext cx="215900" cy="368300"/>
            <a:chOff x="3412" y="916"/>
            <a:chExt cx="136" cy="232"/>
          </a:xfrm>
        </p:grpSpPr>
        <p:sp>
          <p:nvSpPr>
            <p:cNvPr id="5149" name="AutoShape 25"/>
            <p:cNvSpPr>
              <a:spLocks noChangeArrowheads="1"/>
            </p:cNvSpPr>
            <p:nvPr/>
          </p:nvSpPr>
          <p:spPr bwMode="auto">
            <a:xfrm>
              <a:off x="3412" y="916"/>
              <a:ext cx="136" cy="88"/>
            </a:xfrm>
            <a:prstGeom prst="star16">
              <a:avLst>
                <a:gd name="adj" fmla="val 37500"/>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50" name="Rectangle 26"/>
            <p:cNvSpPr>
              <a:spLocks noChangeArrowheads="1"/>
            </p:cNvSpPr>
            <p:nvPr/>
          </p:nvSpPr>
          <p:spPr bwMode="auto">
            <a:xfrm>
              <a:off x="3460" y="1012"/>
              <a:ext cx="40" cy="136"/>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10" name="Group 27"/>
          <p:cNvGrpSpPr>
            <a:grpSpLocks/>
          </p:cNvGrpSpPr>
          <p:nvPr/>
        </p:nvGrpSpPr>
        <p:grpSpPr bwMode="auto">
          <a:xfrm>
            <a:off x="5111750" y="1377950"/>
            <a:ext cx="215900" cy="368300"/>
            <a:chOff x="3220" y="868"/>
            <a:chExt cx="136" cy="232"/>
          </a:xfrm>
        </p:grpSpPr>
        <p:sp>
          <p:nvSpPr>
            <p:cNvPr id="5147" name="AutoShape 28"/>
            <p:cNvSpPr>
              <a:spLocks noChangeArrowheads="1"/>
            </p:cNvSpPr>
            <p:nvPr/>
          </p:nvSpPr>
          <p:spPr bwMode="auto">
            <a:xfrm>
              <a:off x="3220" y="868"/>
              <a:ext cx="136" cy="88"/>
            </a:xfrm>
            <a:prstGeom prst="star16">
              <a:avLst>
                <a:gd name="adj" fmla="val 37500"/>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48" name="Rectangle 29"/>
            <p:cNvSpPr>
              <a:spLocks noChangeArrowheads="1"/>
            </p:cNvSpPr>
            <p:nvPr/>
          </p:nvSpPr>
          <p:spPr bwMode="auto">
            <a:xfrm>
              <a:off x="3268" y="964"/>
              <a:ext cx="40" cy="136"/>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grpSp>
      <p:grpSp>
        <p:nvGrpSpPr>
          <p:cNvPr id="11" name="Group 30"/>
          <p:cNvGrpSpPr>
            <a:grpSpLocks/>
          </p:cNvGrpSpPr>
          <p:nvPr/>
        </p:nvGrpSpPr>
        <p:grpSpPr bwMode="auto">
          <a:xfrm>
            <a:off x="5035550" y="3200400"/>
            <a:ext cx="3263900" cy="3125788"/>
            <a:chOff x="3172" y="2016"/>
            <a:chExt cx="2056" cy="1969"/>
          </a:xfrm>
        </p:grpSpPr>
        <p:sp>
          <p:nvSpPr>
            <p:cNvPr id="5141" name="Rectangle 31"/>
            <p:cNvSpPr>
              <a:spLocks noChangeArrowheads="1"/>
            </p:cNvSpPr>
            <p:nvPr/>
          </p:nvSpPr>
          <p:spPr bwMode="auto">
            <a:xfrm>
              <a:off x="3172" y="2020"/>
              <a:ext cx="2056" cy="1912"/>
            </a:xfrm>
            <a:prstGeom prst="rect">
              <a:avLst/>
            </a:prstGeom>
            <a:no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42" name="Freeform 32"/>
            <p:cNvSpPr>
              <a:spLocks/>
            </p:cNvSpPr>
            <p:nvPr/>
          </p:nvSpPr>
          <p:spPr bwMode="auto">
            <a:xfrm>
              <a:off x="3360" y="2016"/>
              <a:ext cx="1489" cy="1969"/>
            </a:xfrm>
            <a:custGeom>
              <a:avLst/>
              <a:gdLst>
                <a:gd name="T0" fmla="*/ 1488 w 1489"/>
                <a:gd name="T1" fmla="*/ 0 h 1969"/>
                <a:gd name="T2" fmla="*/ 1476 w 1489"/>
                <a:gd name="T3" fmla="*/ 53 h 1969"/>
                <a:gd name="T4" fmla="*/ 1454 w 1489"/>
                <a:gd name="T5" fmla="*/ 101 h 1969"/>
                <a:gd name="T6" fmla="*/ 1442 w 1489"/>
                <a:gd name="T7" fmla="*/ 148 h 1969"/>
                <a:gd name="T8" fmla="*/ 1430 w 1489"/>
                <a:gd name="T9" fmla="*/ 195 h 1969"/>
                <a:gd name="T10" fmla="*/ 1408 w 1489"/>
                <a:gd name="T11" fmla="*/ 242 h 1969"/>
                <a:gd name="T12" fmla="*/ 1396 w 1489"/>
                <a:gd name="T13" fmla="*/ 289 h 1969"/>
                <a:gd name="T14" fmla="*/ 1385 w 1489"/>
                <a:gd name="T15" fmla="*/ 336 h 1969"/>
                <a:gd name="T16" fmla="*/ 1350 w 1489"/>
                <a:gd name="T17" fmla="*/ 368 h 1969"/>
                <a:gd name="T18" fmla="*/ 1315 w 1489"/>
                <a:gd name="T19" fmla="*/ 415 h 1969"/>
                <a:gd name="T20" fmla="*/ 1281 w 1489"/>
                <a:gd name="T21" fmla="*/ 462 h 1969"/>
                <a:gd name="T22" fmla="*/ 1247 w 1489"/>
                <a:gd name="T23" fmla="*/ 493 h 1969"/>
                <a:gd name="T24" fmla="*/ 1224 w 1489"/>
                <a:gd name="T25" fmla="*/ 540 h 1969"/>
                <a:gd name="T26" fmla="*/ 1202 w 1489"/>
                <a:gd name="T27" fmla="*/ 587 h 1969"/>
                <a:gd name="T28" fmla="*/ 1167 w 1489"/>
                <a:gd name="T29" fmla="*/ 619 h 1969"/>
                <a:gd name="T30" fmla="*/ 1144 w 1489"/>
                <a:gd name="T31" fmla="*/ 666 h 1969"/>
                <a:gd name="T32" fmla="*/ 1109 w 1489"/>
                <a:gd name="T33" fmla="*/ 697 h 1969"/>
                <a:gd name="T34" fmla="*/ 1075 w 1489"/>
                <a:gd name="T35" fmla="*/ 713 h 1969"/>
                <a:gd name="T36" fmla="*/ 1041 w 1489"/>
                <a:gd name="T37" fmla="*/ 744 h 1969"/>
                <a:gd name="T38" fmla="*/ 1007 w 1489"/>
                <a:gd name="T39" fmla="*/ 775 h 1969"/>
                <a:gd name="T40" fmla="*/ 972 w 1489"/>
                <a:gd name="T41" fmla="*/ 791 h 1969"/>
                <a:gd name="T42" fmla="*/ 938 w 1489"/>
                <a:gd name="T43" fmla="*/ 791 h 1969"/>
                <a:gd name="T44" fmla="*/ 904 w 1489"/>
                <a:gd name="T45" fmla="*/ 807 h 1969"/>
                <a:gd name="T46" fmla="*/ 869 w 1489"/>
                <a:gd name="T47" fmla="*/ 822 h 1969"/>
                <a:gd name="T48" fmla="*/ 835 w 1489"/>
                <a:gd name="T49" fmla="*/ 838 h 1969"/>
                <a:gd name="T50" fmla="*/ 801 w 1489"/>
                <a:gd name="T51" fmla="*/ 838 h 1969"/>
                <a:gd name="T52" fmla="*/ 766 w 1489"/>
                <a:gd name="T53" fmla="*/ 854 h 1969"/>
                <a:gd name="T54" fmla="*/ 732 w 1489"/>
                <a:gd name="T55" fmla="*/ 854 h 1969"/>
                <a:gd name="T56" fmla="*/ 698 w 1489"/>
                <a:gd name="T57" fmla="*/ 871 h 1969"/>
                <a:gd name="T58" fmla="*/ 664 w 1489"/>
                <a:gd name="T59" fmla="*/ 885 h 1969"/>
                <a:gd name="T60" fmla="*/ 629 w 1489"/>
                <a:gd name="T61" fmla="*/ 901 h 1969"/>
                <a:gd name="T62" fmla="*/ 595 w 1489"/>
                <a:gd name="T63" fmla="*/ 918 h 1969"/>
                <a:gd name="T64" fmla="*/ 561 w 1489"/>
                <a:gd name="T65" fmla="*/ 948 h 1969"/>
                <a:gd name="T66" fmla="*/ 526 w 1489"/>
                <a:gd name="T67" fmla="*/ 979 h 1969"/>
                <a:gd name="T68" fmla="*/ 492 w 1489"/>
                <a:gd name="T69" fmla="*/ 1012 h 1969"/>
                <a:gd name="T70" fmla="*/ 458 w 1489"/>
                <a:gd name="T71" fmla="*/ 1042 h 1969"/>
                <a:gd name="T72" fmla="*/ 446 w 1489"/>
                <a:gd name="T73" fmla="*/ 1089 h 1969"/>
                <a:gd name="T74" fmla="*/ 412 w 1489"/>
                <a:gd name="T75" fmla="*/ 1136 h 1969"/>
                <a:gd name="T76" fmla="*/ 389 w 1489"/>
                <a:gd name="T77" fmla="*/ 1183 h 1969"/>
                <a:gd name="T78" fmla="*/ 365 w 1489"/>
                <a:gd name="T79" fmla="*/ 1230 h 1969"/>
                <a:gd name="T80" fmla="*/ 343 w 1489"/>
                <a:gd name="T81" fmla="*/ 1277 h 1969"/>
                <a:gd name="T82" fmla="*/ 321 w 1489"/>
                <a:gd name="T83" fmla="*/ 1324 h 1969"/>
                <a:gd name="T84" fmla="*/ 285 w 1489"/>
                <a:gd name="T85" fmla="*/ 1357 h 1969"/>
                <a:gd name="T86" fmla="*/ 263 w 1489"/>
                <a:gd name="T87" fmla="*/ 1404 h 1969"/>
                <a:gd name="T88" fmla="*/ 228 w 1489"/>
                <a:gd name="T89" fmla="*/ 1435 h 1969"/>
                <a:gd name="T90" fmla="*/ 194 w 1489"/>
                <a:gd name="T91" fmla="*/ 1482 h 1969"/>
                <a:gd name="T92" fmla="*/ 160 w 1489"/>
                <a:gd name="T93" fmla="*/ 1512 h 1969"/>
                <a:gd name="T94" fmla="*/ 148 w 1489"/>
                <a:gd name="T95" fmla="*/ 1559 h 1969"/>
                <a:gd name="T96" fmla="*/ 137 w 1489"/>
                <a:gd name="T97" fmla="*/ 1606 h 1969"/>
                <a:gd name="T98" fmla="*/ 103 w 1489"/>
                <a:gd name="T99" fmla="*/ 1639 h 1969"/>
                <a:gd name="T100" fmla="*/ 91 w 1489"/>
                <a:gd name="T101" fmla="*/ 1686 h 1969"/>
                <a:gd name="T102" fmla="*/ 79 w 1489"/>
                <a:gd name="T103" fmla="*/ 1733 h 1969"/>
                <a:gd name="T104" fmla="*/ 57 w 1489"/>
                <a:gd name="T105" fmla="*/ 1780 h 1969"/>
                <a:gd name="T106" fmla="*/ 45 w 1489"/>
                <a:gd name="T107" fmla="*/ 1827 h 1969"/>
                <a:gd name="T108" fmla="*/ 22 w 1489"/>
                <a:gd name="T109" fmla="*/ 1874 h 1969"/>
                <a:gd name="T110" fmla="*/ 11 w 1489"/>
                <a:gd name="T111" fmla="*/ 1921 h 1969"/>
                <a:gd name="T112" fmla="*/ 0 w 1489"/>
                <a:gd name="T113" fmla="*/ 1968 h 196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89"/>
                <a:gd name="T172" fmla="*/ 0 h 1969"/>
                <a:gd name="T173" fmla="*/ 1489 w 1489"/>
                <a:gd name="T174" fmla="*/ 1969 h 196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89" h="1969">
                  <a:moveTo>
                    <a:pt x="1488" y="0"/>
                  </a:moveTo>
                  <a:lnTo>
                    <a:pt x="1476" y="53"/>
                  </a:lnTo>
                  <a:lnTo>
                    <a:pt x="1454" y="101"/>
                  </a:lnTo>
                  <a:lnTo>
                    <a:pt x="1442" y="148"/>
                  </a:lnTo>
                  <a:lnTo>
                    <a:pt x="1430" y="195"/>
                  </a:lnTo>
                  <a:lnTo>
                    <a:pt x="1408" y="242"/>
                  </a:lnTo>
                  <a:lnTo>
                    <a:pt x="1396" y="289"/>
                  </a:lnTo>
                  <a:lnTo>
                    <a:pt x="1385" y="336"/>
                  </a:lnTo>
                  <a:lnTo>
                    <a:pt x="1350" y="368"/>
                  </a:lnTo>
                  <a:lnTo>
                    <a:pt x="1315" y="415"/>
                  </a:lnTo>
                  <a:lnTo>
                    <a:pt x="1281" y="462"/>
                  </a:lnTo>
                  <a:lnTo>
                    <a:pt x="1247" y="493"/>
                  </a:lnTo>
                  <a:lnTo>
                    <a:pt x="1224" y="540"/>
                  </a:lnTo>
                  <a:lnTo>
                    <a:pt x="1202" y="587"/>
                  </a:lnTo>
                  <a:lnTo>
                    <a:pt x="1167" y="619"/>
                  </a:lnTo>
                  <a:lnTo>
                    <a:pt x="1144" y="666"/>
                  </a:lnTo>
                  <a:lnTo>
                    <a:pt x="1109" y="697"/>
                  </a:lnTo>
                  <a:lnTo>
                    <a:pt x="1075" y="713"/>
                  </a:lnTo>
                  <a:lnTo>
                    <a:pt x="1041" y="744"/>
                  </a:lnTo>
                  <a:lnTo>
                    <a:pt x="1007" y="775"/>
                  </a:lnTo>
                  <a:lnTo>
                    <a:pt x="972" y="791"/>
                  </a:lnTo>
                  <a:lnTo>
                    <a:pt x="938" y="791"/>
                  </a:lnTo>
                  <a:lnTo>
                    <a:pt x="904" y="807"/>
                  </a:lnTo>
                  <a:lnTo>
                    <a:pt x="869" y="822"/>
                  </a:lnTo>
                  <a:lnTo>
                    <a:pt x="835" y="838"/>
                  </a:lnTo>
                  <a:lnTo>
                    <a:pt x="801" y="838"/>
                  </a:lnTo>
                  <a:lnTo>
                    <a:pt x="766" y="854"/>
                  </a:lnTo>
                  <a:lnTo>
                    <a:pt x="732" y="854"/>
                  </a:lnTo>
                  <a:lnTo>
                    <a:pt x="698" y="871"/>
                  </a:lnTo>
                  <a:lnTo>
                    <a:pt x="664" y="885"/>
                  </a:lnTo>
                  <a:lnTo>
                    <a:pt x="629" y="901"/>
                  </a:lnTo>
                  <a:lnTo>
                    <a:pt x="595" y="918"/>
                  </a:lnTo>
                  <a:lnTo>
                    <a:pt x="561" y="948"/>
                  </a:lnTo>
                  <a:lnTo>
                    <a:pt x="526" y="979"/>
                  </a:lnTo>
                  <a:lnTo>
                    <a:pt x="492" y="1012"/>
                  </a:lnTo>
                  <a:lnTo>
                    <a:pt x="458" y="1042"/>
                  </a:lnTo>
                  <a:lnTo>
                    <a:pt x="446" y="1089"/>
                  </a:lnTo>
                  <a:lnTo>
                    <a:pt x="412" y="1136"/>
                  </a:lnTo>
                  <a:lnTo>
                    <a:pt x="389" y="1183"/>
                  </a:lnTo>
                  <a:lnTo>
                    <a:pt x="365" y="1230"/>
                  </a:lnTo>
                  <a:lnTo>
                    <a:pt x="343" y="1277"/>
                  </a:lnTo>
                  <a:lnTo>
                    <a:pt x="321" y="1324"/>
                  </a:lnTo>
                  <a:lnTo>
                    <a:pt x="285" y="1357"/>
                  </a:lnTo>
                  <a:lnTo>
                    <a:pt x="263" y="1404"/>
                  </a:lnTo>
                  <a:lnTo>
                    <a:pt x="228" y="1435"/>
                  </a:lnTo>
                  <a:lnTo>
                    <a:pt x="194" y="1482"/>
                  </a:lnTo>
                  <a:lnTo>
                    <a:pt x="160" y="1512"/>
                  </a:lnTo>
                  <a:lnTo>
                    <a:pt x="148" y="1559"/>
                  </a:lnTo>
                  <a:lnTo>
                    <a:pt x="137" y="1606"/>
                  </a:lnTo>
                  <a:lnTo>
                    <a:pt x="103" y="1639"/>
                  </a:lnTo>
                  <a:lnTo>
                    <a:pt x="91" y="1686"/>
                  </a:lnTo>
                  <a:lnTo>
                    <a:pt x="79" y="1733"/>
                  </a:lnTo>
                  <a:lnTo>
                    <a:pt x="57" y="1780"/>
                  </a:lnTo>
                  <a:lnTo>
                    <a:pt x="45" y="1827"/>
                  </a:lnTo>
                  <a:lnTo>
                    <a:pt x="22" y="1874"/>
                  </a:lnTo>
                  <a:lnTo>
                    <a:pt x="11" y="1921"/>
                  </a:lnTo>
                  <a:lnTo>
                    <a:pt x="0" y="1968"/>
                  </a:lnTo>
                </a:path>
              </a:pathLst>
            </a:custGeom>
            <a:noFill/>
            <a:ln w="12700" cap="rnd">
              <a:solidFill>
                <a:schemeClr val="tx1"/>
              </a:solidFill>
              <a:round/>
              <a:headEnd type="none" w="sm" len="sm"/>
              <a:tailEnd type="none" w="sm" len="sm"/>
            </a:ln>
          </p:spPr>
          <p:txBody>
            <a:bodyPr/>
            <a:lstStyle/>
            <a:p>
              <a:pPr algn="l" eaLnBrk="0" hangingPunct="0"/>
              <a:endParaRPr lang="en-US" sz="2400">
                <a:latin typeface="Times New Roman" pitchFamily="18" charset="0"/>
              </a:endParaRPr>
            </a:p>
          </p:txBody>
        </p:sp>
        <p:sp>
          <p:nvSpPr>
            <p:cNvPr id="5143" name="Rectangle 33"/>
            <p:cNvSpPr>
              <a:spLocks noChangeArrowheads="1"/>
            </p:cNvSpPr>
            <p:nvPr/>
          </p:nvSpPr>
          <p:spPr bwMode="auto">
            <a:xfrm>
              <a:off x="4708" y="3172"/>
              <a:ext cx="88" cy="88"/>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44" name="Rectangle 34"/>
            <p:cNvSpPr>
              <a:spLocks noChangeArrowheads="1"/>
            </p:cNvSpPr>
            <p:nvPr/>
          </p:nvSpPr>
          <p:spPr bwMode="auto">
            <a:xfrm>
              <a:off x="3508" y="2356"/>
              <a:ext cx="88" cy="88"/>
            </a:xfrm>
            <a:prstGeom prst="rect">
              <a:avLst/>
            </a:prstGeom>
            <a:solidFill>
              <a:schemeClr val="tx1"/>
            </a:solidFill>
            <a:ln w="12700">
              <a:solidFill>
                <a:schemeClr val="tx1"/>
              </a:solidFill>
              <a:miter lim="800000"/>
              <a:headEnd/>
              <a:tailEnd/>
            </a:ln>
          </p:spPr>
          <p:txBody>
            <a:bodyPr wrap="none" anchor="ctr"/>
            <a:lstStyle/>
            <a:p>
              <a:pPr algn="l" eaLnBrk="0" hangingPunct="0"/>
              <a:endParaRPr lang="en-US" sz="2400">
                <a:latin typeface="Times New Roman" pitchFamily="18" charset="0"/>
              </a:endParaRPr>
            </a:p>
          </p:txBody>
        </p:sp>
        <p:sp>
          <p:nvSpPr>
            <p:cNvPr id="5145" name="Freeform 35"/>
            <p:cNvSpPr>
              <a:spLocks/>
            </p:cNvSpPr>
            <p:nvPr/>
          </p:nvSpPr>
          <p:spPr bwMode="auto">
            <a:xfrm>
              <a:off x="4925" y="2112"/>
              <a:ext cx="204" cy="252"/>
            </a:xfrm>
            <a:custGeom>
              <a:avLst/>
              <a:gdLst>
                <a:gd name="T0" fmla="*/ 19 w 204"/>
                <a:gd name="T1" fmla="*/ 0 h 252"/>
                <a:gd name="T2" fmla="*/ 0 w 204"/>
                <a:gd name="T3" fmla="*/ 29 h 252"/>
                <a:gd name="T4" fmla="*/ 9 w 204"/>
                <a:gd name="T5" fmla="*/ 58 h 252"/>
                <a:gd name="T6" fmla="*/ 29 w 204"/>
                <a:gd name="T7" fmla="*/ 87 h 252"/>
                <a:gd name="T8" fmla="*/ 38 w 204"/>
                <a:gd name="T9" fmla="*/ 116 h 252"/>
                <a:gd name="T10" fmla="*/ 58 w 204"/>
                <a:gd name="T11" fmla="*/ 145 h 252"/>
                <a:gd name="T12" fmla="*/ 77 w 204"/>
                <a:gd name="T13" fmla="*/ 174 h 252"/>
                <a:gd name="T14" fmla="*/ 106 w 204"/>
                <a:gd name="T15" fmla="*/ 203 h 252"/>
                <a:gd name="T16" fmla="*/ 125 w 204"/>
                <a:gd name="T17" fmla="*/ 232 h 252"/>
                <a:gd name="T18" fmla="*/ 154 w 204"/>
                <a:gd name="T19" fmla="*/ 242 h 252"/>
                <a:gd name="T20" fmla="*/ 184 w 204"/>
                <a:gd name="T21" fmla="*/ 251 h 252"/>
                <a:gd name="T22" fmla="*/ 193 w 204"/>
                <a:gd name="T23" fmla="*/ 222 h 252"/>
                <a:gd name="T24" fmla="*/ 193 w 204"/>
                <a:gd name="T25" fmla="*/ 193 h 252"/>
                <a:gd name="T26" fmla="*/ 203 w 204"/>
                <a:gd name="T27" fmla="*/ 164 h 252"/>
                <a:gd name="T28" fmla="*/ 203 w 204"/>
                <a:gd name="T29" fmla="*/ 135 h 252"/>
                <a:gd name="T30" fmla="*/ 203 w 204"/>
                <a:gd name="T31" fmla="*/ 106 h 252"/>
                <a:gd name="T32" fmla="*/ 184 w 204"/>
                <a:gd name="T33" fmla="*/ 77 h 252"/>
                <a:gd name="T34" fmla="*/ 154 w 204"/>
                <a:gd name="T35" fmla="*/ 58 h 252"/>
                <a:gd name="T36" fmla="*/ 145 w 204"/>
                <a:gd name="T37" fmla="*/ 29 h 252"/>
                <a:gd name="T38" fmla="*/ 116 w 204"/>
                <a:gd name="T39" fmla="*/ 19 h 252"/>
                <a:gd name="T40" fmla="*/ 87 w 204"/>
                <a:gd name="T41" fmla="*/ 9 h 252"/>
                <a:gd name="T42" fmla="*/ 58 w 204"/>
                <a:gd name="T43" fmla="*/ 9 h 252"/>
                <a:gd name="T44" fmla="*/ 29 w 204"/>
                <a:gd name="T45" fmla="*/ 0 h 252"/>
                <a:gd name="T46" fmla="*/ 19 w 204"/>
                <a:gd name="T47" fmla="*/ 0 h 2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4"/>
                <a:gd name="T73" fmla="*/ 0 h 252"/>
                <a:gd name="T74" fmla="*/ 204 w 204"/>
                <a:gd name="T75" fmla="*/ 252 h 2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4" h="252">
                  <a:moveTo>
                    <a:pt x="19" y="0"/>
                  </a:moveTo>
                  <a:lnTo>
                    <a:pt x="0" y="29"/>
                  </a:lnTo>
                  <a:lnTo>
                    <a:pt x="9" y="58"/>
                  </a:lnTo>
                  <a:lnTo>
                    <a:pt x="29" y="87"/>
                  </a:lnTo>
                  <a:lnTo>
                    <a:pt x="38" y="116"/>
                  </a:lnTo>
                  <a:lnTo>
                    <a:pt x="58" y="145"/>
                  </a:lnTo>
                  <a:lnTo>
                    <a:pt x="77" y="174"/>
                  </a:lnTo>
                  <a:lnTo>
                    <a:pt x="106" y="203"/>
                  </a:lnTo>
                  <a:lnTo>
                    <a:pt x="125" y="232"/>
                  </a:lnTo>
                  <a:lnTo>
                    <a:pt x="154" y="242"/>
                  </a:lnTo>
                  <a:lnTo>
                    <a:pt x="184" y="251"/>
                  </a:lnTo>
                  <a:lnTo>
                    <a:pt x="193" y="222"/>
                  </a:lnTo>
                  <a:lnTo>
                    <a:pt x="193" y="193"/>
                  </a:lnTo>
                  <a:lnTo>
                    <a:pt x="203" y="164"/>
                  </a:lnTo>
                  <a:lnTo>
                    <a:pt x="203" y="135"/>
                  </a:lnTo>
                  <a:lnTo>
                    <a:pt x="203" y="106"/>
                  </a:lnTo>
                  <a:lnTo>
                    <a:pt x="184" y="77"/>
                  </a:lnTo>
                  <a:lnTo>
                    <a:pt x="154" y="58"/>
                  </a:lnTo>
                  <a:lnTo>
                    <a:pt x="145" y="29"/>
                  </a:lnTo>
                  <a:lnTo>
                    <a:pt x="116" y="19"/>
                  </a:lnTo>
                  <a:lnTo>
                    <a:pt x="87" y="9"/>
                  </a:lnTo>
                  <a:lnTo>
                    <a:pt x="58" y="9"/>
                  </a:lnTo>
                  <a:lnTo>
                    <a:pt x="29" y="0"/>
                  </a:lnTo>
                  <a:lnTo>
                    <a:pt x="19" y="0"/>
                  </a:lnTo>
                </a:path>
              </a:pathLst>
            </a:custGeom>
            <a:solidFill>
              <a:schemeClr val="bg2"/>
            </a:solidFill>
            <a:ln w="12700" cap="rnd">
              <a:solidFill>
                <a:schemeClr val="tx1"/>
              </a:solidFill>
              <a:round/>
              <a:headEnd/>
              <a:tailEnd/>
            </a:ln>
          </p:spPr>
          <p:txBody>
            <a:bodyPr/>
            <a:lstStyle/>
            <a:p>
              <a:pPr algn="l" eaLnBrk="0" hangingPunct="0"/>
              <a:endParaRPr lang="en-US" sz="2400">
                <a:latin typeface="Times New Roman" pitchFamily="18" charset="0"/>
              </a:endParaRPr>
            </a:p>
          </p:txBody>
        </p:sp>
        <p:sp>
          <p:nvSpPr>
            <p:cNvPr id="5146" name="Freeform 36"/>
            <p:cNvSpPr>
              <a:spLocks/>
            </p:cNvSpPr>
            <p:nvPr/>
          </p:nvSpPr>
          <p:spPr bwMode="auto">
            <a:xfrm>
              <a:off x="3947" y="3021"/>
              <a:ext cx="408" cy="272"/>
            </a:xfrm>
            <a:custGeom>
              <a:avLst/>
              <a:gdLst>
                <a:gd name="T0" fmla="*/ 181 w 408"/>
                <a:gd name="T1" fmla="*/ 3 h 272"/>
                <a:gd name="T2" fmla="*/ 145 w 408"/>
                <a:gd name="T3" fmla="*/ 20 h 272"/>
                <a:gd name="T4" fmla="*/ 116 w 408"/>
                <a:gd name="T5" fmla="*/ 20 h 272"/>
                <a:gd name="T6" fmla="*/ 87 w 408"/>
                <a:gd name="T7" fmla="*/ 29 h 272"/>
                <a:gd name="T8" fmla="*/ 58 w 408"/>
                <a:gd name="T9" fmla="*/ 49 h 272"/>
                <a:gd name="T10" fmla="*/ 39 w 408"/>
                <a:gd name="T11" fmla="*/ 78 h 272"/>
                <a:gd name="T12" fmla="*/ 29 w 408"/>
                <a:gd name="T13" fmla="*/ 107 h 272"/>
                <a:gd name="T14" fmla="*/ 20 w 408"/>
                <a:gd name="T15" fmla="*/ 136 h 272"/>
                <a:gd name="T16" fmla="*/ 10 w 408"/>
                <a:gd name="T17" fmla="*/ 165 h 272"/>
                <a:gd name="T18" fmla="*/ 10 w 408"/>
                <a:gd name="T19" fmla="*/ 194 h 272"/>
                <a:gd name="T20" fmla="*/ 0 w 408"/>
                <a:gd name="T21" fmla="*/ 223 h 272"/>
                <a:gd name="T22" fmla="*/ 0 w 408"/>
                <a:gd name="T23" fmla="*/ 252 h 272"/>
                <a:gd name="T24" fmla="*/ 29 w 408"/>
                <a:gd name="T25" fmla="*/ 262 h 272"/>
                <a:gd name="T26" fmla="*/ 58 w 408"/>
                <a:gd name="T27" fmla="*/ 262 h 272"/>
                <a:gd name="T28" fmla="*/ 87 w 408"/>
                <a:gd name="T29" fmla="*/ 271 h 272"/>
                <a:gd name="T30" fmla="*/ 116 w 408"/>
                <a:gd name="T31" fmla="*/ 271 h 272"/>
                <a:gd name="T32" fmla="*/ 155 w 408"/>
                <a:gd name="T33" fmla="*/ 271 h 272"/>
                <a:gd name="T34" fmla="*/ 184 w 408"/>
                <a:gd name="T35" fmla="*/ 271 h 272"/>
                <a:gd name="T36" fmla="*/ 213 w 408"/>
                <a:gd name="T37" fmla="*/ 271 h 272"/>
                <a:gd name="T38" fmla="*/ 242 w 408"/>
                <a:gd name="T39" fmla="*/ 271 h 272"/>
                <a:gd name="T40" fmla="*/ 271 w 408"/>
                <a:gd name="T41" fmla="*/ 271 h 272"/>
                <a:gd name="T42" fmla="*/ 300 w 408"/>
                <a:gd name="T43" fmla="*/ 271 h 272"/>
                <a:gd name="T44" fmla="*/ 329 w 408"/>
                <a:gd name="T45" fmla="*/ 271 h 272"/>
                <a:gd name="T46" fmla="*/ 358 w 408"/>
                <a:gd name="T47" fmla="*/ 271 h 272"/>
                <a:gd name="T48" fmla="*/ 387 w 408"/>
                <a:gd name="T49" fmla="*/ 252 h 272"/>
                <a:gd name="T50" fmla="*/ 397 w 408"/>
                <a:gd name="T51" fmla="*/ 223 h 272"/>
                <a:gd name="T52" fmla="*/ 407 w 408"/>
                <a:gd name="T53" fmla="*/ 194 h 272"/>
                <a:gd name="T54" fmla="*/ 407 w 408"/>
                <a:gd name="T55" fmla="*/ 165 h 272"/>
                <a:gd name="T56" fmla="*/ 407 w 408"/>
                <a:gd name="T57" fmla="*/ 136 h 272"/>
                <a:gd name="T58" fmla="*/ 407 w 408"/>
                <a:gd name="T59" fmla="*/ 107 h 272"/>
                <a:gd name="T60" fmla="*/ 387 w 408"/>
                <a:gd name="T61" fmla="*/ 78 h 272"/>
                <a:gd name="T62" fmla="*/ 358 w 408"/>
                <a:gd name="T63" fmla="*/ 49 h 272"/>
                <a:gd name="T64" fmla="*/ 329 w 408"/>
                <a:gd name="T65" fmla="*/ 39 h 272"/>
                <a:gd name="T66" fmla="*/ 300 w 408"/>
                <a:gd name="T67" fmla="*/ 29 h 272"/>
                <a:gd name="T68" fmla="*/ 271 w 408"/>
                <a:gd name="T69" fmla="*/ 29 h 272"/>
                <a:gd name="T70" fmla="*/ 242 w 408"/>
                <a:gd name="T71" fmla="*/ 20 h 272"/>
                <a:gd name="T72" fmla="*/ 213 w 408"/>
                <a:gd name="T73" fmla="*/ 10 h 272"/>
                <a:gd name="T74" fmla="*/ 184 w 408"/>
                <a:gd name="T75" fmla="*/ 0 h 272"/>
                <a:gd name="T76" fmla="*/ 181 w 408"/>
                <a:gd name="T77" fmla="*/ 3 h 2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8"/>
                <a:gd name="T118" fmla="*/ 0 h 272"/>
                <a:gd name="T119" fmla="*/ 408 w 408"/>
                <a:gd name="T120" fmla="*/ 272 h 27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8" h="272">
                  <a:moveTo>
                    <a:pt x="181" y="3"/>
                  </a:moveTo>
                  <a:lnTo>
                    <a:pt x="145" y="20"/>
                  </a:lnTo>
                  <a:lnTo>
                    <a:pt x="116" y="20"/>
                  </a:lnTo>
                  <a:lnTo>
                    <a:pt x="87" y="29"/>
                  </a:lnTo>
                  <a:lnTo>
                    <a:pt x="58" y="49"/>
                  </a:lnTo>
                  <a:lnTo>
                    <a:pt x="39" y="78"/>
                  </a:lnTo>
                  <a:lnTo>
                    <a:pt x="29" y="107"/>
                  </a:lnTo>
                  <a:lnTo>
                    <a:pt x="20" y="136"/>
                  </a:lnTo>
                  <a:lnTo>
                    <a:pt x="10" y="165"/>
                  </a:lnTo>
                  <a:lnTo>
                    <a:pt x="10" y="194"/>
                  </a:lnTo>
                  <a:lnTo>
                    <a:pt x="0" y="223"/>
                  </a:lnTo>
                  <a:lnTo>
                    <a:pt x="0" y="252"/>
                  </a:lnTo>
                  <a:lnTo>
                    <a:pt x="29" y="262"/>
                  </a:lnTo>
                  <a:lnTo>
                    <a:pt x="58" y="262"/>
                  </a:lnTo>
                  <a:lnTo>
                    <a:pt x="87" y="271"/>
                  </a:lnTo>
                  <a:lnTo>
                    <a:pt x="116" y="271"/>
                  </a:lnTo>
                  <a:lnTo>
                    <a:pt x="155" y="271"/>
                  </a:lnTo>
                  <a:lnTo>
                    <a:pt x="184" y="271"/>
                  </a:lnTo>
                  <a:lnTo>
                    <a:pt x="213" y="271"/>
                  </a:lnTo>
                  <a:lnTo>
                    <a:pt x="242" y="271"/>
                  </a:lnTo>
                  <a:lnTo>
                    <a:pt x="271" y="271"/>
                  </a:lnTo>
                  <a:lnTo>
                    <a:pt x="300" y="271"/>
                  </a:lnTo>
                  <a:lnTo>
                    <a:pt x="329" y="271"/>
                  </a:lnTo>
                  <a:lnTo>
                    <a:pt x="358" y="271"/>
                  </a:lnTo>
                  <a:lnTo>
                    <a:pt x="387" y="252"/>
                  </a:lnTo>
                  <a:lnTo>
                    <a:pt x="397" y="223"/>
                  </a:lnTo>
                  <a:lnTo>
                    <a:pt x="407" y="194"/>
                  </a:lnTo>
                  <a:lnTo>
                    <a:pt x="407" y="165"/>
                  </a:lnTo>
                  <a:lnTo>
                    <a:pt x="407" y="136"/>
                  </a:lnTo>
                  <a:lnTo>
                    <a:pt x="407" y="107"/>
                  </a:lnTo>
                  <a:lnTo>
                    <a:pt x="387" y="78"/>
                  </a:lnTo>
                  <a:lnTo>
                    <a:pt x="358" y="49"/>
                  </a:lnTo>
                  <a:lnTo>
                    <a:pt x="329" y="39"/>
                  </a:lnTo>
                  <a:lnTo>
                    <a:pt x="300" y="29"/>
                  </a:lnTo>
                  <a:lnTo>
                    <a:pt x="271" y="29"/>
                  </a:lnTo>
                  <a:lnTo>
                    <a:pt x="242" y="20"/>
                  </a:lnTo>
                  <a:lnTo>
                    <a:pt x="213" y="10"/>
                  </a:lnTo>
                  <a:lnTo>
                    <a:pt x="184" y="0"/>
                  </a:lnTo>
                  <a:lnTo>
                    <a:pt x="181" y="3"/>
                  </a:lnTo>
                </a:path>
              </a:pathLst>
            </a:custGeom>
            <a:solidFill>
              <a:schemeClr val="bg2"/>
            </a:solidFill>
            <a:ln w="12700" cap="rnd">
              <a:solidFill>
                <a:schemeClr val="tx1"/>
              </a:solidFill>
              <a:round/>
              <a:headEnd/>
              <a:tailEnd/>
            </a:ln>
          </p:spPr>
          <p:txBody>
            <a:bodyPr/>
            <a:lstStyle/>
            <a:p>
              <a:pPr algn="l" eaLnBrk="0" hangingPunct="0"/>
              <a:endParaRPr lang="en-US" sz="2400">
                <a:latin typeface="Times New Roman" pitchFamily="18" charset="0"/>
              </a:endParaRPr>
            </a:p>
          </p:txBody>
        </p:sp>
      </p:grpSp>
      <p:graphicFrame>
        <p:nvGraphicFramePr>
          <p:cNvPr id="5122" name="Object 2"/>
          <p:cNvGraphicFramePr>
            <a:graphicFrameLocks/>
          </p:cNvGraphicFramePr>
          <p:nvPr/>
        </p:nvGraphicFramePr>
        <p:xfrm>
          <a:off x="884238" y="2895600"/>
          <a:ext cx="3611562" cy="3352800"/>
        </p:xfrm>
        <a:graphic>
          <a:graphicData uri="http://schemas.openxmlformats.org/presentationml/2006/ole">
            <p:oleObj spid="_x0000_s1028" name="Worksheet" r:id="rId4" imgW="2714400" imgH="1788840" progId="Excel.Sheet.5">
              <p:embed/>
            </p:oleObj>
          </a:graphicData>
        </a:graphic>
      </p:graphicFrame>
      <p:sp>
        <p:nvSpPr>
          <p:cNvPr id="5134" name="Rectangle 38"/>
          <p:cNvSpPr>
            <a:spLocks noChangeArrowheads="1"/>
          </p:cNvSpPr>
          <p:nvPr/>
        </p:nvSpPr>
        <p:spPr bwMode="auto">
          <a:xfrm>
            <a:off x="6994525" y="898525"/>
            <a:ext cx="1630363" cy="458788"/>
          </a:xfrm>
          <a:prstGeom prst="rect">
            <a:avLst/>
          </a:prstGeom>
          <a:noFill/>
          <a:ln w="9525">
            <a:noFill/>
            <a:miter lim="800000"/>
            <a:headEnd/>
            <a:tailEnd/>
          </a:ln>
        </p:spPr>
        <p:txBody>
          <a:bodyPr wrap="none" lIns="92064" tIns="46033" rIns="92064" bIns="46033">
            <a:spAutoFit/>
          </a:bodyPr>
          <a:lstStyle/>
          <a:p>
            <a:pPr algn="l" eaLnBrk="0" hangingPunct="0"/>
            <a:r>
              <a:rPr lang="en-US" sz="2400">
                <a:latin typeface="Times New Roman" pitchFamily="18" charset="0"/>
              </a:rPr>
              <a:t>Real World</a:t>
            </a:r>
          </a:p>
        </p:txBody>
      </p:sp>
      <p:sp>
        <p:nvSpPr>
          <p:cNvPr id="5135" name="Rectangle 39"/>
          <p:cNvSpPr>
            <a:spLocks noChangeArrowheads="1"/>
          </p:cNvSpPr>
          <p:nvPr/>
        </p:nvSpPr>
        <p:spPr bwMode="auto">
          <a:xfrm>
            <a:off x="5699125" y="2574925"/>
            <a:ext cx="2978150" cy="458788"/>
          </a:xfrm>
          <a:prstGeom prst="rect">
            <a:avLst/>
          </a:prstGeom>
          <a:noFill/>
          <a:ln w="9525">
            <a:noFill/>
            <a:miter lim="800000"/>
            <a:headEnd/>
            <a:tailEnd/>
          </a:ln>
        </p:spPr>
        <p:txBody>
          <a:bodyPr wrap="none" lIns="92064" tIns="46033" rIns="92064" bIns="46033">
            <a:spAutoFit/>
          </a:bodyPr>
          <a:lstStyle/>
          <a:p>
            <a:pPr algn="l" eaLnBrk="0" hangingPunct="0"/>
            <a:r>
              <a:rPr lang="en-US" sz="2400">
                <a:latin typeface="Times New Roman" pitchFamily="18" charset="0"/>
              </a:rPr>
              <a:t>Vector Representation</a:t>
            </a:r>
          </a:p>
        </p:txBody>
      </p:sp>
      <p:sp>
        <p:nvSpPr>
          <p:cNvPr id="5136" name="Rectangle 40"/>
          <p:cNvSpPr>
            <a:spLocks noChangeArrowheads="1"/>
          </p:cNvSpPr>
          <p:nvPr/>
        </p:nvSpPr>
        <p:spPr bwMode="auto">
          <a:xfrm>
            <a:off x="1584325" y="2422525"/>
            <a:ext cx="2925763" cy="458788"/>
          </a:xfrm>
          <a:prstGeom prst="rect">
            <a:avLst/>
          </a:prstGeom>
          <a:noFill/>
          <a:ln w="9525">
            <a:noFill/>
            <a:miter lim="800000"/>
            <a:headEnd/>
            <a:tailEnd/>
          </a:ln>
        </p:spPr>
        <p:txBody>
          <a:bodyPr wrap="none" lIns="92064" tIns="46033" rIns="92064" bIns="46033">
            <a:spAutoFit/>
          </a:bodyPr>
          <a:lstStyle/>
          <a:p>
            <a:pPr algn="l" eaLnBrk="0" hangingPunct="0"/>
            <a:r>
              <a:rPr lang="en-US" sz="2400">
                <a:latin typeface="Times New Roman" pitchFamily="18" charset="0"/>
              </a:rPr>
              <a:t>Raster Representation</a:t>
            </a:r>
          </a:p>
        </p:txBody>
      </p:sp>
      <p:sp>
        <p:nvSpPr>
          <p:cNvPr id="5137" name="Rectangle 41"/>
          <p:cNvSpPr>
            <a:spLocks noChangeArrowheads="1"/>
          </p:cNvSpPr>
          <p:nvPr/>
        </p:nvSpPr>
        <p:spPr bwMode="auto">
          <a:xfrm>
            <a:off x="669925" y="227013"/>
            <a:ext cx="3470275" cy="1163637"/>
          </a:xfrm>
          <a:prstGeom prst="rect">
            <a:avLst/>
          </a:prstGeom>
          <a:noFill/>
          <a:ln w="9525">
            <a:noFill/>
            <a:miter lim="800000"/>
            <a:headEnd/>
            <a:tailEnd/>
          </a:ln>
        </p:spPr>
        <p:txBody>
          <a:bodyPr wrap="none" lIns="92064" tIns="46033" rIns="92064" bIns="46033">
            <a:spAutoFit/>
          </a:bodyPr>
          <a:lstStyle/>
          <a:p>
            <a:pPr algn="l" eaLnBrk="0" hangingPunct="0"/>
            <a:r>
              <a:rPr lang="en-US" sz="3600">
                <a:latin typeface="Times New Roman" pitchFamily="18" charset="0"/>
              </a:rPr>
              <a:t>Concept of </a:t>
            </a:r>
          </a:p>
          <a:p>
            <a:pPr algn="l" eaLnBrk="0" hangingPunct="0"/>
            <a:r>
              <a:rPr lang="en-US" sz="3600">
                <a:latin typeface="Times New Roman" pitchFamily="18" charset="0"/>
              </a:rPr>
              <a:t>Vector and Raster</a:t>
            </a:r>
          </a:p>
        </p:txBody>
      </p:sp>
      <p:sp>
        <p:nvSpPr>
          <p:cNvPr id="5138" name="Rectangle 42"/>
          <p:cNvSpPr>
            <a:spLocks noChangeArrowheads="1"/>
          </p:cNvSpPr>
          <p:nvPr/>
        </p:nvSpPr>
        <p:spPr bwMode="auto">
          <a:xfrm>
            <a:off x="7223125" y="4022725"/>
            <a:ext cx="652463" cy="458788"/>
          </a:xfrm>
          <a:prstGeom prst="rect">
            <a:avLst/>
          </a:prstGeom>
          <a:noFill/>
          <a:ln w="9525">
            <a:noFill/>
            <a:miter lim="800000"/>
            <a:headEnd/>
            <a:tailEnd/>
          </a:ln>
        </p:spPr>
        <p:txBody>
          <a:bodyPr wrap="none" lIns="92064" tIns="46033" rIns="92064" bIns="46033">
            <a:spAutoFit/>
          </a:bodyPr>
          <a:lstStyle/>
          <a:p>
            <a:pPr algn="l" eaLnBrk="0" hangingPunct="0"/>
            <a:r>
              <a:rPr lang="en-US" sz="2400" i="1">
                <a:latin typeface="Times New Roman" pitchFamily="18" charset="0"/>
              </a:rPr>
              <a:t>line</a:t>
            </a:r>
          </a:p>
        </p:txBody>
      </p:sp>
      <p:sp>
        <p:nvSpPr>
          <p:cNvPr id="5139" name="Rectangle 43"/>
          <p:cNvSpPr>
            <a:spLocks noChangeArrowheads="1"/>
          </p:cNvSpPr>
          <p:nvPr/>
        </p:nvSpPr>
        <p:spPr bwMode="auto">
          <a:xfrm>
            <a:off x="6156325" y="5165725"/>
            <a:ext cx="1189038" cy="458788"/>
          </a:xfrm>
          <a:prstGeom prst="rect">
            <a:avLst/>
          </a:prstGeom>
          <a:noFill/>
          <a:ln w="9525">
            <a:noFill/>
            <a:miter lim="800000"/>
            <a:headEnd/>
            <a:tailEnd/>
          </a:ln>
        </p:spPr>
        <p:txBody>
          <a:bodyPr wrap="none" lIns="92064" tIns="46033" rIns="92064" bIns="46033">
            <a:spAutoFit/>
          </a:bodyPr>
          <a:lstStyle/>
          <a:p>
            <a:pPr algn="l" eaLnBrk="0" hangingPunct="0"/>
            <a:r>
              <a:rPr lang="en-US" sz="2400" i="1">
                <a:latin typeface="Times New Roman" pitchFamily="18" charset="0"/>
              </a:rPr>
              <a:t>polygon</a:t>
            </a:r>
          </a:p>
        </p:txBody>
      </p:sp>
      <p:sp>
        <p:nvSpPr>
          <p:cNvPr id="5140" name="Rectangle 44"/>
          <p:cNvSpPr>
            <a:spLocks noChangeArrowheads="1"/>
          </p:cNvSpPr>
          <p:nvPr/>
        </p:nvSpPr>
        <p:spPr bwMode="auto">
          <a:xfrm>
            <a:off x="5775325" y="3565525"/>
            <a:ext cx="827088" cy="458788"/>
          </a:xfrm>
          <a:prstGeom prst="rect">
            <a:avLst/>
          </a:prstGeom>
          <a:noFill/>
          <a:ln w="9525">
            <a:noFill/>
            <a:miter lim="800000"/>
            <a:headEnd/>
            <a:tailEnd/>
          </a:ln>
        </p:spPr>
        <p:txBody>
          <a:bodyPr wrap="none" lIns="92064" tIns="46033" rIns="92064" bIns="46033">
            <a:spAutoFit/>
          </a:bodyPr>
          <a:lstStyle/>
          <a:p>
            <a:pPr algn="l" eaLnBrk="0" hangingPunct="0"/>
            <a:r>
              <a:rPr lang="en-US" sz="2400" i="1">
                <a:latin typeface="Times New Roman" pitchFamily="18" charset="0"/>
              </a:rPr>
              <a:t>point</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425575" y="650875"/>
            <a:ext cx="2984500" cy="457200"/>
          </a:xfrm>
          <a:solidFill>
            <a:schemeClr val="accent1"/>
          </a:solidFill>
          <a:ln>
            <a:solidFill>
              <a:schemeClr val="tx1"/>
            </a:solidFill>
          </a:ln>
        </p:spPr>
        <p:txBody>
          <a:bodyPr lIns="92075" tIns="46038" rIns="92075" bIns="46038" rtlCol="0">
            <a:normAutofit fontScale="90000"/>
          </a:bodyPr>
          <a:lstStyle/>
          <a:p>
            <a:pPr eaLnBrk="1" fontAlgn="auto" hangingPunct="1">
              <a:spcAft>
                <a:spcPts val="0"/>
              </a:spcAft>
              <a:defRPr/>
            </a:pPr>
            <a:r>
              <a:rPr lang="en-US" sz="2800" b="1" i="1" smtClean="0">
                <a:solidFill>
                  <a:srgbClr val="FC0128"/>
                </a:solidFill>
              </a:rPr>
              <a:t>SPATIAL DATA</a:t>
            </a:r>
            <a:endParaRPr lang="en-US" sz="3600" smtClean="0"/>
          </a:p>
        </p:txBody>
      </p:sp>
      <p:sp>
        <p:nvSpPr>
          <p:cNvPr id="113667" name="Rectangle 3"/>
          <p:cNvSpPr>
            <a:spLocks noGrp="1" noChangeArrowheads="1"/>
          </p:cNvSpPr>
          <p:nvPr>
            <p:ph idx="1"/>
          </p:nvPr>
        </p:nvSpPr>
        <p:spPr/>
        <p:txBody>
          <a:bodyPr lIns="92075" tIns="46038" rIns="92075" bIns="46038"/>
          <a:lstStyle/>
          <a:p>
            <a:pPr eaLnBrk="1" hangingPunct="1"/>
            <a:endParaRPr lang="en-US" sz="3600" smtClean="0">
              <a:solidFill>
                <a:srgbClr val="51DC00"/>
              </a:solidFill>
            </a:endParaRPr>
          </a:p>
          <a:p>
            <a:pPr eaLnBrk="1" hangingPunct="1"/>
            <a:endParaRPr lang="en-US" sz="3600" smtClean="0">
              <a:solidFill>
                <a:schemeClr val="tx2"/>
              </a:solidFill>
            </a:endParaRPr>
          </a:p>
        </p:txBody>
      </p:sp>
      <p:sp>
        <p:nvSpPr>
          <p:cNvPr id="113668" name="Rectangle 4"/>
          <p:cNvSpPr>
            <a:spLocks noChangeArrowheads="1"/>
          </p:cNvSpPr>
          <p:nvPr/>
        </p:nvSpPr>
        <p:spPr bwMode="auto">
          <a:xfrm>
            <a:off x="5715000" y="533400"/>
            <a:ext cx="1200150" cy="528638"/>
          </a:xfrm>
          <a:prstGeom prst="rect">
            <a:avLst/>
          </a:prstGeom>
          <a:solidFill>
            <a:schemeClr val="accent1"/>
          </a:solidFill>
          <a:ln w="9525">
            <a:solidFill>
              <a:schemeClr val="tx1"/>
            </a:solidFill>
            <a:miter lim="800000"/>
            <a:headEnd/>
            <a:tailEnd/>
          </a:ln>
        </p:spPr>
        <p:txBody>
          <a:bodyPr wrap="none">
            <a:spAutoFit/>
          </a:bodyPr>
          <a:lstStyle/>
          <a:p>
            <a:r>
              <a:rPr lang="en-US" sz="2800" b="1">
                <a:solidFill>
                  <a:srgbClr val="FAFD00"/>
                </a:solidFill>
                <a:latin typeface="Times New Roman" pitchFamily="18" charset="0"/>
              </a:rPr>
              <a:t>Raster</a:t>
            </a:r>
          </a:p>
        </p:txBody>
      </p:sp>
      <p:sp>
        <p:nvSpPr>
          <p:cNvPr id="113669" name="Rectangle 5"/>
          <p:cNvSpPr>
            <a:spLocks noChangeArrowheads="1"/>
          </p:cNvSpPr>
          <p:nvPr/>
        </p:nvSpPr>
        <p:spPr bwMode="auto">
          <a:xfrm>
            <a:off x="5715000" y="1447800"/>
            <a:ext cx="1219200" cy="528638"/>
          </a:xfrm>
          <a:prstGeom prst="rect">
            <a:avLst/>
          </a:prstGeom>
          <a:solidFill>
            <a:schemeClr val="accent1"/>
          </a:solidFill>
          <a:ln w="9525">
            <a:solidFill>
              <a:schemeClr val="tx1"/>
            </a:solidFill>
            <a:miter lim="800000"/>
            <a:headEnd/>
            <a:tailEnd/>
          </a:ln>
        </p:spPr>
        <p:txBody>
          <a:bodyPr>
            <a:spAutoFit/>
          </a:bodyPr>
          <a:lstStyle/>
          <a:p>
            <a:r>
              <a:rPr lang="en-US" sz="2800" b="1">
                <a:solidFill>
                  <a:srgbClr val="FAFD00"/>
                </a:solidFill>
                <a:latin typeface="Times New Roman" pitchFamily="18" charset="0"/>
              </a:rPr>
              <a:t>Vector</a:t>
            </a:r>
          </a:p>
        </p:txBody>
      </p:sp>
      <p:grpSp>
        <p:nvGrpSpPr>
          <p:cNvPr id="2" name="Group 6"/>
          <p:cNvGrpSpPr>
            <a:grpSpLocks/>
          </p:cNvGrpSpPr>
          <p:nvPr/>
        </p:nvGrpSpPr>
        <p:grpSpPr bwMode="auto">
          <a:xfrm>
            <a:off x="4419600" y="798513"/>
            <a:ext cx="1295400" cy="949325"/>
            <a:chOff x="2784" y="503"/>
            <a:chExt cx="816" cy="598"/>
          </a:xfrm>
        </p:grpSpPr>
        <p:cxnSp>
          <p:nvCxnSpPr>
            <p:cNvPr id="32874" name="AutoShape 7"/>
            <p:cNvCxnSpPr>
              <a:cxnSpLocks noChangeShapeType="1"/>
            </p:cNvCxnSpPr>
            <p:nvPr/>
          </p:nvCxnSpPr>
          <p:spPr bwMode="auto">
            <a:xfrm flipV="1">
              <a:off x="2784" y="503"/>
              <a:ext cx="816" cy="262"/>
            </a:xfrm>
            <a:prstGeom prst="straightConnector1">
              <a:avLst/>
            </a:prstGeom>
            <a:noFill/>
            <a:ln w="9525">
              <a:solidFill>
                <a:srgbClr val="FF0000"/>
              </a:solidFill>
              <a:round/>
              <a:headEnd/>
              <a:tailEnd type="triangle" w="med" len="med"/>
            </a:ln>
          </p:spPr>
        </p:cxnSp>
        <p:sp>
          <p:nvSpPr>
            <p:cNvPr id="32875" name="Line 8"/>
            <p:cNvSpPr>
              <a:spLocks noChangeShapeType="1"/>
            </p:cNvSpPr>
            <p:nvPr/>
          </p:nvSpPr>
          <p:spPr bwMode="auto">
            <a:xfrm>
              <a:off x="2784" y="765"/>
              <a:ext cx="816" cy="336"/>
            </a:xfrm>
            <a:prstGeom prst="line">
              <a:avLst/>
            </a:prstGeom>
            <a:noFill/>
            <a:ln w="9525">
              <a:solidFill>
                <a:srgbClr val="FF0000"/>
              </a:solidFill>
              <a:round/>
              <a:headEnd/>
              <a:tailEnd type="triangle" w="med" len="med"/>
            </a:ln>
          </p:spPr>
          <p:txBody>
            <a:bodyPr wrap="none" anchor="ctr"/>
            <a:lstStyle/>
            <a:p>
              <a:endParaRPr lang="en-US"/>
            </a:p>
          </p:txBody>
        </p:sp>
      </p:grpSp>
      <p:grpSp>
        <p:nvGrpSpPr>
          <p:cNvPr id="3" name="Group 9"/>
          <p:cNvGrpSpPr>
            <a:grpSpLocks/>
          </p:cNvGrpSpPr>
          <p:nvPr/>
        </p:nvGrpSpPr>
        <p:grpSpPr bwMode="auto">
          <a:xfrm>
            <a:off x="914400" y="2209800"/>
            <a:ext cx="7391400" cy="4211638"/>
            <a:chOff x="576" y="1392"/>
            <a:chExt cx="4656" cy="2653"/>
          </a:xfrm>
        </p:grpSpPr>
        <p:sp>
          <p:nvSpPr>
            <p:cNvPr id="113674" name="Rectangle 10"/>
            <p:cNvSpPr>
              <a:spLocks noChangeArrowheads="1"/>
            </p:cNvSpPr>
            <p:nvPr/>
          </p:nvSpPr>
          <p:spPr bwMode="auto">
            <a:xfrm>
              <a:off x="672" y="1392"/>
              <a:ext cx="4137" cy="365"/>
            </a:xfrm>
            <a:prstGeom prst="rect">
              <a:avLst/>
            </a:prstGeom>
            <a:noFill/>
            <a:ln w="9525">
              <a:noFill/>
              <a:miter lim="800000"/>
              <a:headEnd/>
              <a:tailEnd/>
            </a:ln>
            <a:effectLst/>
          </p:spPr>
          <p:txBody>
            <a:bodyPr wrap="none" lIns="92075" tIns="46038" rIns="92075" bIns="46038">
              <a:spAutoFit/>
            </a:bodyPr>
            <a:lstStyle/>
            <a:p>
              <a:pPr>
                <a:defRPr/>
              </a:pPr>
              <a:r>
                <a:rPr lang="en-US" sz="3200" b="1" u="sng">
                  <a:solidFill>
                    <a:srgbClr val="9900CC"/>
                  </a:solidFill>
                  <a:effectLst>
                    <a:outerShdw blurRad="38100" dist="38100" dir="2700000" algn="tl">
                      <a:srgbClr val="C0C0C0"/>
                    </a:outerShdw>
                  </a:effectLst>
                  <a:latin typeface="Times New Roman" pitchFamily="18" charset="0"/>
                  <a:cs typeface="Arial" charset="0"/>
                </a:rPr>
                <a:t>DATA MODEL AND STRUCTURE</a:t>
              </a:r>
            </a:p>
          </p:txBody>
        </p:sp>
        <p:grpSp>
          <p:nvGrpSpPr>
            <p:cNvPr id="4" name="Group 11"/>
            <p:cNvGrpSpPr>
              <a:grpSpLocks/>
            </p:cNvGrpSpPr>
            <p:nvPr/>
          </p:nvGrpSpPr>
          <p:grpSpPr bwMode="auto">
            <a:xfrm>
              <a:off x="576" y="1813"/>
              <a:ext cx="1745" cy="2232"/>
              <a:chOff x="576" y="720"/>
              <a:chExt cx="1982" cy="3406"/>
            </a:xfrm>
          </p:grpSpPr>
          <p:sp>
            <p:nvSpPr>
              <p:cNvPr id="32787" name="Rectangle 12"/>
              <p:cNvSpPr>
                <a:spLocks noChangeArrowheads="1"/>
              </p:cNvSpPr>
              <p:nvPr/>
            </p:nvSpPr>
            <p:spPr bwMode="auto">
              <a:xfrm>
                <a:off x="580" y="724"/>
                <a:ext cx="1912" cy="2872"/>
              </a:xfrm>
              <a:prstGeom prst="rect">
                <a:avLst/>
              </a:prstGeom>
              <a:solidFill>
                <a:schemeClr val="accent1"/>
              </a:solidFill>
              <a:ln w="12700">
                <a:solidFill>
                  <a:schemeClr val="tx1"/>
                </a:solidFill>
                <a:miter lim="800000"/>
                <a:headEnd/>
                <a:tailEnd/>
              </a:ln>
            </p:spPr>
            <p:txBody>
              <a:bodyPr wrap="none" anchor="ctr"/>
              <a:lstStyle/>
              <a:p>
                <a:endParaRPr lang="en-US"/>
              </a:p>
            </p:txBody>
          </p:sp>
          <p:sp>
            <p:nvSpPr>
              <p:cNvPr id="32788" name="Line 13"/>
              <p:cNvSpPr>
                <a:spLocks noChangeShapeType="1"/>
              </p:cNvSpPr>
              <p:nvPr/>
            </p:nvSpPr>
            <p:spPr bwMode="auto">
              <a:xfrm>
                <a:off x="576" y="864"/>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89" name="Line 14"/>
              <p:cNvSpPr>
                <a:spLocks noChangeShapeType="1"/>
              </p:cNvSpPr>
              <p:nvPr/>
            </p:nvSpPr>
            <p:spPr bwMode="auto">
              <a:xfrm>
                <a:off x="576" y="1008"/>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0" name="Line 15"/>
              <p:cNvSpPr>
                <a:spLocks noChangeShapeType="1"/>
              </p:cNvSpPr>
              <p:nvPr/>
            </p:nvSpPr>
            <p:spPr bwMode="auto">
              <a:xfrm>
                <a:off x="576" y="1152"/>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1" name="Line 16"/>
              <p:cNvSpPr>
                <a:spLocks noChangeShapeType="1"/>
              </p:cNvSpPr>
              <p:nvPr/>
            </p:nvSpPr>
            <p:spPr bwMode="auto">
              <a:xfrm>
                <a:off x="576" y="1296"/>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2" name="Line 17"/>
              <p:cNvSpPr>
                <a:spLocks noChangeShapeType="1"/>
              </p:cNvSpPr>
              <p:nvPr/>
            </p:nvSpPr>
            <p:spPr bwMode="auto">
              <a:xfrm>
                <a:off x="576" y="1440"/>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3" name="Line 18"/>
              <p:cNvSpPr>
                <a:spLocks noChangeShapeType="1"/>
              </p:cNvSpPr>
              <p:nvPr/>
            </p:nvSpPr>
            <p:spPr bwMode="auto">
              <a:xfrm>
                <a:off x="576" y="1584"/>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4" name="Line 19"/>
              <p:cNvSpPr>
                <a:spLocks noChangeShapeType="1"/>
              </p:cNvSpPr>
              <p:nvPr/>
            </p:nvSpPr>
            <p:spPr bwMode="auto">
              <a:xfrm>
                <a:off x="576" y="1728"/>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5" name="Line 20"/>
              <p:cNvSpPr>
                <a:spLocks noChangeShapeType="1"/>
              </p:cNvSpPr>
              <p:nvPr/>
            </p:nvSpPr>
            <p:spPr bwMode="auto">
              <a:xfrm>
                <a:off x="576" y="1872"/>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6" name="Line 21"/>
              <p:cNvSpPr>
                <a:spLocks noChangeShapeType="1"/>
              </p:cNvSpPr>
              <p:nvPr/>
            </p:nvSpPr>
            <p:spPr bwMode="auto">
              <a:xfrm>
                <a:off x="576" y="2016"/>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7" name="Line 22"/>
              <p:cNvSpPr>
                <a:spLocks noChangeShapeType="1"/>
              </p:cNvSpPr>
              <p:nvPr/>
            </p:nvSpPr>
            <p:spPr bwMode="auto">
              <a:xfrm>
                <a:off x="576" y="2160"/>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8" name="Line 23"/>
              <p:cNvSpPr>
                <a:spLocks noChangeShapeType="1"/>
              </p:cNvSpPr>
              <p:nvPr/>
            </p:nvSpPr>
            <p:spPr bwMode="auto">
              <a:xfrm>
                <a:off x="576" y="2304"/>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799" name="Line 24"/>
              <p:cNvSpPr>
                <a:spLocks noChangeShapeType="1"/>
              </p:cNvSpPr>
              <p:nvPr/>
            </p:nvSpPr>
            <p:spPr bwMode="auto">
              <a:xfrm>
                <a:off x="576" y="2448"/>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0" name="Line 25"/>
              <p:cNvSpPr>
                <a:spLocks noChangeShapeType="1"/>
              </p:cNvSpPr>
              <p:nvPr/>
            </p:nvSpPr>
            <p:spPr bwMode="auto">
              <a:xfrm>
                <a:off x="576" y="2592"/>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1" name="Line 26"/>
              <p:cNvSpPr>
                <a:spLocks noChangeShapeType="1"/>
              </p:cNvSpPr>
              <p:nvPr/>
            </p:nvSpPr>
            <p:spPr bwMode="auto">
              <a:xfrm>
                <a:off x="576" y="2736"/>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2" name="Line 27"/>
              <p:cNvSpPr>
                <a:spLocks noChangeShapeType="1"/>
              </p:cNvSpPr>
              <p:nvPr/>
            </p:nvSpPr>
            <p:spPr bwMode="auto">
              <a:xfrm>
                <a:off x="768"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3" name="Line 28"/>
              <p:cNvSpPr>
                <a:spLocks noChangeShapeType="1"/>
              </p:cNvSpPr>
              <p:nvPr/>
            </p:nvSpPr>
            <p:spPr bwMode="auto">
              <a:xfrm>
                <a:off x="960"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4" name="Line 29"/>
              <p:cNvSpPr>
                <a:spLocks noChangeShapeType="1"/>
              </p:cNvSpPr>
              <p:nvPr/>
            </p:nvSpPr>
            <p:spPr bwMode="auto">
              <a:xfrm>
                <a:off x="1152"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5" name="Line 30"/>
              <p:cNvSpPr>
                <a:spLocks noChangeShapeType="1"/>
              </p:cNvSpPr>
              <p:nvPr/>
            </p:nvSpPr>
            <p:spPr bwMode="auto">
              <a:xfrm>
                <a:off x="1344"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6" name="Line 31"/>
              <p:cNvSpPr>
                <a:spLocks noChangeShapeType="1"/>
              </p:cNvSpPr>
              <p:nvPr/>
            </p:nvSpPr>
            <p:spPr bwMode="auto">
              <a:xfrm>
                <a:off x="1536"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7" name="Line 32"/>
              <p:cNvSpPr>
                <a:spLocks noChangeShapeType="1"/>
              </p:cNvSpPr>
              <p:nvPr/>
            </p:nvSpPr>
            <p:spPr bwMode="auto">
              <a:xfrm>
                <a:off x="1728"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8" name="Line 33"/>
              <p:cNvSpPr>
                <a:spLocks noChangeShapeType="1"/>
              </p:cNvSpPr>
              <p:nvPr/>
            </p:nvSpPr>
            <p:spPr bwMode="auto">
              <a:xfrm>
                <a:off x="1920"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09" name="Line 34"/>
              <p:cNvSpPr>
                <a:spLocks noChangeShapeType="1"/>
              </p:cNvSpPr>
              <p:nvPr/>
            </p:nvSpPr>
            <p:spPr bwMode="auto">
              <a:xfrm>
                <a:off x="2304"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0" name="Line 35"/>
              <p:cNvSpPr>
                <a:spLocks noChangeShapeType="1"/>
              </p:cNvSpPr>
              <p:nvPr/>
            </p:nvSpPr>
            <p:spPr bwMode="auto">
              <a:xfrm>
                <a:off x="2112" y="720"/>
                <a:ext cx="0" cy="288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1" name="Line 36"/>
              <p:cNvSpPr>
                <a:spLocks noChangeShapeType="1"/>
              </p:cNvSpPr>
              <p:nvPr/>
            </p:nvSpPr>
            <p:spPr bwMode="auto">
              <a:xfrm>
                <a:off x="576" y="2880"/>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2" name="Line 37"/>
              <p:cNvSpPr>
                <a:spLocks noChangeShapeType="1"/>
              </p:cNvSpPr>
              <p:nvPr/>
            </p:nvSpPr>
            <p:spPr bwMode="auto">
              <a:xfrm>
                <a:off x="576" y="3024"/>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3" name="Line 38"/>
              <p:cNvSpPr>
                <a:spLocks noChangeShapeType="1"/>
              </p:cNvSpPr>
              <p:nvPr/>
            </p:nvSpPr>
            <p:spPr bwMode="auto">
              <a:xfrm>
                <a:off x="576" y="3168"/>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4" name="Line 39"/>
              <p:cNvSpPr>
                <a:spLocks noChangeShapeType="1"/>
              </p:cNvSpPr>
              <p:nvPr/>
            </p:nvSpPr>
            <p:spPr bwMode="auto">
              <a:xfrm>
                <a:off x="576" y="3312"/>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5" name="Line 40"/>
              <p:cNvSpPr>
                <a:spLocks noChangeShapeType="1"/>
              </p:cNvSpPr>
              <p:nvPr/>
            </p:nvSpPr>
            <p:spPr bwMode="auto">
              <a:xfrm>
                <a:off x="576" y="3456"/>
                <a:ext cx="192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2816" name="Rectangle 41"/>
              <p:cNvSpPr>
                <a:spLocks noChangeArrowheads="1"/>
              </p:cNvSpPr>
              <p:nvPr/>
            </p:nvSpPr>
            <p:spPr bwMode="auto">
              <a:xfrm>
                <a:off x="1348" y="86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17" name="Rectangle 42"/>
              <p:cNvSpPr>
                <a:spLocks noChangeArrowheads="1"/>
              </p:cNvSpPr>
              <p:nvPr/>
            </p:nvSpPr>
            <p:spPr bwMode="auto">
              <a:xfrm>
                <a:off x="1348" y="101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18" name="Rectangle 43"/>
              <p:cNvSpPr>
                <a:spLocks noChangeArrowheads="1"/>
              </p:cNvSpPr>
              <p:nvPr/>
            </p:nvSpPr>
            <p:spPr bwMode="auto">
              <a:xfrm>
                <a:off x="1348" y="115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19" name="Rectangle 44"/>
              <p:cNvSpPr>
                <a:spLocks noChangeArrowheads="1"/>
              </p:cNvSpPr>
              <p:nvPr/>
            </p:nvSpPr>
            <p:spPr bwMode="auto">
              <a:xfrm>
                <a:off x="1348" y="173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0" name="Rectangle 45"/>
              <p:cNvSpPr>
                <a:spLocks noChangeArrowheads="1"/>
              </p:cNvSpPr>
              <p:nvPr/>
            </p:nvSpPr>
            <p:spPr bwMode="auto">
              <a:xfrm>
                <a:off x="1348" y="144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1" name="Rectangle 46"/>
              <p:cNvSpPr>
                <a:spLocks noChangeArrowheads="1"/>
              </p:cNvSpPr>
              <p:nvPr/>
            </p:nvSpPr>
            <p:spPr bwMode="auto">
              <a:xfrm>
                <a:off x="1348" y="187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2" name="Rectangle 47"/>
              <p:cNvSpPr>
                <a:spLocks noChangeArrowheads="1"/>
              </p:cNvSpPr>
              <p:nvPr/>
            </p:nvSpPr>
            <p:spPr bwMode="auto">
              <a:xfrm>
                <a:off x="1348" y="158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3" name="Rectangle 48"/>
              <p:cNvSpPr>
                <a:spLocks noChangeArrowheads="1"/>
              </p:cNvSpPr>
              <p:nvPr/>
            </p:nvSpPr>
            <p:spPr bwMode="auto">
              <a:xfrm>
                <a:off x="1348" y="130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4" name="Rectangle 49"/>
              <p:cNvSpPr>
                <a:spLocks noChangeArrowheads="1"/>
              </p:cNvSpPr>
              <p:nvPr/>
            </p:nvSpPr>
            <p:spPr bwMode="auto">
              <a:xfrm>
                <a:off x="1348" y="202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5" name="Rectangle 50"/>
              <p:cNvSpPr>
                <a:spLocks noChangeArrowheads="1"/>
              </p:cNvSpPr>
              <p:nvPr/>
            </p:nvSpPr>
            <p:spPr bwMode="auto">
              <a:xfrm>
                <a:off x="1348" y="317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6" name="Rectangle 51"/>
              <p:cNvSpPr>
                <a:spLocks noChangeArrowheads="1"/>
              </p:cNvSpPr>
              <p:nvPr/>
            </p:nvSpPr>
            <p:spPr bwMode="auto">
              <a:xfrm>
                <a:off x="1348"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7" name="Rectangle 52"/>
              <p:cNvSpPr>
                <a:spLocks noChangeArrowheads="1"/>
              </p:cNvSpPr>
              <p:nvPr/>
            </p:nvSpPr>
            <p:spPr bwMode="auto">
              <a:xfrm>
                <a:off x="1348" y="302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8" name="Rectangle 53"/>
              <p:cNvSpPr>
                <a:spLocks noChangeArrowheads="1"/>
              </p:cNvSpPr>
              <p:nvPr/>
            </p:nvSpPr>
            <p:spPr bwMode="auto">
              <a:xfrm>
                <a:off x="1348" y="288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29" name="Rectangle 54"/>
              <p:cNvSpPr>
                <a:spLocks noChangeArrowheads="1"/>
              </p:cNvSpPr>
              <p:nvPr/>
            </p:nvSpPr>
            <p:spPr bwMode="auto">
              <a:xfrm>
                <a:off x="1348"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0" name="Rectangle 55"/>
              <p:cNvSpPr>
                <a:spLocks noChangeArrowheads="1"/>
              </p:cNvSpPr>
              <p:nvPr/>
            </p:nvSpPr>
            <p:spPr bwMode="auto">
              <a:xfrm>
                <a:off x="1348" y="274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1" name="Rectangle 56"/>
              <p:cNvSpPr>
                <a:spLocks noChangeArrowheads="1"/>
              </p:cNvSpPr>
              <p:nvPr/>
            </p:nvSpPr>
            <p:spPr bwMode="auto">
              <a:xfrm>
                <a:off x="1348" y="259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2" name="Rectangle 57"/>
              <p:cNvSpPr>
                <a:spLocks noChangeArrowheads="1"/>
              </p:cNvSpPr>
              <p:nvPr/>
            </p:nvSpPr>
            <p:spPr bwMode="auto">
              <a:xfrm>
                <a:off x="1348" y="245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3" name="Rectangle 58"/>
              <p:cNvSpPr>
                <a:spLocks noChangeArrowheads="1"/>
              </p:cNvSpPr>
              <p:nvPr/>
            </p:nvSpPr>
            <p:spPr bwMode="auto">
              <a:xfrm>
                <a:off x="1156" y="187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4" name="Rectangle 59"/>
              <p:cNvSpPr>
                <a:spLocks noChangeArrowheads="1"/>
              </p:cNvSpPr>
              <p:nvPr/>
            </p:nvSpPr>
            <p:spPr bwMode="auto">
              <a:xfrm>
                <a:off x="964" y="202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5" name="Rectangle 60"/>
              <p:cNvSpPr>
                <a:spLocks noChangeArrowheads="1"/>
              </p:cNvSpPr>
              <p:nvPr/>
            </p:nvSpPr>
            <p:spPr bwMode="auto">
              <a:xfrm>
                <a:off x="772" y="245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6" name="Rectangle 61"/>
              <p:cNvSpPr>
                <a:spLocks noChangeArrowheads="1"/>
              </p:cNvSpPr>
              <p:nvPr/>
            </p:nvSpPr>
            <p:spPr bwMode="auto">
              <a:xfrm>
                <a:off x="772"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7" name="Rectangle 62"/>
              <p:cNvSpPr>
                <a:spLocks noChangeArrowheads="1"/>
              </p:cNvSpPr>
              <p:nvPr/>
            </p:nvSpPr>
            <p:spPr bwMode="auto">
              <a:xfrm>
                <a:off x="772"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8" name="Rectangle 63"/>
              <p:cNvSpPr>
                <a:spLocks noChangeArrowheads="1"/>
              </p:cNvSpPr>
              <p:nvPr/>
            </p:nvSpPr>
            <p:spPr bwMode="auto">
              <a:xfrm>
                <a:off x="1156"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39" name="Rectangle 64"/>
              <p:cNvSpPr>
                <a:spLocks noChangeArrowheads="1"/>
              </p:cNvSpPr>
              <p:nvPr/>
            </p:nvSpPr>
            <p:spPr bwMode="auto">
              <a:xfrm>
                <a:off x="964"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0" name="Rectangle 65"/>
              <p:cNvSpPr>
                <a:spLocks noChangeArrowheads="1"/>
              </p:cNvSpPr>
              <p:nvPr/>
            </p:nvSpPr>
            <p:spPr bwMode="auto">
              <a:xfrm>
                <a:off x="772" y="288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1" name="Rectangle 66"/>
              <p:cNvSpPr>
                <a:spLocks noChangeArrowheads="1"/>
              </p:cNvSpPr>
              <p:nvPr/>
            </p:nvSpPr>
            <p:spPr bwMode="auto">
              <a:xfrm>
                <a:off x="772" y="274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2" name="Rectangle 67"/>
              <p:cNvSpPr>
                <a:spLocks noChangeArrowheads="1"/>
              </p:cNvSpPr>
              <p:nvPr/>
            </p:nvSpPr>
            <p:spPr bwMode="auto">
              <a:xfrm>
                <a:off x="772" y="259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3" name="Rectangle 68"/>
              <p:cNvSpPr>
                <a:spLocks noChangeArrowheads="1"/>
              </p:cNvSpPr>
              <p:nvPr/>
            </p:nvSpPr>
            <p:spPr bwMode="auto">
              <a:xfrm>
                <a:off x="1732" y="115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4" name="Rectangle 69"/>
              <p:cNvSpPr>
                <a:spLocks noChangeArrowheads="1"/>
              </p:cNvSpPr>
              <p:nvPr/>
            </p:nvSpPr>
            <p:spPr bwMode="auto">
              <a:xfrm>
                <a:off x="1540" y="101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5" name="Rectangle 70"/>
              <p:cNvSpPr>
                <a:spLocks noChangeArrowheads="1"/>
              </p:cNvSpPr>
              <p:nvPr/>
            </p:nvSpPr>
            <p:spPr bwMode="auto">
              <a:xfrm>
                <a:off x="1156" y="202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6" name="Rectangle 71"/>
              <p:cNvSpPr>
                <a:spLocks noChangeArrowheads="1"/>
              </p:cNvSpPr>
              <p:nvPr/>
            </p:nvSpPr>
            <p:spPr bwMode="auto">
              <a:xfrm>
                <a:off x="1924" y="144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7" name="Rectangle 72"/>
              <p:cNvSpPr>
                <a:spLocks noChangeArrowheads="1"/>
              </p:cNvSpPr>
              <p:nvPr/>
            </p:nvSpPr>
            <p:spPr bwMode="auto">
              <a:xfrm>
                <a:off x="1924" y="130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8" name="Rectangle 73"/>
              <p:cNvSpPr>
                <a:spLocks noChangeArrowheads="1"/>
              </p:cNvSpPr>
              <p:nvPr/>
            </p:nvSpPr>
            <p:spPr bwMode="auto">
              <a:xfrm>
                <a:off x="1924"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49" name="Rectangle 74"/>
              <p:cNvSpPr>
                <a:spLocks noChangeArrowheads="1"/>
              </p:cNvSpPr>
              <p:nvPr/>
            </p:nvSpPr>
            <p:spPr bwMode="auto">
              <a:xfrm>
                <a:off x="1732" y="202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0" name="Rectangle 75"/>
              <p:cNvSpPr>
                <a:spLocks noChangeArrowheads="1"/>
              </p:cNvSpPr>
              <p:nvPr/>
            </p:nvSpPr>
            <p:spPr bwMode="auto">
              <a:xfrm>
                <a:off x="1540" y="187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1" name="Rectangle 76"/>
              <p:cNvSpPr>
                <a:spLocks noChangeArrowheads="1"/>
              </p:cNvSpPr>
              <p:nvPr/>
            </p:nvSpPr>
            <p:spPr bwMode="auto">
              <a:xfrm>
                <a:off x="1732" y="130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2" name="Rectangle 77"/>
              <p:cNvSpPr>
                <a:spLocks noChangeArrowheads="1"/>
              </p:cNvSpPr>
              <p:nvPr/>
            </p:nvSpPr>
            <p:spPr bwMode="auto">
              <a:xfrm>
                <a:off x="1540" y="115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3" name="Rectangle 78"/>
              <p:cNvSpPr>
                <a:spLocks noChangeArrowheads="1"/>
              </p:cNvSpPr>
              <p:nvPr/>
            </p:nvSpPr>
            <p:spPr bwMode="auto">
              <a:xfrm>
                <a:off x="1924" y="187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4" name="Rectangle 79"/>
              <p:cNvSpPr>
                <a:spLocks noChangeArrowheads="1"/>
              </p:cNvSpPr>
              <p:nvPr/>
            </p:nvSpPr>
            <p:spPr bwMode="auto">
              <a:xfrm>
                <a:off x="1924" y="173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5" name="Rectangle 80"/>
              <p:cNvSpPr>
                <a:spLocks noChangeArrowheads="1"/>
              </p:cNvSpPr>
              <p:nvPr/>
            </p:nvSpPr>
            <p:spPr bwMode="auto">
              <a:xfrm>
                <a:off x="1924" y="158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6" name="Rectangle 81"/>
              <p:cNvSpPr>
                <a:spLocks noChangeArrowheads="1"/>
              </p:cNvSpPr>
              <p:nvPr/>
            </p:nvSpPr>
            <p:spPr bwMode="auto">
              <a:xfrm>
                <a:off x="1924" y="245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7" name="Rectangle 82"/>
              <p:cNvSpPr>
                <a:spLocks noChangeArrowheads="1"/>
              </p:cNvSpPr>
              <p:nvPr/>
            </p:nvSpPr>
            <p:spPr bwMode="auto">
              <a:xfrm>
                <a:off x="1924" y="202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8" name="Rectangle 83"/>
              <p:cNvSpPr>
                <a:spLocks noChangeArrowheads="1"/>
              </p:cNvSpPr>
              <p:nvPr/>
            </p:nvSpPr>
            <p:spPr bwMode="auto">
              <a:xfrm>
                <a:off x="1924"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59" name="Rectangle 84"/>
              <p:cNvSpPr>
                <a:spLocks noChangeArrowheads="1"/>
              </p:cNvSpPr>
              <p:nvPr/>
            </p:nvSpPr>
            <p:spPr bwMode="auto">
              <a:xfrm>
                <a:off x="1540" y="130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0" name="Rectangle 85"/>
              <p:cNvSpPr>
                <a:spLocks noChangeArrowheads="1"/>
              </p:cNvSpPr>
              <p:nvPr/>
            </p:nvSpPr>
            <p:spPr bwMode="auto">
              <a:xfrm>
                <a:off x="1732" y="144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1" name="Rectangle 86"/>
              <p:cNvSpPr>
                <a:spLocks noChangeArrowheads="1"/>
              </p:cNvSpPr>
              <p:nvPr/>
            </p:nvSpPr>
            <p:spPr bwMode="auto">
              <a:xfrm>
                <a:off x="1540"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2" name="Rectangle 87"/>
              <p:cNvSpPr>
                <a:spLocks noChangeArrowheads="1"/>
              </p:cNvSpPr>
              <p:nvPr/>
            </p:nvSpPr>
            <p:spPr bwMode="auto">
              <a:xfrm>
                <a:off x="1732" y="216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3" name="Rectangle 88"/>
              <p:cNvSpPr>
                <a:spLocks noChangeArrowheads="1"/>
              </p:cNvSpPr>
              <p:nvPr/>
            </p:nvSpPr>
            <p:spPr bwMode="auto">
              <a:xfrm>
                <a:off x="1540" y="202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4" name="Rectangle 89"/>
              <p:cNvSpPr>
                <a:spLocks noChangeArrowheads="1"/>
              </p:cNvSpPr>
              <p:nvPr/>
            </p:nvSpPr>
            <p:spPr bwMode="auto">
              <a:xfrm>
                <a:off x="1924" y="2596"/>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5" name="Rectangle 90"/>
              <p:cNvSpPr>
                <a:spLocks noChangeArrowheads="1"/>
              </p:cNvSpPr>
              <p:nvPr/>
            </p:nvSpPr>
            <p:spPr bwMode="auto">
              <a:xfrm>
                <a:off x="1732"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6" name="Rectangle 91"/>
              <p:cNvSpPr>
                <a:spLocks noChangeArrowheads="1"/>
              </p:cNvSpPr>
              <p:nvPr/>
            </p:nvSpPr>
            <p:spPr bwMode="auto">
              <a:xfrm>
                <a:off x="1924" y="2884"/>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7" name="Rectangle 92"/>
              <p:cNvSpPr>
                <a:spLocks noChangeArrowheads="1"/>
              </p:cNvSpPr>
              <p:nvPr/>
            </p:nvSpPr>
            <p:spPr bwMode="auto">
              <a:xfrm>
                <a:off x="1924" y="2740"/>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8" name="Rectangle 93"/>
              <p:cNvSpPr>
                <a:spLocks noChangeArrowheads="1"/>
              </p:cNvSpPr>
              <p:nvPr/>
            </p:nvSpPr>
            <p:spPr bwMode="auto">
              <a:xfrm>
                <a:off x="1156"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69" name="Rectangle 94"/>
              <p:cNvSpPr>
                <a:spLocks noChangeArrowheads="1"/>
              </p:cNvSpPr>
              <p:nvPr/>
            </p:nvSpPr>
            <p:spPr bwMode="auto">
              <a:xfrm>
                <a:off x="1156" y="245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70" name="Rectangle 95"/>
              <p:cNvSpPr>
                <a:spLocks noChangeArrowheads="1"/>
              </p:cNvSpPr>
              <p:nvPr/>
            </p:nvSpPr>
            <p:spPr bwMode="auto">
              <a:xfrm>
                <a:off x="964"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71" name="Rectangle 96"/>
              <p:cNvSpPr>
                <a:spLocks noChangeArrowheads="1"/>
              </p:cNvSpPr>
              <p:nvPr/>
            </p:nvSpPr>
            <p:spPr bwMode="auto">
              <a:xfrm>
                <a:off x="1540" y="2308"/>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32872" name="Rectangle 97"/>
              <p:cNvSpPr>
                <a:spLocks noChangeArrowheads="1"/>
              </p:cNvSpPr>
              <p:nvPr/>
            </p:nvSpPr>
            <p:spPr bwMode="auto">
              <a:xfrm>
                <a:off x="1540" y="2452"/>
                <a:ext cx="184" cy="136"/>
              </a:xfrm>
              <a:prstGeom prst="rect">
                <a:avLst/>
              </a:prstGeom>
              <a:solidFill>
                <a:schemeClr val="accent2"/>
              </a:solidFill>
              <a:ln w="12700">
                <a:solidFill>
                  <a:schemeClr val="tx1"/>
                </a:solidFill>
                <a:miter lim="800000"/>
                <a:headEnd/>
                <a:tailEnd/>
              </a:ln>
            </p:spPr>
            <p:txBody>
              <a:bodyPr wrap="none" anchor="ctr"/>
              <a:lstStyle/>
              <a:p>
                <a:endParaRPr lang="en-US"/>
              </a:p>
            </p:txBody>
          </p:sp>
          <p:sp>
            <p:nvSpPr>
              <p:cNvPr id="113762" name="Rectangle 98"/>
              <p:cNvSpPr>
                <a:spLocks noChangeArrowheads="1"/>
              </p:cNvSpPr>
              <p:nvPr/>
            </p:nvSpPr>
            <p:spPr bwMode="auto">
              <a:xfrm>
                <a:off x="662" y="3687"/>
                <a:ext cx="1896" cy="439"/>
              </a:xfrm>
              <a:prstGeom prst="rect">
                <a:avLst/>
              </a:prstGeom>
              <a:noFill/>
              <a:ln w="9525">
                <a:noFill/>
                <a:miter lim="800000"/>
                <a:headEnd/>
                <a:tailEnd/>
              </a:ln>
              <a:effectLst/>
            </p:spPr>
            <p:txBody>
              <a:bodyPr wrap="none" lIns="92075" tIns="46038" rIns="92075" bIns="46038">
                <a:spAutoFit/>
              </a:bodyPr>
              <a:lstStyle/>
              <a:p>
                <a:pPr>
                  <a:defRPr/>
                </a:pPr>
                <a:r>
                  <a:rPr lang="en-US" sz="2400" b="1">
                    <a:solidFill>
                      <a:srgbClr val="CC0000"/>
                    </a:solidFill>
                    <a:effectLst>
                      <a:outerShdw blurRad="38100" dist="38100" dir="2700000" algn="tl">
                        <a:srgbClr val="C0C0C0"/>
                      </a:outerShdw>
                    </a:effectLst>
                    <a:latin typeface="Times New Roman" pitchFamily="18" charset="0"/>
                    <a:cs typeface="Arial" charset="0"/>
                  </a:rPr>
                  <a:t>RASTER MODEL</a:t>
                </a:r>
              </a:p>
            </p:txBody>
          </p:sp>
        </p:grpSp>
        <p:grpSp>
          <p:nvGrpSpPr>
            <p:cNvPr id="5" name="Group 99"/>
            <p:cNvGrpSpPr>
              <a:grpSpLocks/>
            </p:cNvGrpSpPr>
            <p:nvPr/>
          </p:nvGrpSpPr>
          <p:grpSpPr bwMode="auto">
            <a:xfrm>
              <a:off x="3416" y="1824"/>
              <a:ext cx="1816" cy="2221"/>
              <a:chOff x="3416" y="1824"/>
              <a:chExt cx="1816" cy="2221"/>
            </a:xfrm>
          </p:grpSpPr>
          <p:sp>
            <p:nvSpPr>
              <p:cNvPr id="32779" name="Rectangle 100"/>
              <p:cNvSpPr>
                <a:spLocks noChangeArrowheads="1"/>
              </p:cNvSpPr>
              <p:nvPr/>
            </p:nvSpPr>
            <p:spPr bwMode="auto">
              <a:xfrm>
                <a:off x="3416" y="1824"/>
                <a:ext cx="1663" cy="1866"/>
              </a:xfrm>
              <a:prstGeom prst="rect">
                <a:avLst/>
              </a:prstGeom>
              <a:solidFill>
                <a:schemeClr val="bg2"/>
              </a:solidFill>
              <a:ln w="50800">
                <a:solidFill>
                  <a:schemeClr val="hlink"/>
                </a:solidFill>
                <a:miter lim="800000"/>
                <a:headEnd/>
                <a:tailEnd/>
              </a:ln>
            </p:spPr>
            <p:txBody>
              <a:bodyPr wrap="none" anchor="ctr"/>
              <a:lstStyle/>
              <a:p>
                <a:endParaRPr lang="en-US"/>
              </a:p>
            </p:txBody>
          </p:sp>
          <p:sp>
            <p:nvSpPr>
              <p:cNvPr id="32780" name="Freeform 101"/>
              <p:cNvSpPr>
                <a:spLocks/>
              </p:cNvSpPr>
              <p:nvPr/>
            </p:nvSpPr>
            <p:spPr bwMode="auto">
              <a:xfrm>
                <a:off x="3571" y="1971"/>
                <a:ext cx="508" cy="1478"/>
              </a:xfrm>
              <a:custGeom>
                <a:avLst/>
                <a:gdLst>
                  <a:gd name="T0" fmla="*/ 237 w 577"/>
                  <a:gd name="T1" fmla="*/ 0 h 2257"/>
                  <a:gd name="T2" fmla="*/ 237 w 577"/>
                  <a:gd name="T3" fmla="*/ 47 h 2257"/>
                  <a:gd name="T4" fmla="*/ 0 w 577"/>
                  <a:gd name="T5" fmla="*/ 75 h 2257"/>
                  <a:gd name="T6" fmla="*/ 0 w 577"/>
                  <a:gd name="T7" fmla="*/ 117 h 2257"/>
                  <a:gd name="T8" fmla="*/ 0 60000 65536"/>
                  <a:gd name="T9" fmla="*/ 0 60000 65536"/>
                  <a:gd name="T10" fmla="*/ 0 60000 65536"/>
                  <a:gd name="T11" fmla="*/ 0 60000 65536"/>
                  <a:gd name="T12" fmla="*/ 0 w 577"/>
                  <a:gd name="T13" fmla="*/ 0 h 2257"/>
                  <a:gd name="T14" fmla="*/ 577 w 577"/>
                  <a:gd name="T15" fmla="*/ 2257 h 2257"/>
                </a:gdLst>
                <a:ahLst/>
                <a:cxnLst>
                  <a:cxn ang="T8">
                    <a:pos x="T0" y="T1"/>
                  </a:cxn>
                  <a:cxn ang="T9">
                    <a:pos x="T2" y="T3"/>
                  </a:cxn>
                  <a:cxn ang="T10">
                    <a:pos x="T4" y="T5"/>
                  </a:cxn>
                  <a:cxn ang="T11">
                    <a:pos x="T6" y="T7"/>
                  </a:cxn>
                </a:cxnLst>
                <a:rect l="T12" t="T13" r="T14" b="T15"/>
                <a:pathLst>
                  <a:path w="577" h="2257">
                    <a:moveTo>
                      <a:pt x="576" y="0"/>
                    </a:moveTo>
                    <a:lnTo>
                      <a:pt x="576" y="912"/>
                    </a:lnTo>
                    <a:lnTo>
                      <a:pt x="0" y="1440"/>
                    </a:lnTo>
                    <a:lnTo>
                      <a:pt x="0" y="2256"/>
                    </a:lnTo>
                  </a:path>
                </a:pathLst>
              </a:custGeom>
              <a:solidFill>
                <a:schemeClr val="bg2"/>
              </a:solidFill>
              <a:ln w="12700" cap="rnd">
                <a:solidFill>
                  <a:srgbClr val="000066"/>
                </a:solidFill>
                <a:round/>
                <a:headEnd type="none" w="sm" len="sm"/>
                <a:tailEnd type="none" w="sm" len="sm"/>
              </a:ln>
            </p:spPr>
            <p:txBody>
              <a:bodyPr/>
              <a:lstStyle/>
              <a:p>
                <a:endParaRPr lang="en-US"/>
              </a:p>
            </p:txBody>
          </p:sp>
          <p:sp>
            <p:nvSpPr>
              <p:cNvPr id="32781" name="Freeform 102"/>
              <p:cNvSpPr>
                <a:spLocks/>
              </p:cNvSpPr>
              <p:nvPr/>
            </p:nvSpPr>
            <p:spPr bwMode="auto">
              <a:xfrm>
                <a:off x="4078" y="1979"/>
                <a:ext cx="635" cy="1573"/>
              </a:xfrm>
              <a:custGeom>
                <a:avLst/>
                <a:gdLst>
                  <a:gd name="T0" fmla="*/ 0 w 721"/>
                  <a:gd name="T1" fmla="*/ 0 h 2401"/>
                  <a:gd name="T2" fmla="*/ 295 w 721"/>
                  <a:gd name="T3" fmla="*/ 15 h 2401"/>
                  <a:gd name="T4" fmla="*/ 295 w 721"/>
                  <a:gd name="T5" fmla="*/ 62 h 2401"/>
                  <a:gd name="T6" fmla="*/ 78 w 721"/>
                  <a:gd name="T7" fmla="*/ 89 h 2401"/>
                  <a:gd name="T8" fmla="*/ 78 w 721"/>
                  <a:gd name="T9" fmla="*/ 124 h 2401"/>
                  <a:gd name="T10" fmla="*/ 0 60000 65536"/>
                  <a:gd name="T11" fmla="*/ 0 60000 65536"/>
                  <a:gd name="T12" fmla="*/ 0 60000 65536"/>
                  <a:gd name="T13" fmla="*/ 0 60000 65536"/>
                  <a:gd name="T14" fmla="*/ 0 60000 65536"/>
                  <a:gd name="T15" fmla="*/ 0 w 721"/>
                  <a:gd name="T16" fmla="*/ 0 h 2401"/>
                  <a:gd name="T17" fmla="*/ 721 w 721"/>
                  <a:gd name="T18" fmla="*/ 2401 h 2401"/>
                </a:gdLst>
                <a:ahLst/>
                <a:cxnLst>
                  <a:cxn ang="T10">
                    <a:pos x="T0" y="T1"/>
                  </a:cxn>
                  <a:cxn ang="T11">
                    <a:pos x="T2" y="T3"/>
                  </a:cxn>
                  <a:cxn ang="T12">
                    <a:pos x="T4" y="T5"/>
                  </a:cxn>
                  <a:cxn ang="T13">
                    <a:pos x="T6" y="T7"/>
                  </a:cxn>
                  <a:cxn ang="T14">
                    <a:pos x="T8" y="T9"/>
                  </a:cxn>
                </a:cxnLst>
                <a:rect l="T15" t="T16" r="T17" b="T18"/>
                <a:pathLst>
                  <a:path w="721" h="2401">
                    <a:moveTo>
                      <a:pt x="0" y="0"/>
                    </a:moveTo>
                    <a:lnTo>
                      <a:pt x="720" y="288"/>
                    </a:lnTo>
                    <a:lnTo>
                      <a:pt x="720" y="1200"/>
                    </a:lnTo>
                    <a:lnTo>
                      <a:pt x="192" y="1728"/>
                    </a:lnTo>
                    <a:lnTo>
                      <a:pt x="192" y="2400"/>
                    </a:lnTo>
                  </a:path>
                </a:pathLst>
              </a:custGeom>
              <a:solidFill>
                <a:schemeClr val="bg2"/>
              </a:solidFill>
              <a:ln w="12700" cap="rnd">
                <a:solidFill>
                  <a:srgbClr val="000066"/>
                </a:solidFill>
                <a:round/>
                <a:headEnd type="none" w="sm" len="sm"/>
                <a:tailEnd type="none" w="sm" len="sm"/>
              </a:ln>
            </p:spPr>
            <p:txBody>
              <a:bodyPr/>
              <a:lstStyle/>
              <a:p>
                <a:endParaRPr lang="en-US"/>
              </a:p>
            </p:txBody>
          </p:sp>
          <p:sp>
            <p:nvSpPr>
              <p:cNvPr id="32782" name="Line 103"/>
              <p:cNvSpPr>
                <a:spLocks noChangeShapeType="1"/>
              </p:cNvSpPr>
              <p:nvPr/>
            </p:nvSpPr>
            <p:spPr bwMode="auto">
              <a:xfrm>
                <a:off x="4078" y="2568"/>
                <a:ext cx="634" cy="189"/>
              </a:xfrm>
              <a:prstGeom prst="line">
                <a:avLst/>
              </a:prstGeom>
              <a:noFill/>
              <a:ln w="12700">
                <a:solidFill>
                  <a:srgbClr val="000066"/>
                </a:solidFill>
                <a:round/>
                <a:headEnd type="none" w="sm" len="sm"/>
                <a:tailEnd type="none" w="sm" len="sm"/>
              </a:ln>
            </p:spPr>
            <p:txBody>
              <a:bodyPr wrap="none" anchor="ctr"/>
              <a:lstStyle/>
              <a:p>
                <a:endParaRPr lang="en-US"/>
              </a:p>
            </p:txBody>
          </p:sp>
          <p:sp>
            <p:nvSpPr>
              <p:cNvPr id="32783" name="Line 104"/>
              <p:cNvSpPr>
                <a:spLocks noChangeShapeType="1"/>
              </p:cNvSpPr>
              <p:nvPr/>
            </p:nvSpPr>
            <p:spPr bwMode="auto">
              <a:xfrm>
                <a:off x="3571" y="2914"/>
                <a:ext cx="676" cy="189"/>
              </a:xfrm>
              <a:prstGeom prst="line">
                <a:avLst/>
              </a:prstGeom>
              <a:noFill/>
              <a:ln w="12700">
                <a:solidFill>
                  <a:srgbClr val="000066"/>
                </a:solidFill>
                <a:round/>
                <a:headEnd type="none" w="sm" len="sm"/>
                <a:tailEnd type="none" w="sm" len="sm"/>
              </a:ln>
            </p:spPr>
            <p:txBody>
              <a:bodyPr wrap="none" anchor="ctr"/>
              <a:lstStyle/>
              <a:p>
                <a:endParaRPr lang="en-US"/>
              </a:p>
            </p:txBody>
          </p:sp>
          <p:sp>
            <p:nvSpPr>
              <p:cNvPr id="32784" name="Line 105"/>
              <p:cNvSpPr>
                <a:spLocks noChangeShapeType="1"/>
              </p:cNvSpPr>
              <p:nvPr/>
            </p:nvSpPr>
            <p:spPr bwMode="auto">
              <a:xfrm>
                <a:off x="4078" y="2191"/>
                <a:ext cx="634" cy="189"/>
              </a:xfrm>
              <a:prstGeom prst="line">
                <a:avLst/>
              </a:prstGeom>
              <a:noFill/>
              <a:ln w="12700">
                <a:solidFill>
                  <a:srgbClr val="000066"/>
                </a:solidFill>
                <a:round/>
                <a:headEnd type="none" w="sm" len="sm"/>
                <a:tailEnd type="none" w="sm" len="sm"/>
              </a:ln>
            </p:spPr>
            <p:txBody>
              <a:bodyPr wrap="none" anchor="ctr"/>
              <a:lstStyle/>
              <a:p>
                <a:endParaRPr lang="en-US"/>
              </a:p>
            </p:txBody>
          </p:sp>
          <p:sp>
            <p:nvSpPr>
              <p:cNvPr id="32785" name="Line 106"/>
              <p:cNvSpPr>
                <a:spLocks noChangeShapeType="1"/>
              </p:cNvSpPr>
              <p:nvPr/>
            </p:nvSpPr>
            <p:spPr bwMode="auto">
              <a:xfrm>
                <a:off x="4712" y="2757"/>
                <a:ext cx="0" cy="660"/>
              </a:xfrm>
              <a:prstGeom prst="line">
                <a:avLst/>
              </a:prstGeom>
              <a:noFill/>
              <a:ln w="12700">
                <a:solidFill>
                  <a:srgbClr val="000066"/>
                </a:solidFill>
                <a:round/>
                <a:headEnd type="none" w="sm" len="sm"/>
                <a:tailEnd type="none" w="sm" len="sm"/>
              </a:ln>
            </p:spPr>
            <p:txBody>
              <a:bodyPr wrap="none" anchor="ctr"/>
              <a:lstStyle/>
              <a:p>
                <a:endParaRPr lang="en-US"/>
              </a:p>
            </p:txBody>
          </p:sp>
          <p:sp>
            <p:nvSpPr>
              <p:cNvPr id="113771" name="Rectangle 107"/>
              <p:cNvSpPr>
                <a:spLocks noChangeArrowheads="1"/>
              </p:cNvSpPr>
              <p:nvPr/>
            </p:nvSpPr>
            <p:spPr bwMode="auto">
              <a:xfrm>
                <a:off x="3521" y="3757"/>
                <a:ext cx="1711" cy="288"/>
              </a:xfrm>
              <a:prstGeom prst="rect">
                <a:avLst/>
              </a:prstGeom>
              <a:solidFill>
                <a:schemeClr val="bg2"/>
              </a:solidFill>
              <a:ln w="9525">
                <a:noFill/>
                <a:miter lim="800000"/>
                <a:headEnd/>
                <a:tailEnd/>
              </a:ln>
              <a:effectLst/>
            </p:spPr>
            <p:txBody>
              <a:bodyPr wrap="none" lIns="92075" tIns="46038" rIns="92075" bIns="46038">
                <a:spAutoFit/>
              </a:bodyPr>
              <a:lstStyle/>
              <a:p>
                <a:pPr>
                  <a:defRPr/>
                </a:pPr>
                <a:r>
                  <a:rPr lang="en-US" sz="2400" b="1">
                    <a:solidFill>
                      <a:srgbClr val="CC0000"/>
                    </a:solidFill>
                    <a:effectLst>
                      <a:outerShdw blurRad="38100" dist="38100" dir="2700000" algn="tl">
                        <a:srgbClr val="000000"/>
                      </a:outerShdw>
                    </a:effectLst>
                    <a:latin typeface="Times New Roman" pitchFamily="18" charset="0"/>
                    <a:cs typeface="Arial" charset="0"/>
                  </a:rPr>
                  <a:t>VECTOR MODEL</a:t>
                </a:r>
              </a:p>
            </p:txBody>
          </p:sp>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 fill="hold"/>
                                        <p:tgtEl>
                                          <p:spTgt spid="113666"/>
                                        </p:tgtEl>
                                        <p:attrNameLst>
                                          <p:attrName>ppt_x</p:attrName>
                                        </p:attrNameLst>
                                      </p:cBhvr>
                                      <p:tavLst>
                                        <p:tav tm="0">
                                          <p:val>
                                            <p:strVal val="#ppt_x"/>
                                          </p:val>
                                        </p:tav>
                                        <p:tav tm="100000">
                                          <p:val>
                                            <p:strVal val="#ppt_x"/>
                                          </p:val>
                                        </p:tav>
                                      </p:tavLst>
                                    </p:anim>
                                    <p:anim calcmode="lin" valueType="num">
                                      <p:cBhvr additive="base">
                                        <p:cTn id="8" dur="500" fill="hold"/>
                                        <p:tgtEl>
                                          <p:spTgt spid="1136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3668"/>
                                        </p:tgtEl>
                                        <p:attrNameLst>
                                          <p:attrName>style.visibility</p:attrName>
                                        </p:attrNameLst>
                                      </p:cBhvr>
                                      <p:to>
                                        <p:strVal val="visible"/>
                                      </p:to>
                                    </p:set>
                                    <p:anim calcmode="lin" valueType="num">
                                      <p:cBhvr additive="base">
                                        <p:cTn id="19" dur="500" fill="hold"/>
                                        <p:tgtEl>
                                          <p:spTgt spid="113668"/>
                                        </p:tgtEl>
                                        <p:attrNameLst>
                                          <p:attrName>ppt_x</p:attrName>
                                        </p:attrNameLst>
                                      </p:cBhvr>
                                      <p:tavLst>
                                        <p:tav tm="0">
                                          <p:val>
                                            <p:strVal val="#ppt_x"/>
                                          </p:val>
                                        </p:tav>
                                        <p:tav tm="100000">
                                          <p:val>
                                            <p:strVal val="#ppt_x"/>
                                          </p:val>
                                        </p:tav>
                                      </p:tavLst>
                                    </p:anim>
                                    <p:anim calcmode="lin" valueType="num">
                                      <p:cBhvr additive="base">
                                        <p:cTn id="20" dur="500" fill="hold"/>
                                        <p:tgtEl>
                                          <p:spTgt spid="11366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3669"/>
                                        </p:tgtEl>
                                        <p:attrNameLst>
                                          <p:attrName>style.visibility</p:attrName>
                                        </p:attrNameLst>
                                      </p:cBhvr>
                                      <p:to>
                                        <p:strVal val="visible"/>
                                      </p:to>
                                    </p:set>
                                    <p:anim calcmode="lin" valueType="num">
                                      <p:cBhvr additive="base">
                                        <p:cTn id="25" dur="500" fill="hold"/>
                                        <p:tgtEl>
                                          <p:spTgt spid="113669"/>
                                        </p:tgtEl>
                                        <p:attrNameLst>
                                          <p:attrName>ppt_x</p:attrName>
                                        </p:attrNameLst>
                                      </p:cBhvr>
                                      <p:tavLst>
                                        <p:tav tm="0">
                                          <p:val>
                                            <p:strVal val="#ppt_x"/>
                                          </p:val>
                                        </p:tav>
                                        <p:tav tm="100000">
                                          <p:val>
                                            <p:strVal val="#ppt_x"/>
                                          </p:val>
                                        </p:tav>
                                      </p:tavLst>
                                    </p:anim>
                                    <p:anim calcmode="lin" valueType="num">
                                      <p:cBhvr additive="base">
                                        <p:cTn id="26" dur="500" fill="hold"/>
                                        <p:tgtEl>
                                          <p:spTgt spid="11366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nodePh="1">
                                  <p:stCondLst>
                                    <p:cond delay="0"/>
                                  </p:stCondLst>
                                  <p:endCondLst>
                                    <p:cond evt="begin" delay="0">
                                      <p:tn val="29"/>
                                    </p:cond>
                                  </p:endCondLst>
                                  <p:childTnLst>
                                    <p:set>
                                      <p:cBhvr>
                                        <p:cTn id="30" dur="1" fill="hold">
                                          <p:stCondLst>
                                            <p:cond delay="0"/>
                                          </p:stCondLst>
                                        </p:cTn>
                                        <p:tgtEl>
                                          <p:spTgt spid="113667">
                                            <p:txEl>
                                              <p:pRg st="0" end="0"/>
                                            </p:txEl>
                                          </p:spTgt>
                                        </p:tgtEl>
                                        <p:attrNameLst>
                                          <p:attrName>style.visibility</p:attrName>
                                        </p:attrNameLst>
                                      </p:cBhvr>
                                      <p:to>
                                        <p:strVal val="visible"/>
                                      </p:to>
                                    </p:set>
                                    <p:anim calcmode="lin" valueType="num">
                                      <p:cBhvr additive="base">
                                        <p:cTn id="31" dur="500" fill="hold"/>
                                        <p:tgtEl>
                                          <p:spTgt spid="113667">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3667">
                                            <p:txEl>
                                              <p:pRg st="0" end="0"/>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13667">
                                            <p:txEl>
                                              <p:pRg st="0" end="0"/>
                                            </p:txEl>
                                          </p:spTgt>
                                        </p:tgtEl>
                                        <p:attrNameLst>
                                          <p:attrName>ppt_c</p:attrName>
                                        </p:attrNameLst>
                                      </p:cBhvr>
                                      <p:to>
                                        <a:schemeClr val="folHlink"/>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animBg="1" autoUpdateAnimBg="0"/>
      <p:bldP spid="113667" grpId="0" build="p" autoUpdateAnimBg="0"/>
      <p:bldP spid="113668" grpId="0" animBg="1" autoUpdateAnimBg="0"/>
      <p:bldP spid="113669" grpId="0" animBg="1"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3"/>
          <p:cNvSpPr>
            <a:spLocks noGrp="1" noChangeArrowheads="1"/>
          </p:cNvSpPr>
          <p:nvPr>
            <p:ph idx="1"/>
          </p:nvPr>
        </p:nvSpPr>
        <p:spPr>
          <a:xfrm>
            <a:off x="139700" y="1130300"/>
            <a:ext cx="8686800" cy="5118100"/>
          </a:xfrm>
        </p:spPr>
        <p:txBody>
          <a:bodyPr/>
          <a:lstStyle/>
          <a:p>
            <a:pPr eaLnBrk="1" hangingPunct="1"/>
            <a:r>
              <a:rPr lang="en-US" smtClean="0"/>
              <a:t>Rows and columns of equal-sized cells </a:t>
            </a:r>
          </a:p>
          <a:p>
            <a:pPr lvl="1" eaLnBrk="1" hangingPunct="1"/>
            <a:r>
              <a:rPr lang="en-US" smtClean="0"/>
              <a:t>Each cell stores a value</a:t>
            </a:r>
          </a:p>
          <a:p>
            <a:pPr lvl="1" eaLnBrk="1" hangingPunct="1"/>
            <a:r>
              <a:rPr lang="en-US" smtClean="0"/>
              <a:t>Detail depends on cell size</a:t>
            </a:r>
          </a:p>
          <a:p>
            <a:pPr eaLnBrk="1" hangingPunct="1">
              <a:buFont typeface="Arial" pitchFamily="34" charset="0"/>
              <a:buNone/>
            </a:pPr>
            <a:endParaRPr lang="en-US" smtClean="0"/>
          </a:p>
          <a:p>
            <a:pPr eaLnBrk="1" hangingPunct="1"/>
            <a:r>
              <a:rPr lang="en-US" smtClean="0"/>
              <a:t>Images (TIFF, BMP, SID, JPEG, ERDAS)</a:t>
            </a:r>
          </a:p>
        </p:txBody>
      </p:sp>
      <p:pic>
        <p:nvPicPr>
          <p:cNvPr id="33795" name="Picture 4"/>
          <p:cNvPicPr>
            <a:picLocks noChangeAspect="1" noChangeArrowheads="1"/>
          </p:cNvPicPr>
          <p:nvPr/>
        </p:nvPicPr>
        <p:blipFill>
          <a:blip r:embed="rId3"/>
          <a:srcRect/>
          <a:stretch>
            <a:fillRect/>
          </a:stretch>
        </p:blipFill>
        <p:spPr bwMode="gray">
          <a:xfrm>
            <a:off x="1219200" y="4495800"/>
            <a:ext cx="5886450" cy="1104900"/>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6146" name="Object 3"/>
          <p:cNvGraphicFramePr>
            <a:graphicFrameLocks noChangeAspect="1"/>
          </p:cNvGraphicFramePr>
          <p:nvPr/>
        </p:nvGraphicFramePr>
        <p:xfrm>
          <a:off x="496888" y="825500"/>
          <a:ext cx="2436812" cy="2444750"/>
        </p:xfrm>
        <a:graphic>
          <a:graphicData uri="http://schemas.openxmlformats.org/presentationml/2006/ole">
            <p:oleObj spid="_x0000_s2057" name="Photo Editor Photo" r:id="rId4" imgW="2152951" imgH="2200582" progId="">
              <p:embed/>
            </p:oleObj>
          </a:graphicData>
        </a:graphic>
      </p:graphicFrame>
      <p:graphicFrame>
        <p:nvGraphicFramePr>
          <p:cNvPr id="6147" name="Object 4"/>
          <p:cNvGraphicFramePr>
            <a:graphicFrameLocks noChangeAspect="1"/>
          </p:cNvGraphicFramePr>
          <p:nvPr/>
        </p:nvGraphicFramePr>
        <p:xfrm>
          <a:off x="3243263" y="825500"/>
          <a:ext cx="2301875" cy="2444750"/>
        </p:xfrm>
        <a:graphic>
          <a:graphicData uri="http://schemas.openxmlformats.org/presentationml/2006/ole">
            <p:oleObj spid="_x0000_s2058" name="Photo Editor Photo" r:id="rId5" imgW="2085714" imgH="2257740" progId="">
              <p:embed/>
            </p:oleObj>
          </a:graphicData>
        </a:graphic>
      </p:graphicFrame>
      <p:graphicFrame>
        <p:nvGraphicFramePr>
          <p:cNvPr id="6148" name="Object 5"/>
          <p:cNvGraphicFramePr>
            <a:graphicFrameLocks noChangeAspect="1"/>
          </p:cNvGraphicFramePr>
          <p:nvPr/>
        </p:nvGraphicFramePr>
        <p:xfrm>
          <a:off x="5881688" y="825500"/>
          <a:ext cx="2692400" cy="2470150"/>
        </p:xfrm>
        <a:graphic>
          <a:graphicData uri="http://schemas.openxmlformats.org/presentationml/2006/ole">
            <p:oleObj spid="_x0000_s2059" name="Photo Editor Photo" r:id="rId6" imgW="2172003" imgH="2029108" progId="">
              <p:embed/>
            </p:oleObj>
          </a:graphicData>
        </a:graphic>
      </p:graphicFrame>
      <p:graphicFrame>
        <p:nvGraphicFramePr>
          <p:cNvPr id="6149" name="Object 6"/>
          <p:cNvGraphicFramePr>
            <a:graphicFrameLocks noChangeAspect="1"/>
          </p:cNvGraphicFramePr>
          <p:nvPr/>
        </p:nvGraphicFramePr>
        <p:xfrm>
          <a:off x="496888" y="3754438"/>
          <a:ext cx="2379662" cy="2379662"/>
        </p:xfrm>
        <a:graphic>
          <a:graphicData uri="http://schemas.openxmlformats.org/presentationml/2006/ole">
            <p:oleObj spid="_x0000_s2060" name="Photo Editor Photo" r:id="rId7" imgW="2095793" imgH="2133898" progId="">
              <p:embed/>
            </p:oleObj>
          </a:graphicData>
        </a:graphic>
      </p:graphicFrame>
      <p:graphicFrame>
        <p:nvGraphicFramePr>
          <p:cNvPr id="6150" name="Object 7"/>
          <p:cNvGraphicFramePr>
            <a:graphicFrameLocks noChangeAspect="1"/>
          </p:cNvGraphicFramePr>
          <p:nvPr/>
        </p:nvGraphicFramePr>
        <p:xfrm>
          <a:off x="5948363" y="3733800"/>
          <a:ext cx="2625725" cy="2333625"/>
        </p:xfrm>
        <a:graphic>
          <a:graphicData uri="http://schemas.openxmlformats.org/presentationml/2006/ole">
            <p:oleObj spid="_x0000_s2061" name="Photo Editor Photo" r:id="rId8" imgW="2142857" imgH="2409524" progId="">
              <p:embed/>
            </p:oleObj>
          </a:graphicData>
        </a:graphic>
      </p:graphicFrame>
      <p:grpSp>
        <p:nvGrpSpPr>
          <p:cNvPr id="2" name="Group 11"/>
          <p:cNvGrpSpPr>
            <a:grpSpLocks/>
          </p:cNvGrpSpPr>
          <p:nvPr/>
        </p:nvGrpSpPr>
        <p:grpSpPr bwMode="auto">
          <a:xfrm>
            <a:off x="3286125" y="3754438"/>
            <a:ext cx="2244725" cy="2379662"/>
            <a:chOff x="1989" y="2127"/>
            <a:chExt cx="1601" cy="1728"/>
          </a:xfrm>
        </p:grpSpPr>
        <p:graphicFrame>
          <p:nvGraphicFramePr>
            <p:cNvPr id="6151" name="Object 12"/>
            <p:cNvGraphicFramePr>
              <a:graphicFrameLocks noChangeAspect="1"/>
            </p:cNvGraphicFramePr>
            <p:nvPr/>
          </p:nvGraphicFramePr>
          <p:xfrm>
            <a:off x="1989" y="2127"/>
            <a:ext cx="1601" cy="1728"/>
          </p:xfrm>
          <a:graphic>
            <a:graphicData uri="http://schemas.openxmlformats.org/presentationml/2006/ole">
              <p:oleObj spid="_x0000_s2062" name="Photo Editor Photo" r:id="rId9" imgW="2048161" imgH="2819794" progId="">
                <p:embed/>
              </p:oleObj>
            </a:graphicData>
          </a:graphic>
        </p:graphicFrame>
        <p:sp>
          <p:nvSpPr>
            <p:cNvPr id="6154" name="WordArt 13"/>
            <p:cNvSpPr>
              <a:spLocks noChangeArrowheads="1" noChangeShapeType="1" noTextEdit="1"/>
            </p:cNvSpPr>
            <p:nvPr/>
          </p:nvSpPr>
          <p:spPr bwMode="auto">
            <a:xfrm>
              <a:off x="2016" y="2160"/>
              <a:ext cx="384" cy="288"/>
            </a:xfrm>
            <a:prstGeom prst="rect">
              <a:avLst/>
            </a:prstGeom>
          </p:spPr>
          <p:txBody>
            <a:bodyPr wrap="none" fromWordArt="1">
              <a:prstTxWarp prst="textPlain">
                <a:avLst>
                  <a:gd name="adj" fmla="val 50000"/>
                </a:avLst>
              </a:prstTxWarp>
            </a:bodyPr>
            <a:lstStyle/>
            <a:p>
              <a:r>
                <a:rPr lang="en-US" sz="3600" kern="10">
                  <a:ln w="9525">
                    <a:solidFill>
                      <a:srgbClr val="000000"/>
                    </a:solidFill>
                    <a:round/>
                    <a:headEnd type="none" w="sm" len="sm"/>
                    <a:tailEnd type="none" w="sm" len="sm"/>
                  </a:ln>
                  <a:solidFill>
                    <a:srgbClr val="FFFFFF"/>
                  </a:solidFill>
                  <a:latin typeface="Arial Black"/>
                </a:rPr>
                <a:t>5 m</a:t>
              </a:r>
            </a:p>
          </p:txBody>
        </p:sp>
      </p:grpSp>
      <p:sp>
        <p:nvSpPr>
          <p:cNvPr id="1167378" name="Text Box 18"/>
          <p:cNvSpPr txBox="1">
            <a:spLocks noChangeArrowheads="1"/>
          </p:cNvSpPr>
          <p:nvPr/>
        </p:nvSpPr>
        <p:spPr bwMode="auto">
          <a:xfrm>
            <a:off x="1028700" y="90488"/>
            <a:ext cx="7086600" cy="519112"/>
          </a:xfrm>
          <a:prstGeom prst="rect">
            <a:avLst/>
          </a:prstGeom>
          <a:noFill/>
          <a:ln w="9525">
            <a:noFill/>
            <a:miter lim="800000"/>
            <a:headEnd/>
            <a:tailEnd/>
          </a:ln>
          <a:effectLst/>
        </p:spPr>
        <p:txBody>
          <a:bodyPr>
            <a:spAutoFit/>
          </a:bodyPr>
          <a:lstStyle/>
          <a:p>
            <a:pPr>
              <a:spcBef>
                <a:spcPct val="50000"/>
              </a:spcBef>
              <a:defRPr/>
            </a:pPr>
            <a:r>
              <a:rPr lang="en-US" sz="2800" b="1">
                <a:effectLst>
                  <a:outerShdw blurRad="38100" dist="38100" dir="2700000" algn="tl">
                    <a:srgbClr val="000000"/>
                  </a:outerShdw>
                </a:effectLst>
                <a:latin typeface="Times New Roman" pitchFamily="18" charset="0"/>
              </a:rPr>
              <a:t>Satellite Images for Disaster Management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889000" y="214313"/>
            <a:ext cx="7493000" cy="444500"/>
          </a:xfrm>
          <a:prstGeom prst="rect">
            <a:avLst/>
          </a:prstGeom>
          <a:gradFill rotWithShape="0">
            <a:gsLst>
              <a:gs pos="0">
                <a:srgbClr val="FFFF00"/>
              </a:gs>
              <a:gs pos="100000">
                <a:srgbClr val="FF8200"/>
              </a:gs>
            </a:gsLst>
            <a:lin ang="5400000" scaled="1"/>
          </a:gradFill>
          <a:ln w="9525">
            <a:noFill/>
            <a:miter lim="800000"/>
            <a:headEnd/>
            <a:tailEnd/>
          </a:ln>
        </p:spPr>
        <p:txBody>
          <a:bodyPr lIns="80010" tIns="40005" rIns="80010" bIns="40005">
            <a:spAutoFit/>
          </a:bodyPr>
          <a:lstStyle/>
          <a:p>
            <a:pPr defTabSz="800100"/>
            <a:r>
              <a:rPr lang="en-US" sz="2400" b="1">
                <a:solidFill>
                  <a:srgbClr val="800000"/>
                </a:solidFill>
                <a:latin typeface="Times New Roman" pitchFamily="18" charset="0"/>
              </a:rPr>
              <a:t>GIS DATASETS BASED ON SATELLITE IMAGE</a:t>
            </a:r>
            <a:endParaRPr lang="en-US" sz="2100" b="1">
              <a:solidFill>
                <a:srgbClr val="800000"/>
              </a:solidFill>
              <a:latin typeface="Cooper Black" pitchFamily="18" charset="0"/>
            </a:endParaRPr>
          </a:p>
        </p:txBody>
      </p:sp>
      <p:pic>
        <p:nvPicPr>
          <p:cNvPr id="34819" name="Picture 3"/>
          <p:cNvPicPr>
            <a:picLocks noChangeAspect="1" noChangeArrowheads="1"/>
          </p:cNvPicPr>
          <p:nvPr/>
        </p:nvPicPr>
        <p:blipFill>
          <a:blip r:embed="rId3"/>
          <a:srcRect t="9140" r="2344" b="5914"/>
          <a:stretch>
            <a:fillRect/>
          </a:stretch>
        </p:blipFill>
        <p:spPr bwMode="auto">
          <a:xfrm>
            <a:off x="254000" y="1214438"/>
            <a:ext cx="2413000" cy="1757362"/>
          </a:xfrm>
          <a:prstGeom prst="rect">
            <a:avLst/>
          </a:prstGeom>
          <a:noFill/>
          <a:ln w="9525">
            <a:noFill/>
            <a:miter lim="800000"/>
            <a:headEnd/>
            <a:tailEnd/>
          </a:ln>
        </p:spPr>
      </p:pic>
      <p:sp>
        <p:nvSpPr>
          <p:cNvPr id="34820" name="Text Box 4"/>
          <p:cNvSpPr txBox="1">
            <a:spLocks noChangeArrowheads="1"/>
          </p:cNvSpPr>
          <p:nvPr/>
        </p:nvSpPr>
        <p:spPr bwMode="auto">
          <a:xfrm>
            <a:off x="254000" y="2500313"/>
            <a:ext cx="1079500" cy="315912"/>
          </a:xfrm>
          <a:prstGeom prst="rect">
            <a:avLst/>
          </a:prstGeom>
          <a:solidFill>
            <a:srgbClr val="FFCCFF"/>
          </a:solidFill>
          <a:ln w="9525">
            <a:noFill/>
            <a:miter lim="800000"/>
            <a:headEnd/>
            <a:tailEnd/>
          </a:ln>
        </p:spPr>
        <p:txBody>
          <a:bodyPr lIns="80010" tIns="40005" rIns="80010" bIns="40005" anchor="ctr">
            <a:spAutoFit/>
          </a:bodyPr>
          <a:lstStyle/>
          <a:p>
            <a:pPr defTabSz="800100">
              <a:spcBef>
                <a:spcPct val="50000"/>
              </a:spcBef>
            </a:pPr>
            <a:r>
              <a:rPr lang="en-US" sz="1400">
                <a:latin typeface="Times New Roman" pitchFamily="18" charset="0"/>
              </a:rPr>
              <a:t>CANAL</a:t>
            </a:r>
            <a:endParaRPr lang="en-US" sz="1400">
              <a:solidFill>
                <a:srgbClr val="FFCCFF"/>
              </a:solidFill>
              <a:latin typeface="Times New Roman" pitchFamily="18" charset="0"/>
            </a:endParaRPr>
          </a:p>
        </p:txBody>
      </p:sp>
      <p:pic>
        <p:nvPicPr>
          <p:cNvPr id="34821" name="Picture 5"/>
          <p:cNvPicPr>
            <a:picLocks noChangeAspect="1" noChangeArrowheads="1"/>
          </p:cNvPicPr>
          <p:nvPr/>
        </p:nvPicPr>
        <p:blipFill>
          <a:blip r:embed="rId4"/>
          <a:srcRect t="10216" r="1563" b="5914"/>
          <a:stretch>
            <a:fillRect/>
          </a:stretch>
        </p:blipFill>
        <p:spPr bwMode="auto">
          <a:xfrm>
            <a:off x="3048000" y="1219200"/>
            <a:ext cx="2743200" cy="1679575"/>
          </a:xfrm>
          <a:prstGeom prst="rect">
            <a:avLst/>
          </a:prstGeom>
          <a:noFill/>
          <a:ln w="9525">
            <a:noFill/>
            <a:miter lim="800000"/>
            <a:headEnd/>
            <a:tailEnd/>
          </a:ln>
        </p:spPr>
      </p:pic>
      <p:sp>
        <p:nvSpPr>
          <p:cNvPr id="34822" name="Text Box 6"/>
          <p:cNvSpPr txBox="1">
            <a:spLocks noChangeArrowheads="1"/>
          </p:cNvSpPr>
          <p:nvPr/>
        </p:nvSpPr>
        <p:spPr bwMode="auto">
          <a:xfrm>
            <a:off x="3255963" y="2557463"/>
            <a:ext cx="1589087" cy="314325"/>
          </a:xfrm>
          <a:prstGeom prst="rect">
            <a:avLst/>
          </a:prstGeom>
          <a:solidFill>
            <a:srgbClr val="FFCCFF"/>
          </a:solidFill>
          <a:ln w="9525">
            <a:noFill/>
            <a:miter lim="800000"/>
            <a:headEnd/>
            <a:tailEnd/>
          </a:ln>
        </p:spPr>
        <p:txBody>
          <a:bodyPr wrap="none" lIns="80010" tIns="40005" rIns="80010" bIns="40005" anchor="ctr">
            <a:spAutoFit/>
          </a:bodyPr>
          <a:lstStyle/>
          <a:p>
            <a:pPr defTabSz="800100">
              <a:spcBef>
                <a:spcPct val="50000"/>
              </a:spcBef>
            </a:pPr>
            <a:r>
              <a:rPr lang="en-US" sz="1400">
                <a:latin typeface="Times New Roman" pitchFamily="18" charset="0"/>
              </a:rPr>
              <a:t>RIVER/DRAINAGE</a:t>
            </a:r>
            <a:endParaRPr lang="en-US" sz="1400">
              <a:solidFill>
                <a:srgbClr val="FFCCFF"/>
              </a:solidFill>
              <a:latin typeface="Times New Roman" pitchFamily="18" charset="0"/>
            </a:endParaRPr>
          </a:p>
        </p:txBody>
      </p:sp>
      <p:pic>
        <p:nvPicPr>
          <p:cNvPr id="34823" name="Picture 7"/>
          <p:cNvPicPr>
            <a:picLocks noChangeAspect="1" noChangeArrowheads="1"/>
          </p:cNvPicPr>
          <p:nvPr/>
        </p:nvPicPr>
        <p:blipFill>
          <a:blip r:embed="rId5"/>
          <a:srcRect t="11905" r="2344" b="6825"/>
          <a:stretch>
            <a:fillRect/>
          </a:stretch>
        </p:blipFill>
        <p:spPr bwMode="auto">
          <a:xfrm>
            <a:off x="6096000" y="1219200"/>
            <a:ext cx="2667000" cy="1676400"/>
          </a:xfrm>
          <a:prstGeom prst="rect">
            <a:avLst/>
          </a:prstGeom>
          <a:noFill/>
          <a:ln w="9525">
            <a:noFill/>
            <a:miter lim="800000"/>
            <a:headEnd/>
            <a:tailEnd/>
          </a:ln>
        </p:spPr>
      </p:pic>
      <p:sp>
        <p:nvSpPr>
          <p:cNvPr id="34824" name="Text Box 8"/>
          <p:cNvSpPr txBox="1">
            <a:spLocks noChangeArrowheads="1"/>
          </p:cNvSpPr>
          <p:nvPr/>
        </p:nvSpPr>
        <p:spPr bwMode="auto">
          <a:xfrm>
            <a:off x="6100763" y="2557463"/>
            <a:ext cx="1243012" cy="314325"/>
          </a:xfrm>
          <a:prstGeom prst="rect">
            <a:avLst/>
          </a:prstGeom>
          <a:solidFill>
            <a:srgbClr val="FFCCFF"/>
          </a:solidFill>
          <a:ln w="9525">
            <a:noFill/>
            <a:miter lim="800000"/>
            <a:headEnd/>
            <a:tailEnd/>
          </a:ln>
        </p:spPr>
        <p:txBody>
          <a:bodyPr wrap="none" lIns="80010" tIns="40005" rIns="80010" bIns="40005" anchor="ctr">
            <a:spAutoFit/>
          </a:bodyPr>
          <a:lstStyle/>
          <a:p>
            <a:pPr defTabSz="800100">
              <a:spcBef>
                <a:spcPct val="50000"/>
              </a:spcBef>
            </a:pPr>
            <a:r>
              <a:rPr lang="en-US" sz="1400">
                <a:latin typeface="Times New Roman" pitchFamily="18" charset="0"/>
              </a:rPr>
              <a:t>SETTLEMENT</a:t>
            </a:r>
            <a:endParaRPr lang="en-US" sz="2100">
              <a:solidFill>
                <a:srgbClr val="FFCCFF"/>
              </a:solidFill>
              <a:latin typeface="Times New Roman" pitchFamily="18" charset="0"/>
            </a:endParaRPr>
          </a:p>
        </p:txBody>
      </p:sp>
      <p:pic>
        <p:nvPicPr>
          <p:cNvPr id="34825" name="Picture 9"/>
          <p:cNvPicPr>
            <a:picLocks noChangeAspect="1" noChangeArrowheads="1"/>
          </p:cNvPicPr>
          <p:nvPr/>
        </p:nvPicPr>
        <p:blipFill>
          <a:blip r:embed="rId6"/>
          <a:srcRect t="10216" r="2344" b="5914"/>
          <a:stretch>
            <a:fillRect/>
          </a:stretch>
        </p:blipFill>
        <p:spPr bwMode="auto">
          <a:xfrm>
            <a:off x="190500" y="3505200"/>
            <a:ext cx="2476500" cy="2066925"/>
          </a:xfrm>
          <a:prstGeom prst="rect">
            <a:avLst/>
          </a:prstGeom>
          <a:noFill/>
          <a:ln w="9525">
            <a:noFill/>
            <a:miter lim="800000"/>
            <a:headEnd/>
            <a:tailEnd/>
          </a:ln>
        </p:spPr>
      </p:pic>
      <p:sp>
        <p:nvSpPr>
          <p:cNvPr id="34826" name="Text Box 10"/>
          <p:cNvSpPr txBox="1">
            <a:spLocks noChangeArrowheads="1"/>
          </p:cNvSpPr>
          <p:nvPr/>
        </p:nvSpPr>
        <p:spPr bwMode="auto">
          <a:xfrm>
            <a:off x="388938" y="5272088"/>
            <a:ext cx="631825" cy="314325"/>
          </a:xfrm>
          <a:prstGeom prst="rect">
            <a:avLst/>
          </a:prstGeom>
          <a:solidFill>
            <a:srgbClr val="FFCCFF"/>
          </a:solidFill>
          <a:ln w="9525">
            <a:noFill/>
            <a:miter lim="800000"/>
            <a:headEnd/>
            <a:tailEnd/>
          </a:ln>
        </p:spPr>
        <p:txBody>
          <a:bodyPr wrap="none" lIns="80010" tIns="40005" rIns="80010" bIns="40005" anchor="ctr">
            <a:spAutoFit/>
          </a:bodyPr>
          <a:lstStyle/>
          <a:p>
            <a:pPr defTabSz="800100">
              <a:spcBef>
                <a:spcPct val="50000"/>
              </a:spcBef>
            </a:pPr>
            <a:r>
              <a:rPr lang="en-US" sz="1400">
                <a:latin typeface="Times New Roman" pitchFamily="18" charset="0"/>
              </a:rPr>
              <a:t>ROAD</a:t>
            </a:r>
            <a:endParaRPr lang="en-US" sz="2100">
              <a:solidFill>
                <a:srgbClr val="FFCCFF"/>
              </a:solidFill>
              <a:latin typeface="Times New Roman" pitchFamily="18" charset="0"/>
            </a:endParaRPr>
          </a:p>
        </p:txBody>
      </p:sp>
      <p:pic>
        <p:nvPicPr>
          <p:cNvPr id="34827" name="Picture 11"/>
          <p:cNvPicPr>
            <a:picLocks noChangeAspect="1" noChangeArrowheads="1"/>
          </p:cNvPicPr>
          <p:nvPr/>
        </p:nvPicPr>
        <p:blipFill>
          <a:blip r:embed="rId7"/>
          <a:srcRect t="12276" r="4691" b="7074"/>
          <a:stretch>
            <a:fillRect/>
          </a:stretch>
        </p:blipFill>
        <p:spPr bwMode="auto">
          <a:xfrm>
            <a:off x="3124200" y="3505200"/>
            <a:ext cx="2794000" cy="2057400"/>
          </a:xfrm>
          <a:prstGeom prst="rect">
            <a:avLst/>
          </a:prstGeom>
          <a:noFill/>
          <a:ln w="9525">
            <a:noFill/>
            <a:miter lim="800000"/>
            <a:headEnd/>
            <a:tailEnd/>
          </a:ln>
        </p:spPr>
      </p:pic>
      <p:sp>
        <p:nvSpPr>
          <p:cNvPr id="34828" name="Text Box 12"/>
          <p:cNvSpPr txBox="1">
            <a:spLocks noChangeArrowheads="1"/>
          </p:cNvSpPr>
          <p:nvPr/>
        </p:nvSpPr>
        <p:spPr bwMode="auto">
          <a:xfrm>
            <a:off x="3124200" y="5214938"/>
            <a:ext cx="939800" cy="315912"/>
          </a:xfrm>
          <a:prstGeom prst="rect">
            <a:avLst/>
          </a:prstGeom>
          <a:solidFill>
            <a:srgbClr val="FFCCFF"/>
          </a:solidFill>
          <a:ln w="9525">
            <a:noFill/>
            <a:miter lim="800000"/>
            <a:headEnd/>
            <a:tailEnd/>
          </a:ln>
        </p:spPr>
        <p:txBody>
          <a:bodyPr wrap="none" lIns="80010" tIns="40005" rIns="80010" bIns="40005" anchor="ctr">
            <a:spAutoFit/>
          </a:bodyPr>
          <a:lstStyle/>
          <a:p>
            <a:pPr defTabSz="800100">
              <a:spcBef>
                <a:spcPct val="50000"/>
              </a:spcBef>
            </a:pPr>
            <a:r>
              <a:rPr lang="en-US" sz="1400">
                <a:latin typeface="Times New Roman" pitchFamily="18" charset="0"/>
              </a:rPr>
              <a:t>LANDUSE</a:t>
            </a:r>
            <a:endParaRPr lang="en-US" sz="2100">
              <a:solidFill>
                <a:srgbClr val="FFCCFF"/>
              </a:solidFill>
              <a:latin typeface="Times New Roman" pitchFamily="18" charset="0"/>
            </a:endParaRPr>
          </a:p>
        </p:txBody>
      </p:sp>
      <p:pic>
        <p:nvPicPr>
          <p:cNvPr id="34829" name="Picture 13"/>
          <p:cNvPicPr>
            <a:picLocks noChangeAspect="1" noChangeArrowheads="1"/>
          </p:cNvPicPr>
          <p:nvPr/>
        </p:nvPicPr>
        <p:blipFill>
          <a:blip r:embed="rId8"/>
          <a:srcRect l="1921" t="12666" r="1921" b="7333"/>
          <a:stretch>
            <a:fillRect/>
          </a:stretch>
        </p:blipFill>
        <p:spPr bwMode="auto">
          <a:xfrm>
            <a:off x="6172200" y="3505200"/>
            <a:ext cx="2743200" cy="2057400"/>
          </a:xfrm>
          <a:prstGeom prst="rect">
            <a:avLst/>
          </a:prstGeom>
          <a:noFill/>
          <a:ln w="9525">
            <a:noFill/>
            <a:miter lim="800000"/>
            <a:headEnd/>
            <a:tailEnd/>
          </a:ln>
        </p:spPr>
      </p:pic>
      <p:sp>
        <p:nvSpPr>
          <p:cNvPr id="34830" name="Text Box 14"/>
          <p:cNvSpPr txBox="1">
            <a:spLocks noChangeArrowheads="1"/>
          </p:cNvSpPr>
          <p:nvPr/>
        </p:nvSpPr>
        <p:spPr bwMode="auto">
          <a:xfrm>
            <a:off x="6400800" y="5154613"/>
            <a:ext cx="1779588" cy="292100"/>
          </a:xfrm>
          <a:prstGeom prst="rect">
            <a:avLst/>
          </a:prstGeom>
          <a:solidFill>
            <a:srgbClr val="FFCCFF"/>
          </a:solidFill>
          <a:ln w="9525">
            <a:noFill/>
            <a:miter lim="800000"/>
            <a:headEnd/>
            <a:tailEnd/>
          </a:ln>
        </p:spPr>
        <p:txBody>
          <a:bodyPr wrap="none" lIns="80010" tIns="40005" rIns="80010" bIns="40005" anchor="ctr">
            <a:spAutoFit/>
          </a:bodyPr>
          <a:lstStyle/>
          <a:p>
            <a:pPr defTabSz="800100">
              <a:spcBef>
                <a:spcPct val="50000"/>
              </a:spcBef>
            </a:pPr>
            <a:r>
              <a:rPr lang="en-US" sz="1400">
                <a:latin typeface="Times New Roman" pitchFamily="18" charset="0"/>
              </a:rPr>
              <a:t>GEOMORPHOLOGY</a:t>
            </a:r>
            <a:endParaRPr lang="en-US" sz="2100">
              <a:solidFill>
                <a:srgbClr val="FFCCFF"/>
              </a:solidFill>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392113" y="-33338"/>
            <a:ext cx="8447087" cy="822326"/>
          </a:xfrm>
          <a:prstGeom prst="rect">
            <a:avLst/>
          </a:prstGeom>
          <a:noFill/>
          <a:ln w="9525">
            <a:noFill/>
            <a:miter lim="800000"/>
            <a:headEnd/>
            <a:tailEnd/>
          </a:ln>
        </p:spPr>
        <p:txBody>
          <a:bodyPr wrap="none">
            <a:spAutoFit/>
          </a:bodyPr>
          <a:lstStyle/>
          <a:p>
            <a:r>
              <a:rPr lang="en-US" sz="2400" b="1">
                <a:solidFill>
                  <a:schemeClr val="tx2"/>
                </a:solidFill>
              </a:rPr>
              <a:t>Change of Bhagirathi river course near Prachin Mayapur </a:t>
            </a:r>
          </a:p>
          <a:p>
            <a:r>
              <a:rPr lang="en-US" sz="2400" b="1">
                <a:solidFill>
                  <a:schemeClr val="tx2"/>
                </a:solidFill>
              </a:rPr>
              <a:t>during April 1989 and October 1990</a:t>
            </a:r>
          </a:p>
        </p:txBody>
      </p:sp>
      <p:pic>
        <p:nvPicPr>
          <p:cNvPr id="35843" name="Picture 3" descr="bagi1"/>
          <p:cNvPicPr>
            <a:picLocks noChangeAspect="1" noChangeArrowheads="1"/>
          </p:cNvPicPr>
          <p:nvPr/>
        </p:nvPicPr>
        <p:blipFill>
          <a:blip r:embed="rId2"/>
          <a:srcRect l="340" t="1352" r="453" b="676"/>
          <a:stretch>
            <a:fillRect/>
          </a:stretch>
        </p:blipFill>
        <p:spPr bwMode="auto">
          <a:xfrm>
            <a:off x="0" y="773113"/>
            <a:ext cx="2301875" cy="2284412"/>
          </a:xfrm>
          <a:prstGeom prst="rect">
            <a:avLst/>
          </a:prstGeom>
          <a:noFill/>
          <a:ln w="9525">
            <a:solidFill>
              <a:schemeClr val="tx1"/>
            </a:solidFill>
            <a:miter lim="800000"/>
            <a:headEnd/>
            <a:tailEnd/>
          </a:ln>
        </p:spPr>
      </p:pic>
      <p:pic>
        <p:nvPicPr>
          <p:cNvPr id="35844" name="Picture 4" descr="bagi2"/>
          <p:cNvPicPr>
            <a:picLocks noChangeAspect="1" noChangeArrowheads="1"/>
          </p:cNvPicPr>
          <p:nvPr/>
        </p:nvPicPr>
        <p:blipFill>
          <a:blip r:embed="rId3"/>
          <a:srcRect l="450" t="455" r="676"/>
          <a:stretch>
            <a:fillRect/>
          </a:stretch>
        </p:blipFill>
        <p:spPr bwMode="auto">
          <a:xfrm>
            <a:off x="3073400" y="762000"/>
            <a:ext cx="2290763" cy="2289175"/>
          </a:xfrm>
          <a:prstGeom prst="rect">
            <a:avLst/>
          </a:prstGeom>
          <a:noFill/>
          <a:ln w="9525">
            <a:solidFill>
              <a:schemeClr val="tx1"/>
            </a:solidFill>
            <a:miter lim="800000"/>
            <a:headEnd/>
            <a:tailEnd/>
          </a:ln>
        </p:spPr>
      </p:pic>
      <p:pic>
        <p:nvPicPr>
          <p:cNvPr id="35845" name="Picture 5" descr="bagi3"/>
          <p:cNvPicPr>
            <a:picLocks noChangeAspect="1" noChangeArrowheads="1"/>
          </p:cNvPicPr>
          <p:nvPr/>
        </p:nvPicPr>
        <p:blipFill>
          <a:blip r:embed="rId4"/>
          <a:srcRect l="3378" t="1131"/>
          <a:stretch>
            <a:fillRect/>
          </a:stretch>
        </p:blipFill>
        <p:spPr bwMode="auto">
          <a:xfrm>
            <a:off x="6124575" y="757238"/>
            <a:ext cx="2249488" cy="2290762"/>
          </a:xfrm>
          <a:prstGeom prst="rect">
            <a:avLst/>
          </a:prstGeom>
          <a:noFill/>
          <a:ln w="9525">
            <a:solidFill>
              <a:schemeClr val="tx1"/>
            </a:solidFill>
            <a:miter lim="800000"/>
            <a:headEnd/>
            <a:tailEnd/>
          </a:ln>
        </p:spPr>
      </p:pic>
      <p:sp>
        <p:nvSpPr>
          <p:cNvPr id="35846" name="Text Box 6"/>
          <p:cNvSpPr txBox="1">
            <a:spLocks noChangeArrowheads="1"/>
          </p:cNvSpPr>
          <p:nvPr/>
        </p:nvSpPr>
        <p:spPr bwMode="auto">
          <a:xfrm>
            <a:off x="593725" y="2667000"/>
            <a:ext cx="1228725" cy="304800"/>
          </a:xfrm>
          <a:prstGeom prst="rect">
            <a:avLst/>
          </a:prstGeom>
          <a:noFill/>
          <a:ln w="9525">
            <a:noFill/>
            <a:miter lim="800000"/>
            <a:headEnd/>
            <a:tailEnd/>
          </a:ln>
        </p:spPr>
        <p:txBody>
          <a:bodyPr wrap="none">
            <a:spAutoFit/>
          </a:bodyPr>
          <a:lstStyle/>
          <a:p>
            <a:r>
              <a:rPr lang="en-US" sz="1400" b="1"/>
              <a:t>05 Apr, 1989</a:t>
            </a:r>
          </a:p>
        </p:txBody>
      </p:sp>
      <p:sp>
        <p:nvSpPr>
          <p:cNvPr id="35847" name="Text Box 7"/>
          <p:cNvSpPr txBox="1">
            <a:spLocks noChangeArrowheads="1"/>
          </p:cNvSpPr>
          <p:nvPr/>
        </p:nvSpPr>
        <p:spPr bwMode="auto">
          <a:xfrm>
            <a:off x="3810000" y="2667000"/>
            <a:ext cx="1257300" cy="304800"/>
          </a:xfrm>
          <a:prstGeom prst="rect">
            <a:avLst/>
          </a:prstGeom>
          <a:noFill/>
          <a:ln w="9525">
            <a:noFill/>
            <a:miter lim="800000"/>
            <a:headEnd/>
            <a:tailEnd/>
          </a:ln>
        </p:spPr>
        <p:txBody>
          <a:bodyPr wrap="none">
            <a:spAutoFit/>
          </a:bodyPr>
          <a:lstStyle/>
          <a:p>
            <a:r>
              <a:rPr lang="en-US" sz="1400" b="1"/>
              <a:t>11 Nov, 1989</a:t>
            </a:r>
          </a:p>
        </p:txBody>
      </p:sp>
      <p:sp>
        <p:nvSpPr>
          <p:cNvPr id="35848" name="Text Box 8"/>
          <p:cNvSpPr txBox="1">
            <a:spLocks noChangeArrowheads="1"/>
          </p:cNvSpPr>
          <p:nvPr/>
        </p:nvSpPr>
        <p:spPr bwMode="auto">
          <a:xfrm>
            <a:off x="7010400" y="2667000"/>
            <a:ext cx="1217613" cy="304800"/>
          </a:xfrm>
          <a:prstGeom prst="rect">
            <a:avLst/>
          </a:prstGeom>
          <a:noFill/>
          <a:ln w="9525">
            <a:noFill/>
            <a:miter lim="800000"/>
            <a:headEnd/>
            <a:tailEnd/>
          </a:ln>
        </p:spPr>
        <p:txBody>
          <a:bodyPr wrap="none">
            <a:spAutoFit/>
          </a:bodyPr>
          <a:lstStyle/>
          <a:p>
            <a:r>
              <a:rPr lang="en-US" sz="1400" b="1"/>
              <a:t>29 Oct, 1990</a:t>
            </a:r>
          </a:p>
        </p:txBody>
      </p:sp>
      <p:sp>
        <p:nvSpPr>
          <p:cNvPr id="35849" name="Line 9"/>
          <p:cNvSpPr>
            <a:spLocks noChangeShapeType="1"/>
          </p:cNvSpPr>
          <p:nvPr/>
        </p:nvSpPr>
        <p:spPr bwMode="auto">
          <a:xfrm>
            <a:off x="0" y="762000"/>
            <a:ext cx="7080250" cy="1588"/>
          </a:xfrm>
          <a:prstGeom prst="line">
            <a:avLst/>
          </a:prstGeom>
          <a:noFill/>
          <a:ln w="57150" cmpd="thickThin">
            <a:solidFill>
              <a:schemeClr val="bg1"/>
            </a:solidFill>
            <a:round/>
            <a:headEnd/>
            <a:tailEnd/>
          </a:ln>
        </p:spPr>
        <p:txBody>
          <a:bodyPr/>
          <a:lstStyle/>
          <a:p>
            <a:endParaRPr lang="en-US"/>
          </a:p>
        </p:txBody>
      </p:sp>
      <p:sp>
        <p:nvSpPr>
          <p:cNvPr id="35850" name="Text Box 11"/>
          <p:cNvSpPr txBox="1">
            <a:spLocks noChangeArrowheads="1"/>
          </p:cNvSpPr>
          <p:nvPr/>
        </p:nvSpPr>
        <p:spPr bwMode="auto">
          <a:xfrm>
            <a:off x="558800" y="3124200"/>
            <a:ext cx="7972425" cy="457200"/>
          </a:xfrm>
          <a:prstGeom prst="rect">
            <a:avLst/>
          </a:prstGeom>
          <a:noFill/>
          <a:ln w="9525">
            <a:noFill/>
            <a:miter lim="800000"/>
            <a:headEnd/>
            <a:tailEnd/>
          </a:ln>
        </p:spPr>
        <p:txBody>
          <a:bodyPr wrap="none">
            <a:spAutoFit/>
          </a:bodyPr>
          <a:lstStyle/>
          <a:p>
            <a:r>
              <a:rPr lang="en-US" sz="2400" b="1">
                <a:solidFill>
                  <a:schemeClr val="tx2"/>
                </a:solidFill>
              </a:rPr>
              <a:t>Change of Ganga river course near Patna during 1993</a:t>
            </a:r>
          </a:p>
        </p:txBody>
      </p:sp>
      <p:grpSp>
        <p:nvGrpSpPr>
          <p:cNvPr id="2" name="Group 12"/>
          <p:cNvGrpSpPr>
            <a:grpSpLocks/>
          </p:cNvGrpSpPr>
          <p:nvPr/>
        </p:nvGrpSpPr>
        <p:grpSpPr bwMode="auto">
          <a:xfrm>
            <a:off x="209550" y="3624263"/>
            <a:ext cx="8034338" cy="3233737"/>
            <a:chOff x="144" y="576"/>
            <a:chExt cx="5521" cy="3590"/>
          </a:xfrm>
        </p:grpSpPr>
        <p:pic>
          <p:nvPicPr>
            <p:cNvPr id="35853" name="Picture 13" descr="r-patnaflood"/>
            <p:cNvPicPr>
              <a:picLocks noChangeAspect="1" noChangeArrowheads="1"/>
            </p:cNvPicPr>
            <p:nvPr/>
          </p:nvPicPr>
          <p:blipFill>
            <a:blip r:embed="rId5">
              <a:lum bright="18000"/>
            </a:blip>
            <a:srcRect/>
            <a:stretch>
              <a:fillRect/>
            </a:stretch>
          </p:blipFill>
          <p:spPr bwMode="auto">
            <a:xfrm>
              <a:off x="3072" y="576"/>
              <a:ext cx="2405" cy="3216"/>
            </a:xfrm>
            <a:prstGeom prst="rect">
              <a:avLst/>
            </a:prstGeom>
            <a:noFill/>
            <a:ln w="22225">
              <a:solidFill>
                <a:srgbClr val="FF00FF"/>
              </a:solidFill>
              <a:miter lim="800000"/>
              <a:headEnd/>
              <a:tailEnd/>
            </a:ln>
          </p:spPr>
        </p:pic>
        <p:pic>
          <p:nvPicPr>
            <p:cNvPr id="35854" name="Picture 14" descr="r-patnapreflood"/>
            <p:cNvPicPr>
              <a:picLocks noChangeAspect="1" noChangeArrowheads="1"/>
            </p:cNvPicPr>
            <p:nvPr/>
          </p:nvPicPr>
          <p:blipFill>
            <a:blip r:embed="rId6"/>
            <a:srcRect/>
            <a:stretch>
              <a:fillRect/>
            </a:stretch>
          </p:blipFill>
          <p:spPr bwMode="auto">
            <a:xfrm>
              <a:off x="192" y="576"/>
              <a:ext cx="2689" cy="3206"/>
            </a:xfrm>
            <a:prstGeom prst="rect">
              <a:avLst/>
            </a:prstGeom>
            <a:noFill/>
            <a:ln w="22225">
              <a:solidFill>
                <a:srgbClr val="FF00FF"/>
              </a:solidFill>
              <a:miter lim="800000"/>
              <a:headEnd/>
              <a:tailEnd/>
            </a:ln>
          </p:spPr>
        </p:pic>
        <p:sp>
          <p:nvSpPr>
            <p:cNvPr id="35855" name="Text Box 15"/>
            <p:cNvSpPr txBox="1">
              <a:spLocks noChangeArrowheads="1"/>
            </p:cNvSpPr>
            <p:nvPr/>
          </p:nvSpPr>
          <p:spPr bwMode="auto">
            <a:xfrm>
              <a:off x="144" y="3792"/>
              <a:ext cx="1174" cy="374"/>
            </a:xfrm>
            <a:prstGeom prst="rect">
              <a:avLst/>
            </a:prstGeom>
            <a:noFill/>
            <a:ln w="9525">
              <a:noFill/>
              <a:miter lim="800000"/>
              <a:headEnd/>
              <a:tailEnd/>
            </a:ln>
          </p:spPr>
          <p:txBody>
            <a:bodyPr wrap="none">
              <a:spAutoFit/>
            </a:bodyPr>
            <a:lstStyle/>
            <a:p>
              <a:r>
                <a:rPr lang="en-US" sz="1600" b="1">
                  <a:latin typeface="Times New Roman" pitchFamily="18" charset="0"/>
                </a:rPr>
                <a:t>During May 1993</a:t>
              </a:r>
              <a:endParaRPr lang="en-US" sz="1600">
                <a:latin typeface="Times New Roman" pitchFamily="18" charset="0"/>
              </a:endParaRPr>
            </a:p>
          </p:txBody>
        </p:sp>
        <p:sp>
          <p:nvSpPr>
            <p:cNvPr id="35856" name="Text Box 16"/>
            <p:cNvSpPr txBox="1">
              <a:spLocks noChangeArrowheads="1"/>
            </p:cNvSpPr>
            <p:nvPr/>
          </p:nvSpPr>
          <p:spPr bwMode="auto">
            <a:xfrm>
              <a:off x="4464" y="3792"/>
              <a:ext cx="1201" cy="374"/>
            </a:xfrm>
            <a:prstGeom prst="rect">
              <a:avLst/>
            </a:prstGeom>
            <a:noFill/>
            <a:ln w="9525">
              <a:noFill/>
              <a:miter lim="800000"/>
              <a:headEnd/>
              <a:tailEnd/>
            </a:ln>
          </p:spPr>
          <p:txBody>
            <a:bodyPr wrap="none">
              <a:spAutoFit/>
            </a:bodyPr>
            <a:lstStyle/>
            <a:p>
              <a:r>
                <a:rPr lang="en-US" sz="1600" b="1">
                  <a:latin typeface="Times New Roman" pitchFamily="18" charset="0"/>
                </a:rPr>
                <a:t>During Sept. 1993</a:t>
              </a:r>
              <a:endParaRPr lang="en-US" sz="1600">
                <a:latin typeface="Times New Roman" pitchFamily="18" charset="0"/>
              </a:endParaRPr>
            </a:p>
          </p:txBody>
        </p:sp>
        <p:sp>
          <p:nvSpPr>
            <p:cNvPr id="35857" name="Text Box 17"/>
            <p:cNvSpPr txBox="1">
              <a:spLocks noChangeArrowheads="1"/>
            </p:cNvSpPr>
            <p:nvPr/>
          </p:nvSpPr>
          <p:spPr bwMode="auto">
            <a:xfrm>
              <a:off x="1440" y="2447"/>
              <a:ext cx="437" cy="374"/>
            </a:xfrm>
            <a:prstGeom prst="rect">
              <a:avLst/>
            </a:prstGeom>
            <a:noFill/>
            <a:ln w="9525">
              <a:noFill/>
              <a:miter lim="800000"/>
              <a:headEnd/>
              <a:tailEnd/>
            </a:ln>
          </p:spPr>
          <p:txBody>
            <a:bodyPr wrap="none">
              <a:spAutoFit/>
            </a:bodyPr>
            <a:lstStyle/>
            <a:p>
              <a:r>
                <a:rPr lang="en-US" sz="1600">
                  <a:solidFill>
                    <a:srgbClr val="FFFF00"/>
                  </a:solidFill>
                  <a:latin typeface="Times New Roman" pitchFamily="18" charset="0"/>
                </a:rPr>
                <a:t>Patna</a:t>
              </a:r>
            </a:p>
          </p:txBody>
        </p:sp>
        <p:sp>
          <p:nvSpPr>
            <p:cNvPr id="35858" name="Text Box 18"/>
            <p:cNvSpPr txBox="1">
              <a:spLocks noChangeArrowheads="1"/>
            </p:cNvSpPr>
            <p:nvPr/>
          </p:nvSpPr>
          <p:spPr bwMode="auto">
            <a:xfrm>
              <a:off x="3888" y="2447"/>
              <a:ext cx="437" cy="374"/>
            </a:xfrm>
            <a:prstGeom prst="rect">
              <a:avLst/>
            </a:prstGeom>
            <a:noFill/>
            <a:ln w="9525">
              <a:noFill/>
              <a:miter lim="800000"/>
              <a:headEnd/>
              <a:tailEnd/>
            </a:ln>
          </p:spPr>
          <p:txBody>
            <a:bodyPr wrap="none">
              <a:spAutoFit/>
            </a:bodyPr>
            <a:lstStyle/>
            <a:p>
              <a:r>
                <a:rPr lang="en-US" sz="1600">
                  <a:solidFill>
                    <a:srgbClr val="FFFF00"/>
                  </a:solidFill>
                  <a:latin typeface="Times New Roman" pitchFamily="18" charset="0"/>
                </a:rPr>
                <a:t>Patna</a:t>
              </a:r>
            </a:p>
          </p:txBody>
        </p:sp>
        <p:sp>
          <p:nvSpPr>
            <p:cNvPr id="35859" name="Text Box 19"/>
            <p:cNvSpPr txBox="1">
              <a:spLocks noChangeArrowheads="1"/>
            </p:cNvSpPr>
            <p:nvPr/>
          </p:nvSpPr>
          <p:spPr bwMode="auto">
            <a:xfrm rot="1040317">
              <a:off x="2000" y="2032"/>
              <a:ext cx="998" cy="373"/>
            </a:xfrm>
            <a:prstGeom prst="rect">
              <a:avLst/>
            </a:prstGeom>
            <a:noFill/>
            <a:ln w="9525">
              <a:noFill/>
              <a:miter lim="800000"/>
              <a:headEnd/>
              <a:tailEnd/>
            </a:ln>
          </p:spPr>
          <p:txBody>
            <a:bodyPr wrap="none">
              <a:spAutoFit/>
            </a:bodyPr>
            <a:lstStyle/>
            <a:p>
              <a:r>
                <a:rPr lang="en-US" sz="1600">
                  <a:solidFill>
                    <a:srgbClr val="FFFF00"/>
                  </a:solidFill>
                  <a:latin typeface="Times New Roman" pitchFamily="18" charset="0"/>
                </a:rPr>
                <a:t>Ganga river --&gt;</a:t>
              </a:r>
            </a:p>
          </p:txBody>
        </p:sp>
        <p:sp>
          <p:nvSpPr>
            <p:cNvPr id="35860" name="Text Box 20"/>
            <p:cNvSpPr txBox="1">
              <a:spLocks noChangeArrowheads="1"/>
            </p:cNvSpPr>
            <p:nvPr/>
          </p:nvSpPr>
          <p:spPr bwMode="auto">
            <a:xfrm rot="1040317">
              <a:off x="4446" y="1935"/>
              <a:ext cx="998" cy="373"/>
            </a:xfrm>
            <a:prstGeom prst="rect">
              <a:avLst/>
            </a:prstGeom>
            <a:noFill/>
            <a:ln w="9525">
              <a:noFill/>
              <a:miter lim="800000"/>
              <a:headEnd/>
              <a:tailEnd/>
            </a:ln>
          </p:spPr>
          <p:txBody>
            <a:bodyPr wrap="none">
              <a:spAutoFit/>
            </a:bodyPr>
            <a:lstStyle/>
            <a:p>
              <a:r>
                <a:rPr lang="en-US" sz="1600">
                  <a:solidFill>
                    <a:srgbClr val="FFFF00"/>
                  </a:solidFill>
                  <a:latin typeface="Times New Roman" pitchFamily="18" charset="0"/>
                </a:rPr>
                <a:t>Ganga river --&gt;</a:t>
              </a:r>
            </a:p>
          </p:txBody>
        </p:sp>
        <p:sp>
          <p:nvSpPr>
            <p:cNvPr id="35861" name="Text Box 21"/>
            <p:cNvSpPr txBox="1">
              <a:spLocks noChangeArrowheads="1"/>
            </p:cNvSpPr>
            <p:nvPr/>
          </p:nvSpPr>
          <p:spPr bwMode="auto">
            <a:xfrm rot="3823158">
              <a:off x="686" y="1485"/>
              <a:ext cx="1725" cy="232"/>
            </a:xfrm>
            <a:prstGeom prst="rect">
              <a:avLst/>
            </a:prstGeom>
            <a:noFill/>
            <a:ln w="9525">
              <a:noFill/>
              <a:miter lim="800000"/>
              <a:headEnd/>
              <a:tailEnd/>
            </a:ln>
          </p:spPr>
          <p:txBody>
            <a:bodyPr wrap="none">
              <a:spAutoFit/>
            </a:bodyPr>
            <a:lstStyle/>
            <a:p>
              <a:r>
                <a:rPr lang="en-US" sz="1600">
                  <a:solidFill>
                    <a:srgbClr val="FFFF00"/>
                  </a:solidFill>
                  <a:latin typeface="Times New Roman" pitchFamily="18" charset="0"/>
                </a:rPr>
                <a:t>Gandak river --&gt;</a:t>
              </a:r>
            </a:p>
          </p:txBody>
        </p:sp>
      </p:grpSp>
      <p:sp>
        <p:nvSpPr>
          <p:cNvPr id="35852" name="Line 22"/>
          <p:cNvSpPr>
            <a:spLocks noChangeShapeType="1"/>
          </p:cNvSpPr>
          <p:nvPr/>
        </p:nvSpPr>
        <p:spPr bwMode="auto">
          <a:xfrm>
            <a:off x="0" y="3536950"/>
            <a:ext cx="8382000" cy="0"/>
          </a:xfrm>
          <a:prstGeom prst="line">
            <a:avLst/>
          </a:prstGeom>
          <a:noFill/>
          <a:ln w="57150" cmpd="thickThin">
            <a:solidFill>
              <a:schemeClr val="bg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679</Words>
  <Application>Microsoft Macintosh PowerPoint</Application>
  <PresentationFormat>On-screen Show (4:3)</PresentationFormat>
  <Paragraphs>81</Paragraphs>
  <Slides>8</Slides>
  <Notes>5</Notes>
  <HiddenSlides>0</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8</vt:i4>
      </vt:variant>
    </vt:vector>
  </HeadingPairs>
  <TitlesOfParts>
    <vt:vector size="11" baseType="lpstr">
      <vt:lpstr>Office Theme</vt:lpstr>
      <vt:lpstr>Worksheet</vt:lpstr>
      <vt:lpstr>Photo Editor Photo</vt:lpstr>
      <vt:lpstr>GIS Data Formates </vt:lpstr>
      <vt:lpstr>Storing Data</vt:lpstr>
      <vt:lpstr>Slide 3</vt:lpstr>
      <vt:lpstr>SPATIAL DATA</vt:lpstr>
      <vt:lpstr>Slide 5</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GIS Data Formates </dc:title>
  <dc:creator>Barat</dc:creator>
  <cp:keywords/>
  <cp:lastModifiedBy>Svein Stoveland</cp:lastModifiedBy>
  <cp:revision>3</cp:revision>
  <dcterms:created xsi:type="dcterms:W3CDTF">2013-07-12T10:48:53Z</dcterms:created>
  <dcterms:modified xsi:type="dcterms:W3CDTF">2013-07-12T10:50:00Z</dcterms:modified>
</cp:coreProperties>
</file>