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6" r:id="rId8"/>
    <p:sldId id="277" r:id="rId9"/>
    <p:sldId id="263" r:id="rId10"/>
    <p:sldId id="261" r:id="rId11"/>
    <p:sldId id="278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A7D05-98EA-4781-9751-8E1878177268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56822-6B75-4A7D-8953-F1A5E6259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4724399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Introduction to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GeoDatabase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Lecture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0" y="5867400"/>
            <a:ext cx="5181600" cy="838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By: Abdullah Barat</a:t>
            </a:r>
            <a:endParaRPr lang="en-US" sz="40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err="1" smtClean="0"/>
              <a:t>GeoDatabase</a:t>
            </a:r>
            <a:r>
              <a:rPr lang="en-US" dirty="0" smtClean="0"/>
              <a:t> Pyramid </a:t>
            </a:r>
            <a:endParaRPr lang="en-US" dirty="0"/>
          </a:p>
        </p:txBody>
      </p:sp>
      <p:pic>
        <p:nvPicPr>
          <p:cNvPr id="3074" name="Picture 2" descr="D:\GDB shots\New Picture (2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458199" cy="52578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3400" y="1981200"/>
            <a:ext cx="24384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1- Personal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2-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File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aseline="0" dirty="0" smtClean="0">
                <a:latin typeface="+mj-lt"/>
                <a:ea typeface="+mj-ea"/>
                <a:cs typeface="+mj-cs"/>
              </a:rPr>
              <a:t>3-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Enterprise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(Multi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User)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1219200"/>
            <a:ext cx="3581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700" dirty="0" smtClean="0">
                <a:latin typeface="+mj-lt"/>
                <a:ea typeface="+mj-ea"/>
                <a:cs typeface="+mj-cs"/>
              </a:rPr>
              <a:t>There are 3 types</a:t>
            </a:r>
            <a:r>
              <a:rPr lang="en-US" sz="4400" dirty="0" smtClean="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  <a:tabLst>
                <a:tab pos="457200" algn="l"/>
              </a:tabLst>
            </a:pPr>
            <a:r>
              <a:rPr lang="en-US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Types of </a:t>
            </a:r>
            <a:r>
              <a:rPr lang="en-US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geodatabases</a:t>
            </a:r>
            <a:endParaRPr lang="en-US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28600" y="990600"/>
            <a:ext cx="87630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600" y="756107"/>
            <a:ext cx="86868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geodatabase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is a "container" used to hold a collection of datasets. There are three types: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File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geodatabases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Stored as folders in a file system. Each dataset is held as a file that can scale up to 1 TB in size. The file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geodatabase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is recommended over personal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geodatabases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Personal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geodatabases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All datasets are stored within a Microsoft Access data file, which is limited in size to 2 GB.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ArcSDE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geodatabases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Stored in a relational database using Oracle, Microsoft SQL Server, IBM DB2, IBM Informix, or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PostgreSQL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These multiuser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geodatabases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require the use of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ArcSDE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and can </a:t>
            </a:r>
            <a:r>
              <a:rPr lang="en-US" sz="2200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be unlimited in size and numbers of users.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Personal GDB</a:t>
            </a:r>
            <a:endParaRPr lang="en-US" dirty="0"/>
          </a:p>
        </p:txBody>
      </p:sp>
      <p:pic>
        <p:nvPicPr>
          <p:cNvPr id="5122" name="Picture 2" descr="D:\GDB shots\Newzz Picture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9142277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File GDB</a:t>
            </a:r>
            <a:endParaRPr lang="en-US" dirty="0"/>
          </a:p>
        </p:txBody>
      </p:sp>
      <p:pic>
        <p:nvPicPr>
          <p:cNvPr id="6146" name="Picture 2" descr="D:\GDB shots\New Picwwture (1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8433" y="1600200"/>
            <a:ext cx="7367134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Enterprise GDB</a:t>
            </a:r>
            <a:endParaRPr lang="en-US" dirty="0"/>
          </a:p>
        </p:txBody>
      </p:sp>
      <p:pic>
        <p:nvPicPr>
          <p:cNvPr id="7170" name="Picture 2" descr="D:\GDB shots\;;Picture (2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1"/>
            <a:ext cx="9144000" cy="4800599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59436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Used for large operations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latin typeface="+mj-lt"/>
                <a:ea typeface="+mj-ea"/>
                <a:cs typeface="+mj-cs"/>
              </a:rPr>
              <a:t>Extremely Complex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latin typeface="+mj-lt"/>
                <a:ea typeface="+mj-ea"/>
                <a:cs typeface="+mj-cs"/>
              </a:rPr>
              <a:t>Not discussed in depth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Requirement for Enterprise GDB</a:t>
            </a:r>
            <a:endParaRPr lang="en-US" dirty="0"/>
          </a:p>
        </p:txBody>
      </p:sp>
      <p:pic>
        <p:nvPicPr>
          <p:cNvPr id="8194" name="Picture 2" descr="D:\GDB shots\Newdd Picture (3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6732" y="1600200"/>
            <a:ext cx="665053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You will also need</a:t>
            </a:r>
            <a:endParaRPr lang="en-US" dirty="0"/>
          </a:p>
        </p:txBody>
      </p:sp>
      <p:pic>
        <p:nvPicPr>
          <p:cNvPr id="9218" name="Picture 2" descr="D:\GDB shots\222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172200" y="1524000"/>
            <a:ext cx="29718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latin typeface="+mj-lt"/>
                <a:ea typeface="+mj-ea"/>
                <a:cs typeface="+mj-cs"/>
              </a:rPr>
              <a:t>Street Price</a:t>
            </a:r>
            <a:r>
              <a:rPr lang="en-US" dirty="0" smtClean="0">
                <a:latin typeface="+mj-lt"/>
                <a:ea typeface="+mj-ea"/>
                <a:cs typeface="+mj-cs"/>
              </a:rPr>
              <a:t>: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Arc Info  $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10 000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MS SQL Server </a:t>
            </a:r>
            <a:r>
              <a:rPr lang="en-US" dirty="0" err="1" smtClean="0">
                <a:latin typeface="+mj-lt"/>
                <a:ea typeface="+mj-ea"/>
                <a:cs typeface="+mj-cs"/>
              </a:rPr>
              <a:t>Ent</a:t>
            </a:r>
            <a:r>
              <a:rPr lang="en-US" dirty="0" smtClean="0">
                <a:latin typeface="+mj-lt"/>
                <a:ea typeface="+mj-ea"/>
                <a:cs typeface="+mj-cs"/>
              </a:rPr>
              <a:t>  $ 39 000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Arc SDE   Several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Thousands $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172200" y="4419600"/>
            <a:ext cx="28194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Skilled Professionals To Operate the System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Benefits of Personal &amp; File GDB</a:t>
            </a:r>
            <a:endParaRPr lang="en-US" dirty="0"/>
          </a:p>
        </p:txBody>
      </p:sp>
      <p:pic>
        <p:nvPicPr>
          <p:cNvPr id="10242" name="Picture 2" descr="D:\GDB shots\ff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24068"/>
            <a:ext cx="8001000" cy="5505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Portability &amp; Data Management </a:t>
            </a:r>
            <a:endParaRPr lang="en-US" dirty="0"/>
          </a:p>
        </p:txBody>
      </p:sp>
      <p:pic>
        <p:nvPicPr>
          <p:cNvPr id="11267" name="Picture 3" descr="D:\GDB shots\New dd(6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066800"/>
            <a:ext cx="8077199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Shape Area &amp; Shape Length 1</a:t>
            </a:r>
            <a:endParaRPr lang="en-US" dirty="0"/>
          </a:p>
        </p:txBody>
      </p:sp>
      <p:pic>
        <p:nvPicPr>
          <p:cNvPr id="12290" name="Picture 2" descr="D:\GDB shots\444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381999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This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lesson will introduce you to the tools that are used to establish one of the 3 types of GDB, the personal GDB and will teach you the settings for creating a spatial layer that can take advantage of the functions of a GDB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Shape Area &amp; Shape Length 2</a:t>
            </a:r>
            <a:endParaRPr lang="en-US" dirty="0"/>
          </a:p>
        </p:txBody>
      </p:sp>
      <p:pic>
        <p:nvPicPr>
          <p:cNvPr id="13315" name="Picture 3" descr="D:\GDB shots\New Piclltllure (8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10829"/>
            <a:ext cx="8077200" cy="5599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Annotation (Text or Label)</a:t>
            </a:r>
            <a:endParaRPr lang="en-US" dirty="0"/>
          </a:p>
        </p:txBody>
      </p:sp>
      <p:pic>
        <p:nvPicPr>
          <p:cNvPr id="14338" name="Picture 2" descr="D:\GDB shots\New Picture (9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153399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Raster Management</a:t>
            </a:r>
            <a:endParaRPr lang="en-US" dirty="0"/>
          </a:p>
        </p:txBody>
      </p:sp>
      <p:pic>
        <p:nvPicPr>
          <p:cNvPr id="15362" name="Picture 2" descr="D:\GDB shots\New ee10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5360" y="1600200"/>
            <a:ext cx="661328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43600"/>
          </a:xfrm>
        </p:spPr>
        <p:txBody>
          <a:bodyPr>
            <a:normAutofit/>
          </a:bodyPr>
          <a:lstStyle/>
          <a:p>
            <a:r>
              <a:rPr lang="en-US" dirty="0" smtClean="0"/>
              <a:t>End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Thanks for being Patient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Any 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History of Spatial Data Formats</a:t>
            </a:r>
            <a:endParaRPr lang="en-US" dirty="0"/>
          </a:p>
        </p:txBody>
      </p:sp>
      <p:pic>
        <p:nvPicPr>
          <p:cNvPr id="1026" name="Picture 2" descr="C:\Users\Barat\Desktop\New Picture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3999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Coverage and </a:t>
            </a:r>
            <a:r>
              <a:rPr lang="en-US" dirty="0" err="1" smtClean="0"/>
              <a:t>Shapefile</a:t>
            </a:r>
            <a:r>
              <a:rPr lang="en-US" dirty="0" smtClean="0"/>
              <a:t> stored in a directory or folder </a:t>
            </a:r>
          </a:p>
          <a:p>
            <a:r>
              <a:rPr lang="en-US" dirty="0" smtClean="0"/>
              <a:t>Feature class is stored inside the GDB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Coverage Vector Type</a:t>
            </a:r>
            <a:endParaRPr lang="en-US" dirty="0"/>
          </a:p>
        </p:txBody>
      </p:sp>
      <p:pic>
        <p:nvPicPr>
          <p:cNvPr id="2050" name="Picture 2" descr="C:\Users\Barat\Desktop\New Picture (1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0"/>
            <a:ext cx="3352800" cy="914400"/>
          </a:xfrm>
        </p:spPr>
        <p:txBody>
          <a:bodyPr>
            <a:normAutofit/>
          </a:bodyPr>
          <a:lstStyle/>
          <a:p>
            <a:pPr algn="r"/>
            <a:r>
              <a:rPr lang="en-US" dirty="0" err="1" smtClean="0"/>
              <a:t>GeoDatabase</a:t>
            </a:r>
            <a:endParaRPr lang="en-US" dirty="0"/>
          </a:p>
        </p:txBody>
      </p:sp>
      <p:pic>
        <p:nvPicPr>
          <p:cNvPr id="4098" name="Picture 2" descr="D:\GDB shots\New ff(2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14800" cy="31242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3352800"/>
            <a:ext cx="8991600" cy="350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Definition: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Conceptually, GDB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s are like storage units, which neatly organizing your data.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latin typeface="+mj-lt"/>
                <a:ea typeface="+mj-ea"/>
                <a:cs typeface="+mj-cs"/>
              </a:rPr>
              <a:t>Or:</a:t>
            </a:r>
          </a:p>
          <a:p>
            <a:pPr lvl="0">
              <a:spcBef>
                <a:spcPct val="0"/>
              </a:spcBef>
              <a:defRPr/>
            </a:pPr>
            <a:r>
              <a:rPr lang="en-US" sz="2800" dirty="0" smtClean="0"/>
              <a:t>The </a:t>
            </a:r>
            <a:r>
              <a:rPr lang="en-US" sz="2800" dirty="0" err="1" smtClean="0"/>
              <a:t>geodatabase</a:t>
            </a:r>
            <a:r>
              <a:rPr lang="en-US" sz="2800" dirty="0" smtClean="0"/>
              <a:t> is a collection of geographic datasets of various types</a:t>
            </a:r>
            <a:endParaRPr lang="en-US" sz="2800" dirty="0" smtClean="0"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0"/>
            <a:ext cx="5029200" cy="914400"/>
          </a:xfrm>
        </p:spPr>
        <p:txBody>
          <a:bodyPr>
            <a:normAutofit/>
          </a:bodyPr>
          <a:lstStyle/>
          <a:p>
            <a:r>
              <a:rPr lang="en-US" dirty="0" err="1" smtClean="0"/>
              <a:t>GeoDatabase</a:t>
            </a:r>
            <a:endParaRPr lang="en-US" dirty="0"/>
          </a:p>
        </p:txBody>
      </p:sp>
      <p:pic>
        <p:nvPicPr>
          <p:cNvPr id="4098" name="Picture 2" descr="D:\GDB shots\New ff(2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14800" cy="31242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3200400"/>
            <a:ext cx="89916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lvl="0"/>
            <a:r>
              <a:rPr lang="en-US" sz="4400" dirty="0" smtClean="0"/>
              <a:t>The </a:t>
            </a:r>
            <a:r>
              <a:rPr lang="en-US" sz="4400" dirty="0" err="1" smtClean="0"/>
              <a:t>geodatabase</a:t>
            </a:r>
            <a:r>
              <a:rPr lang="en-US" sz="4400" dirty="0" smtClean="0"/>
              <a:t> is the native data structure for </a:t>
            </a:r>
            <a:r>
              <a:rPr lang="en-US" sz="4400" dirty="0" err="1" smtClean="0"/>
              <a:t>ArcGIS</a:t>
            </a:r>
            <a:r>
              <a:rPr lang="en-US" sz="4400" dirty="0" smtClean="0"/>
              <a:t> and is the primary data format used for editing and data management. While </a:t>
            </a:r>
            <a:r>
              <a:rPr lang="en-US" sz="4400" dirty="0" err="1" smtClean="0"/>
              <a:t>ArcGIS</a:t>
            </a:r>
            <a:r>
              <a:rPr lang="en-US" sz="4400" dirty="0" smtClean="0"/>
              <a:t> works with geographic information in numerous geographic information system (GIS) file formats, it is designed to work with and leverage the capabilities of the </a:t>
            </a:r>
            <a:r>
              <a:rPr lang="en-US" sz="4400" dirty="0" err="1" smtClean="0"/>
              <a:t>geodatabase</a:t>
            </a:r>
            <a:r>
              <a:rPr lang="en-US" sz="4400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267200" y="2209800"/>
            <a:ext cx="2438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Definition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0"/>
            <a:ext cx="50292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Fundamental datasets in the </a:t>
            </a:r>
            <a:r>
              <a:rPr lang="en-US" dirty="0" err="1" smtClean="0"/>
              <a:t>geodatabase</a:t>
            </a:r>
            <a:endParaRPr lang="en-US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" y="3200400"/>
            <a:ext cx="89916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3600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Content Placeholder 9" descr="The three primary types of datasets in GIS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38385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3429000"/>
            <a:ext cx="9144000" cy="3429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3352800"/>
            <a:ext cx="8839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/>
              <a:t>A key </a:t>
            </a:r>
            <a:r>
              <a:rPr lang="en-US" sz="2700" dirty="0" err="1" smtClean="0"/>
              <a:t>geodatabase</a:t>
            </a:r>
            <a:r>
              <a:rPr lang="en-US" sz="2700" dirty="0" smtClean="0"/>
              <a:t> concept is the dataset. It is the primary mechanism used to organize and use geographic information in </a:t>
            </a:r>
            <a:r>
              <a:rPr lang="en-US" sz="2700" dirty="0" err="1" smtClean="0"/>
              <a:t>ArcGIS</a:t>
            </a:r>
            <a:r>
              <a:rPr lang="en-US" sz="2700" dirty="0" smtClean="0"/>
              <a:t>. The </a:t>
            </a:r>
            <a:r>
              <a:rPr lang="en-US" sz="2700" dirty="0" err="1" smtClean="0"/>
              <a:t>geodatabase</a:t>
            </a:r>
            <a:r>
              <a:rPr lang="en-US" sz="2700" dirty="0" smtClean="0"/>
              <a:t> contains three primary dataset types:</a:t>
            </a:r>
          </a:p>
          <a:p>
            <a:endParaRPr lang="en-US" sz="2700" dirty="0" smtClean="0"/>
          </a:p>
          <a:p>
            <a:pPr marL="742950" lvl="0" indent="-742950">
              <a:buFont typeface="+mj-lt"/>
              <a:buAutoNum type="arabicPeriod"/>
            </a:pPr>
            <a:r>
              <a:rPr lang="en-US" sz="2700" dirty="0" smtClean="0"/>
              <a:t>Feature classes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2700" dirty="0" smtClean="0"/>
              <a:t>Raster datasets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2700" dirty="0" smtClean="0"/>
              <a:t>Tables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pPr algn="l"/>
            <a:r>
              <a:rPr lang="en-US" dirty="0" err="1" smtClean="0"/>
              <a:t>GeoDatabase</a:t>
            </a:r>
            <a:endParaRPr lang="en-US" dirty="0"/>
          </a:p>
        </p:txBody>
      </p:sp>
      <p:pic>
        <p:nvPicPr>
          <p:cNvPr id="4098" name="Picture 2" descr="D:\GDB shots\New ff(2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52400"/>
            <a:ext cx="2311037" cy="1828800"/>
          </a:xfrm>
          <a:prstGeom prst="rect">
            <a:avLst/>
          </a:prstGeom>
          <a:noFill/>
        </p:spPr>
      </p:pic>
      <p:pic>
        <p:nvPicPr>
          <p:cNvPr id="4099" name="Picture 3" descr="D:\GDB shots\New Pictughfge (3)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438400"/>
            <a:ext cx="7885923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432</Words>
  <Application>Microsoft Office PowerPoint</Application>
  <PresentationFormat>On-screen Show (4:3)</PresentationFormat>
  <Paragraphs>58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Introduction to GeoDatabase Lecture</vt:lpstr>
      <vt:lpstr>Purpose of This Lesson</vt:lpstr>
      <vt:lpstr>History of Spatial Data Formats</vt:lpstr>
      <vt:lpstr>Slide 4</vt:lpstr>
      <vt:lpstr>Coverage Vector Type</vt:lpstr>
      <vt:lpstr>GeoDatabase</vt:lpstr>
      <vt:lpstr>GeoDatabase</vt:lpstr>
      <vt:lpstr>Fundamental datasets in the geodatabase</vt:lpstr>
      <vt:lpstr>GeoDatabase</vt:lpstr>
      <vt:lpstr>GeoDatabase Pyramid </vt:lpstr>
      <vt:lpstr>Types of geodatabases</vt:lpstr>
      <vt:lpstr>Personal GDB</vt:lpstr>
      <vt:lpstr>File GDB</vt:lpstr>
      <vt:lpstr>Enterprise GDB</vt:lpstr>
      <vt:lpstr>Requirement for Enterprise GDB</vt:lpstr>
      <vt:lpstr>You will also need</vt:lpstr>
      <vt:lpstr>Benefits of Personal &amp; File GDB</vt:lpstr>
      <vt:lpstr>Portability &amp; Data Management </vt:lpstr>
      <vt:lpstr>Shape Area &amp; Shape Length 1</vt:lpstr>
      <vt:lpstr>Shape Area &amp; Shape Length 2</vt:lpstr>
      <vt:lpstr>Annotation (Text or Label)</vt:lpstr>
      <vt:lpstr>Raster Management</vt:lpstr>
      <vt:lpstr>End  Thanks for being Patient      Any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GeoDatabase Lecture</dc:title>
  <dc:creator>Barat</dc:creator>
  <cp:lastModifiedBy>Barat</cp:lastModifiedBy>
  <cp:revision>71</cp:revision>
  <dcterms:created xsi:type="dcterms:W3CDTF">2013-08-02T07:46:02Z</dcterms:created>
  <dcterms:modified xsi:type="dcterms:W3CDTF">2013-08-02T18:48:53Z</dcterms:modified>
</cp:coreProperties>
</file>