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7"/>
  </p:notesMasterIdLst>
  <p:handoutMasterIdLst>
    <p:handoutMasterId r:id="rId18"/>
  </p:handoutMasterIdLst>
  <p:sldIdLst>
    <p:sldId id="256" r:id="rId2"/>
    <p:sldId id="348" r:id="rId3"/>
    <p:sldId id="379" r:id="rId4"/>
    <p:sldId id="376" r:id="rId5"/>
    <p:sldId id="405" r:id="rId6"/>
    <p:sldId id="407" r:id="rId7"/>
    <p:sldId id="413" r:id="rId8"/>
    <p:sldId id="402" r:id="rId9"/>
    <p:sldId id="403" r:id="rId10"/>
    <p:sldId id="404" r:id="rId11"/>
    <p:sldId id="406" r:id="rId12"/>
    <p:sldId id="395" r:id="rId13"/>
    <p:sldId id="387" r:id="rId14"/>
    <p:sldId id="384" r:id="rId15"/>
    <p:sldId id="41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00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1216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60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3D6E2-FF70-1349-8988-8D0BA51073C1}" type="datetimeFigureOut">
              <a:rPr lang="en-US" smtClean="0"/>
              <a:pPr/>
              <a:t>08/09/2014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89C5ED-D98D-0341-9E2D-4D0A71DBB1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09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749F3-E231-4EFF-A353-A81CEDB040AB}" type="datetimeFigureOut">
              <a:rPr lang="en-US" smtClean="0"/>
              <a:pPr/>
              <a:t>08/09/2014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129045-D41F-4AA9-A6C4-672A37E6E4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59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29045-D41F-4AA9-A6C4-672A37E6E4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5879619" indent="-35447153"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3246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86493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297396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729862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5A072BE-B027-B14D-AF54-E6ED17FFAA8A}" type="slidenum">
              <a:rPr lang="en-US" sz="1200">
                <a:latin typeface="Times New Roman" charset="0"/>
              </a:rPr>
              <a:pPr/>
              <a:t>5</a:t>
            </a:fld>
            <a:endParaRPr lang="en-US" sz="1200">
              <a:latin typeface="Times New Roman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0504D486-C303-41D0-8718-BC5060E96BD9}" type="datetime1">
              <a:rPr lang="en-US"/>
              <a:pPr>
                <a:defRPr/>
              </a:pPr>
              <a:t>08/09/2014</a:t>
            </a:fld>
            <a:endParaRPr lang="en-US"/>
          </a:p>
        </p:txBody>
      </p:sp>
      <p:sp>
        <p:nvSpPr>
          <p:cNvPr id="1945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A3B5D8C-65A1-48CA-ADEF-A897EAFB3899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45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541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BE835C-3BD1-4185-A586-A6F54B5E0974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305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0225"/>
            <a:ext cx="5486400" cy="411797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CA" smtClean="0"/>
              <a:t>Representation of the relative sizes of different pathogens, and the pore size in a sand filter.</a:t>
            </a:r>
          </a:p>
          <a:p>
            <a:r>
              <a:rPr lang="en-CA" smtClean="0"/>
              <a:t>Pathogen size is very relevant to understanding filter technology.</a:t>
            </a:r>
          </a:p>
          <a:p>
            <a:endParaRPr lang="en-CA" smtClean="0"/>
          </a:p>
          <a:p>
            <a:endParaRPr lang="en-C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5879619" indent="-35447153"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3246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86493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297396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729862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8214CB4-68FC-A242-B66C-2D7DF57027C7}" type="slidenum">
              <a:rPr lang="en-US" sz="1200">
                <a:latin typeface="Times New Roman" charset="0"/>
              </a:rPr>
              <a:pPr/>
              <a:t>9</a:t>
            </a:fld>
            <a:endParaRPr lang="en-US" sz="1200">
              <a:latin typeface="Times New Roman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2AB66F-18F6-4948-8FDF-1BAD6CC18D67}" type="slidenum">
              <a:rPr lang="en-US"/>
              <a:pPr/>
              <a:t>11</a:t>
            </a:fld>
            <a:endParaRPr 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91" y="4344646"/>
            <a:ext cx="5487019" cy="4114177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280F-CA4F-4473-AA52-8C682414E4C5}" type="datetimeFigureOut">
              <a:rPr lang="en-US" smtClean="0"/>
              <a:pPr/>
              <a:t>08/09/2014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4E89-69B7-4CA6-B715-E8647732E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280F-CA4F-4473-AA52-8C682414E4C5}" type="datetimeFigureOut">
              <a:rPr lang="en-US" smtClean="0"/>
              <a:pPr/>
              <a:t>08/09/2014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4E89-69B7-4CA6-B715-E8647732E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280F-CA4F-4473-AA52-8C682414E4C5}" type="datetimeFigureOut">
              <a:rPr lang="en-US" smtClean="0"/>
              <a:pPr/>
              <a:t>08/09/2014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4E89-69B7-4CA6-B715-E8647732E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40F06DE-8D9F-B940-8A9A-DA991E9660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732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280F-CA4F-4473-AA52-8C682414E4C5}" type="datetimeFigureOut">
              <a:rPr lang="en-US" smtClean="0"/>
              <a:pPr/>
              <a:t>08/09/2014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4E89-69B7-4CA6-B715-E8647732E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280F-CA4F-4473-AA52-8C682414E4C5}" type="datetimeFigureOut">
              <a:rPr lang="en-US" smtClean="0"/>
              <a:pPr/>
              <a:t>08/09/2014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4E89-69B7-4CA6-B715-E8647732E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280F-CA4F-4473-AA52-8C682414E4C5}" type="datetimeFigureOut">
              <a:rPr lang="en-US" smtClean="0"/>
              <a:pPr/>
              <a:t>08/09/2014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4E89-69B7-4CA6-B715-E8647732E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280F-CA4F-4473-AA52-8C682414E4C5}" type="datetimeFigureOut">
              <a:rPr lang="en-US" smtClean="0"/>
              <a:pPr/>
              <a:t>08/09/2014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4E89-69B7-4CA6-B715-E8647732E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280F-CA4F-4473-AA52-8C682414E4C5}" type="datetimeFigureOut">
              <a:rPr lang="en-US" smtClean="0"/>
              <a:pPr/>
              <a:t>08/09/2014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4E89-69B7-4CA6-B715-E8647732E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280F-CA4F-4473-AA52-8C682414E4C5}" type="datetimeFigureOut">
              <a:rPr lang="en-US" smtClean="0"/>
              <a:pPr/>
              <a:t>08/09/2014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4E89-69B7-4CA6-B715-E8647732E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280F-CA4F-4473-AA52-8C682414E4C5}" type="datetimeFigureOut">
              <a:rPr lang="en-US" smtClean="0"/>
              <a:pPr/>
              <a:t>08/09/2014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4E89-69B7-4CA6-B715-E8647732E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280F-CA4F-4473-AA52-8C682414E4C5}" type="datetimeFigureOut">
              <a:rPr lang="en-US" smtClean="0"/>
              <a:pPr/>
              <a:t>08/09/2014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6B4E89-69B7-4CA6-B715-E8647732E6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C5280F-CA4F-4473-AA52-8C682414E4C5}" type="datetimeFigureOut">
              <a:rPr lang="en-US" smtClean="0"/>
              <a:pPr/>
              <a:t>08/09/2014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6B4E89-69B7-4CA6-B715-E8647732E67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jpe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7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0901" y="3657599"/>
            <a:ext cx="7933707" cy="1383471"/>
          </a:xfrm>
          <a:solidFill>
            <a:srgbClr val="002060"/>
          </a:solidFill>
        </p:spPr>
        <p:txBody>
          <a:bodyPr>
            <a:noAutofit/>
          </a:bodyPr>
          <a:lstStyle/>
          <a:p>
            <a:pPr algn="ctr"/>
            <a:r>
              <a:rPr lang="en-US" sz="4800" b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Why do we need to test the water quality?</a:t>
            </a:r>
            <a:br>
              <a:rPr lang="en-US" sz="4800" b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noFill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are we looking for?</a:t>
            </a:r>
            <a:br>
              <a:rPr lang="en-US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noFill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noFill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Which parameters?</a:t>
            </a:r>
            <a:endParaRPr lang="en-US" sz="4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noFill/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5544224"/>
            <a:ext cx="3171702" cy="357812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By</a:t>
            </a:r>
            <a:r>
              <a:rPr lang="en-US" sz="2800" smtClean="0"/>
              <a:t>: </a:t>
            </a:r>
            <a:r>
              <a:rPr lang="en-US" sz="2800" dirty="0" err="1" smtClean="0"/>
              <a:t>P</a:t>
            </a:r>
            <a:r>
              <a:rPr lang="en-US" sz="2800" smtClean="0"/>
              <a:t>rof</a:t>
            </a:r>
            <a:r>
              <a:rPr lang="en-US" sz="2800" dirty="0" smtClean="0"/>
              <a:t>. </a:t>
            </a:r>
            <a:r>
              <a:rPr lang="en-US" sz="2800" dirty="0" err="1" smtClean="0"/>
              <a:t>Eqrar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68136" y="760019"/>
          <a:ext cx="8419604" cy="1097280"/>
        </p:xfrm>
        <a:graphic>
          <a:graphicData uri="http://schemas.openxmlformats.org/drawingml/2006/table">
            <a:tbl>
              <a:tblPr/>
              <a:tblGrid>
                <a:gridCol w="4935935"/>
                <a:gridCol w="924257"/>
                <a:gridCol w="2559412"/>
              </a:tblGrid>
              <a:tr h="106175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3600" b="1" dirty="0" smtClean="0">
                          <a:solidFill>
                            <a:schemeClr val="tx1"/>
                          </a:solidFill>
                          <a:effectLst>
                            <a:reflection blurRad="6350" stA="55000" endA="300" endPos="45500" dir="5400000" sy="-100000" algn="bl" rotWithShape="0"/>
                          </a:effectLst>
                          <a:latin typeface="Arial Narrow"/>
                          <a:ea typeface="Times New Roman"/>
                          <a:cs typeface="Times New Roman"/>
                        </a:rPr>
                        <a:t>Training course of Field Kit Testing</a:t>
                      </a:r>
                      <a:endParaRPr lang="en-US" sz="3600" dirty="0">
                        <a:solidFill>
                          <a:schemeClr val="tx1"/>
                        </a:solidFill>
                        <a:effectLst>
                          <a:reflection blurRad="6350" stA="55000" endA="300" endPos="45500" dir="5400000" sy="-100000" algn="bl" rotWithShape="0"/>
                        </a:effectLst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34693" marR="346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880360" algn="ctr"/>
                          <a:tab pos="5760720" algn="r"/>
                        </a:tabLst>
                      </a:pPr>
                      <a:endParaRPr lang="en-US" sz="1100" dirty="0">
                        <a:solidFill>
                          <a:schemeClr val="tx1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34693" marR="34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34693" marR="3469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0177" name="Bilde 10" descr="Description: Norplanlogo_2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2039" y="1021263"/>
            <a:ext cx="3262971" cy="45126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5384" y="1155865"/>
            <a:ext cx="21145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655127" y="997528"/>
            <a:ext cx="1746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Turbidity meter</a:t>
            </a:r>
            <a:endParaRPr lang="en-US" dirty="0"/>
          </a:p>
        </p:txBody>
      </p:sp>
      <p:pic>
        <p:nvPicPr>
          <p:cNvPr id="2713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91691" y="1773382"/>
            <a:ext cx="20193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2242062" y="1498661"/>
            <a:ext cx="2213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pH / °C / mV Meter</a:t>
            </a:r>
            <a:endParaRPr lang="en-US" dirty="0"/>
          </a:p>
        </p:txBody>
      </p:sp>
      <p:pic>
        <p:nvPicPr>
          <p:cNvPr id="27136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762" y="466229"/>
            <a:ext cx="1546743" cy="1837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171041" y="584261"/>
            <a:ext cx="4598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Conductivity / TDS / °C Hand Held Meter</a:t>
            </a:r>
            <a:endParaRPr lang="en-US" dirty="0"/>
          </a:p>
        </p:txBody>
      </p:sp>
      <p:pic>
        <p:nvPicPr>
          <p:cNvPr id="27136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043547"/>
            <a:ext cx="22288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0" y="2850078"/>
            <a:ext cx="2249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Portable photometer</a:t>
            </a:r>
            <a:endParaRPr lang="en-US" dirty="0"/>
          </a:p>
        </p:txBody>
      </p:sp>
      <p:pic>
        <p:nvPicPr>
          <p:cNvPr id="271367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67092" y="4331463"/>
            <a:ext cx="21812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5575177" y="4099358"/>
            <a:ext cx="267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Colour</a:t>
            </a:r>
            <a:r>
              <a:rPr lang="en-US" b="1" dirty="0" smtClean="0"/>
              <a:t> Comparator Kit</a:t>
            </a:r>
            <a:endParaRPr lang="en-US" dirty="0"/>
          </a:p>
        </p:txBody>
      </p:sp>
      <p:pic>
        <p:nvPicPr>
          <p:cNvPr id="271368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09023" y="4564454"/>
            <a:ext cx="20859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3366332" y="424186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Syringe devices	</a:t>
            </a:r>
          </a:p>
        </p:txBody>
      </p:sp>
      <p:pic>
        <p:nvPicPr>
          <p:cNvPr id="271369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8529" y="5058887"/>
            <a:ext cx="1519338" cy="114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ectangle 18"/>
          <p:cNvSpPr/>
          <p:nvPr/>
        </p:nvSpPr>
        <p:spPr>
          <a:xfrm>
            <a:off x="212945" y="5108760"/>
            <a:ext cx="3587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 smtClean="0"/>
              <a:t>Plopper</a:t>
            </a:r>
            <a:r>
              <a:rPr lang="en-US" i="1" dirty="0" smtClean="0"/>
              <a:t>/sampler and tape measure</a:t>
            </a:r>
            <a:endParaRPr lang="en-US" dirty="0"/>
          </a:p>
        </p:txBody>
      </p:sp>
      <p:pic>
        <p:nvPicPr>
          <p:cNvPr id="271370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16384" y="3155869"/>
            <a:ext cx="1235776" cy="91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Rectangle 20"/>
          <p:cNvSpPr/>
          <p:nvPr/>
        </p:nvSpPr>
        <p:spPr>
          <a:xfrm>
            <a:off x="3006723" y="3707472"/>
            <a:ext cx="1895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Water level meter</a:t>
            </a:r>
            <a:endParaRPr lang="en-US" dirty="0"/>
          </a:p>
        </p:txBody>
      </p:sp>
      <p:pic>
        <p:nvPicPr>
          <p:cNvPr id="271371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480959" y="922008"/>
            <a:ext cx="2309070" cy="1310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Rectangle 22"/>
          <p:cNvSpPr/>
          <p:nvPr/>
        </p:nvSpPr>
        <p:spPr>
          <a:xfrm>
            <a:off x="5517890" y="522514"/>
            <a:ext cx="404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Digital </a:t>
            </a:r>
            <a:r>
              <a:rPr lang="en-US" i="1" dirty="0" err="1" smtClean="0"/>
              <a:t>titrator</a:t>
            </a:r>
            <a:r>
              <a:rPr lang="en-US" i="1" dirty="0" smtClean="0"/>
              <a:t> for measuring alkalinity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96292" y="593766"/>
            <a:ext cx="5652654" cy="410174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Water chemical  constituents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>
          <a:xfrm>
            <a:off x="4334505" y="1151906"/>
            <a:ext cx="3764461" cy="2671949"/>
          </a:xfrm>
          <a:solidFill>
            <a:schemeClr val="accent6"/>
          </a:solidFill>
          <a:ln w="1270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Minor Constituents (0.01-10mg/l)</a:t>
            </a:r>
          </a:p>
          <a:p>
            <a:pPr lvl="1"/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</a:t>
            </a:r>
          </a:p>
          <a:p>
            <a:pPr lvl="1"/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K</a:t>
            </a:r>
          </a:p>
          <a:p>
            <a:pPr lvl="1"/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</a:t>
            </a:r>
          </a:p>
          <a:p>
            <a:pPr lvl="1"/>
            <a:r>
              <a:rPr lang="en-US" sz="1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Sr</a:t>
            </a:r>
            <a:endParaRPr lang="en-US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1"/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Fe</a:t>
            </a:r>
          </a:p>
          <a:p>
            <a:pPr lvl="1"/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</a:t>
            </a:r>
            <a:r>
              <a:rPr lang="en-US" sz="1600" b="1" baseline="-25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</a:t>
            </a:r>
            <a:r>
              <a:rPr lang="en-US" sz="1600" b="1" baseline="30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2-</a:t>
            </a:r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- carbonate</a:t>
            </a:r>
          </a:p>
          <a:p>
            <a:pPr lvl="1"/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NO</a:t>
            </a:r>
            <a:r>
              <a:rPr lang="en-US" sz="1600" b="1" baseline="-25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</a:t>
            </a:r>
            <a:r>
              <a:rPr lang="en-US" sz="1600" b="1" baseline="30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</a:t>
            </a:r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</a:t>
            </a:r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nitrate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65037" y="1151906"/>
            <a:ext cx="3645685" cy="2648198"/>
          </a:xfrm>
          <a:prstGeom prst="rect">
            <a:avLst/>
          </a:prstGeom>
          <a:solidFill>
            <a:srgbClr val="00FFCC"/>
          </a:solidFill>
          <a:ln w="19050"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Major Constituents (&gt; 5 mg/L) 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Ca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Mg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Na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Cl</a:t>
            </a:r>
            <a:endParaRPr kumimoji="0" lang="en-US" sz="1600" b="1" i="0" u="none" strike="noStrike" kern="1200" normalizeH="0" baseline="0" noProof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Si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SO</a:t>
            </a:r>
            <a:r>
              <a:rPr kumimoji="0" lang="en-US" sz="1600" b="1" i="0" u="none" strike="noStrike" kern="1200" normalizeH="0" baseline="-2500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1600" b="1" i="0" u="none" strike="noStrike" kern="1200" normalizeH="0" baseline="3000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2- </a:t>
            </a:r>
            <a:r>
              <a:rPr kumimoji="0" lang="en-US" sz="16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- sulfate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1600" b="1" i="0" u="none" strike="noStrike" kern="1200" normalizeH="0" baseline="-2500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16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CO</a:t>
            </a:r>
            <a:r>
              <a:rPr kumimoji="0" lang="en-US" sz="1600" b="1" i="0" u="none" strike="noStrike" kern="1200" normalizeH="0" baseline="-2500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16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- carbonic acid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HCO</a:t>
            </a:r>
            <a:r>
              <a:rPr kumimoji="0" lang="en-US" sz="1600" b="1" i="0" u="none" strike="noStrike" kern="1200" normalizeH="0" baseline="-2500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1600" b="1" i="0" u="none" strike="noStrike" kern="1200" normalizeH="0" baseline="3000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16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- bicarbonate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1600" b="1" i="0" u="none" strike="noStrike" kern="1200" normalizeH="0" baseline="0" noProof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415119" y="3849822"/>
            <a:ext cx="3390405" cy="2485661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vert="horz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Trace Constituents (&lt; 0.1 mg/l)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Al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As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Ba</a:t>
            </a:r>
            <a:endParaRPr kumimoji="0" lang="en-US" sz="1600" b="1" i="0" u="none" strike="noStrike" kern="120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Br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Cd</a:t>
            </a:r>
            <a:endParaRPr kumimoji="0" lang="en-US" sz="1600" b="1" i="0" u="none" strike="noStrike" kern="120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Cu</a:t>
            </a: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655124" y="3906981"/>
            <a:ext cx="1396340" cy="2493819"/>
          </a:xfrm>
          <a:prstGeom prst="rect">
            <a:avLst/>
          </a:prstGeo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Pb</a:t>
            </a:r>
            <a:endParaRPr kumimoji="0" lang="en-US" sz="1600" b="1" i="0" u="none" strike="noStrike" kern="120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Mn</a:t>
            </a:r>
            <a:endParaRPr kumimoji="0" lang="en-US" sz="1600" b="1" i="0" u="none" strike="noStrike" kern="120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Ni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Se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Ag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Zn 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1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others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16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847608"/>
            <a:ext cx="5438861" cy="2462213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Water chemical  parameters for</a:t>
            </a:r>
            <a:r>
              <a:rPr lang="en-US" b="1" dirty="0" smtClean="0"/>
              <a:t>:</a:t>
            </a:r>
          </a:p>
          <a:p>
            <a:r>
              <a:rPr lang="en-US" b="1" dirty="0" smtClean="0"/>
              <a:t>-</a:t>
            </a:r>
            <a:r>
              <a:rPr lang="en-US" sz="2000" b="1" dirty="0" smtClean="0">
                <a:latin typeface="Aharoni" pitchFamily="2" charset="-79"/>
                <a:cs typeface="Aharoni" pitchFamily="2" charset="-79"/>
              </a:rPr>
              <a:t>Hydrogeologist(</a:t>
            </a:r>
            <a:r>
              <a:rPr lang="en-US" sz="2000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drinking water standard</a:t>
            </a:r>
            <a:r>
              <a:rPr lang="en-US" sz="2000" b="1" dirty="0" smtClean="0">
                <a:latin typeface="Aharoni" pitchFamily="2" charset="-79"/>
                <a:cs typeface="Aharoni" pitchFamily="2" charset="-79"/>
              </a:rPr>
              <a:t>)</a:t>
            </a:r>
            <a:endParaRPr lang="en-US" b="1" dirty="0" smtClean="0">
              <a:latin typeface="Aharoni" pitchFamily="2" charset="-79"/>
              <a:cs typeface="Aharoni" pitchFamily="2" charset="-79"/>
            </a:endParaRPr>
          </a:p>
          <a:p>
            <a:r>
              <a:rPr lang="en-US" b="1" dirty="0" smtClean="0"/>
              <a:t>-</a:t>
            </a:r>
            <a:r>
              <a:rPr lang="en-US" sz="2000" b="1" dirty="0" smtClean="0">
                <a:solidFill>
                  <a:srgbClr val="FF0000"/>
                </a:solidFill>
              </a:rPr>
              <a:t>Water engineers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- </a:t>
            </a:r>
            <a:r>
              <a:rPr lang="en-US" b="1" dirty="0" smtClean="0">
                <a:solidFill>
                  <a:srgbClr val="002060"/>
                </a:solidFill>
              </a:rPr>
              <a:t>Irrigation Engineers(</a:t>
            </a:r>
            <a:r>
              <a:rPr lang="en-US" b="1" dirty="0" smtClean="0">
                <a:solidFill>
                  <a:srgbClr val="FFFF00"/>
                </a:solidFill>
              </a:rPr>
              <a:t>irrigation water standard</a:t>
            </a:r>
            <a:r>
              <a:rPr lang="en-US" b="1" dirty="0" smtClean="0"/>
              <a:t>)</a:t>
            </a: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rgbClr val="7030A0"/>
                </a:solidFill>
                <a:latin typeface="+mj-lt"/>
              </a:rPr>
              <a:t>Environmental Engineer</a:t>
            </a:r>
          </a:p>
          <a:p>
            <a:pPr>
              <a:buFontTx/>
              <a:buChar char="-"/>
            </a:pPr>
            <a:r>
              <a:rPr lang="en-US" b="1" dirty="0" smtClean="0"/>
              <a:t> </a:t>
            </a:r>
            <a:r>
              <a:rPr lang="en-US" sz="2000" b="1" dirty="0" smtClean="0">
                <a:latin typeface="+mj-lt"/>
              </a:rPr>
              <a:t>Waste water expert</a:t>
            </a:r>
            <a:endParaRPr lang="en-US" b="1" dirty="0" smtClean="0">
              <a:latin typeface="+mj-lt"/>
            </a:endParaRP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Mechanical Engineer(industrial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(</a:t>
            </a:r>
            <a:r>
              <a:rPr lang="en-US" b="1" dirty="0" smtClean="0">
                <a:solidFill>
                  <a:srgbClr val="FFFF00"/>
                </a:solidFill>
              </a:rPr>
              <a:t>industrial water standard</a:t>
            </a:r>
            <a:r>
              <a:rPr lang="en-US" b="1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360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34" y="581890"/>
            <a:ext cx="8775865" cy="62761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 l="18467" t="13299" r="30210" b="8932"/>
          <a:stretch>
            <a:fillRect/>
          </a:stretch>
        </p:blipFill>
        <p:spPr bwMode="auto">
          <a:xfrm>
            <a:off x="4025735" y="736270"/>
            <a:ext cx="5118265" cy="56643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717967"/>
            <a:ext cx="3966358" cy="26247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C:\Documents and Settings\epa2593\My Documents\My Pictures\Landfill-Springfield\DCP_02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96344"/>
            <a:ext cx="4034970" cy="30697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2821" y="463137"/>
            <a:ext cx="8229600" cy="659556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Non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suitablaty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of water quality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272512" y="1092530"/>
            <a:ext cx="4606572" cy="32280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5813" y="4307775"/>
            <a:ext cx="2057400" cy="1928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74" name="AutoShape 2" descr="data:image/jpeg;base64,/9j/4AAQSkZJRgABAQAAAQABAAD/2wCEAAkGBxMTEhUUExQVFhUXFxcYGBcXGBgXFRQYFxYWFxoXFxUYHCggGBolHBYWITEhJSksLi4uFx8zODMsNygtLisBCgoKDg0OGxAQGywkHyQsLCwsLCwsLCwsLCwsLCwsLCwsLCwsLCwsLCwsLCwsLCwsLCwsLCwsLCwsLCwsLCwsLP/AABEIALQA8AMBIgACEQEDEQH/xAAcAAACAgMBAQAAAAAAAAAAAAAEBQMGAAIHAQj/xAA/EAABAgQEBAQDBwMCBQUAAAABAhEAAwQhBRIxQQYiUWETcYGRMqHBBxRCUrHR8CNi4TOCFSRyosIIQ3Oy8f/EABoBAAMBAQEBAAAAAAAAAAAAAAECAwQABQb/xAAnEQACAgICAQQDAAMBAAAAAAAAAQIRAyESMUETIjJhBFGBQlKhM//aAAwDAQACEQMRAD8AWYAXBEOiiEGAAZ4sqk2MZIbQU9FFrx/WVEsnUecR1n+srziemTcecUGRa6VByiJshjamRyiJckCgEBQYqlVXGSpTSw93LFgOsXLJCfEChQKCwBJc/maJZI+SmN+ADhjE5i6hITYF3bQt1i641M5c35VZkhrmwBiucMYUmXNS60gKsALq9ekXqsoJc0hKg7DUWt0hYptBm0mKsIxawzAgFy50MOJVSlIOXfr/AC0E/wDCpYl5ADowL3Ad7RpR1aFKWlKXKGfu8W9KS8knNM9pam1zeIcXqSwa6SC7aiJ5GHnxfFUs6FkfhEJ/vs2XPWhZChmSUkDQdG9oDjJLYU1eganqL5GO4cjYfSDZSQlBYkdTrDqsk55ZGhO7aQuw8zUylCYn4dADdQhfSly+q7DzVCaZVrXmSrltYneEE6rUJZ3W7F9h1eLkmsCmKuVKwQEkORtrCOmw9aZqgooUANGdw522hPTb82PyS8CDEpx8IKVlO4bSwiq1OIqmEFSAABs4BvvaLVjdIEqUAQrpZsp3HeEUuglTbLKkkixToPMR2FODDKnEJw2e7qfpfbyAghU5ZNi/aIaai8JIRmcPr28toNlICY2c4vYkYvoxSy14DmLMHL0gKcnaJMugWZMDNAcy8S1IAgc2EKEwx6tFokTKePJwMOhGATU5gQzvB8tDIA6CNqenCLbxurQxux4+KMeSfJhuDLaYItk34T5RUKMtMSYt1Uo+GT2jCkOUSZeYo94OpUXHnANOlyT3MNKQMRHBLZIAyiJcogOlqHbpByVCCtii3G5xly86Xtq0VypkKUXNjr9fn0ix47NaW4NhcjqIBlgLC1uLEMOltTGfMaMT0F8IyT4wcXynXbTQeUXazudDFAwucpE4TBdvYJGsdCw6qlGWmddRmJCkpIIAGzg+/tAxdAyLYYJu7gJsAVFgSdA/WF/3lFOsrKQpS2BY5RZ7A7mB67ECp1FykMD+RPf9PaK5VcSSklTqzqH4UnXfXpZo0t+bJqPguFLj8mZNTLAGYm4vyuNX0LvpbQxLPx+lOU5ZbkAuUhTP87Ry2fjJUTkQEhyW1Z/lEZxycNFJHoHPZ4ySyO9F440dWkcSpW4EssGZQAUgvtpaMTiylKS8kBFySRzNsGFg+/Rt45ajiWoADLVawA2HZ4aUvF9QnVYU35hDRy09tgeP6Rd61dIpDTZYQouCpKv9PyWpu20BzcKUEPJmImqLEFsimJdiHIPm48or6OJETgROlsS4dJfXV0n94a005Cg8uYDYkvZQ023/AMRVTjdxEcX5KnxHUmfMATykAhVtb6g9HDekI8QqEyUgI+IC4O3eOh50TE5JqQpJuARo7XQdR9YpXEHBUxAM6SfElm6vzyxrzfmTrzD2hN3bHVVQiXMKyhiHUACWZtC94sRSw1P1inysyZiUuQx0PaLlnf2h49DJbIsveNSLRItEarTDDC6fLjVEgGDFJjVKdoFAB1pgdJdQHeDZ0CD4xFsS96Jz+LJqoXf0gRM7rB1Sl0wrUlx6xvy6Zhj0GSpwcHoRFvqJo8B+0c+lzbPFjq6n/lQx1EeRilJvZVWK6Pr1gsuBAtB8MFTllrRSXQ7HeGUSlSwc0TYlMMpNjeCOHUAS7qjXE6VCndUBRpaEoqCatc1TKVa8WrDcC8UjJ8RufypA6wmpcCzzkpSWzFgTp5+0dEkTU08sy0pKQ1yNVHYk7kvEEt7K4rSB63gxBSFzHWlGU5SQAD+YpBub7kt7uJjWJy6YBSzmJFpYNx0J6QtxjiJUtLZgVu4DWSwsVF+bU2tFFrsRK1lSiVKNyTfygRySaqi/pjPGeIJs5ws5UfkHwgbA9dYRisSLCAZ1W57d/wBoHUSXyn5M/lFI42/kByS6GsytbrGv/EB1aEMycR+0aJLxT0EJ6pZpVeLhxbv9ImRiKf4DFbmTWCcqnJF36vtB0oLschY6EXftbftCSwUFZLLDS4jsdR3f5AQbJxUpUAMwcfEnb6iEElCwLhmBJHRusTirAALNrfcdYjx2ULvR42SBmJU1nNiBDulUQxBOQ6KCuXUfPX2jndLWvY/zyP8ANIsfDlekFYVMZJAYKLJBD363cW7e4i90c0S8a8PS1pM+SnKpJ5kj4SNy3Xe1tbQlpFOO4sYvEgMSynQcydiDswI2A/WK5UYYxK0b6gBmbcg9fpGiPQib5AnnEa1RsTEShDDkZVGpU0e94wxxxFNMBoV/UD94nmzIECnmJ9Yti+aJ5PixmpNoTyxzEHSGqX0+UA1kvcR6WRWkzz4vYCE8sTffP6GUm8a1E4MABCkl1NHjQa6NNllwxLiDVJgOjSyRB2aKDFlwanHhi0SVGGBZiGjqwJQhlRzSopSNTAbXQppgdOEr57FQKUqSfh1Bd9Lt7QfxFigo6ZYISVLBTu+gfz16QHlUheVAUHzOzOTa4JcCKnxzX+NOWogsCoBLu3QeUZHJttI0xilVlWrK9SnJNzr2hXUzSznf9I2qlAAAlySSW2HbzhVNmnR3i+PFQJ5P0TzJz6+giHxPnESepjdaCEuY0UQbCcKl55gB+Ea+kNaDCkqSpZs5OV/wi+28K8FUQVNqbD/8i1oypQEh+3U9YVhJJdLLTcC7C7D+CJQbACw/m/rGiUG4a/X9408UpASou++yesRlY8Q+hchVsyXIY6X28oRVWHGavOjkuxQX0e7H6wzmTTJUoJVzWBAIUHHQj6R4vEWt4bn+42/S0TuinYkmKWhRSbEDzDQ/kUhACwokt5N/gwmqaOZNWZiEkAAg2t7mLBgyiEuoaADtpe8SyK+ikXXY7wDEGdBD5ma9wRpBkytWo+GEkLJZyksB12OkIsLpVrmBMoEq8/m8W415lcq0845SGdlW/V3joOSW2K0myqVUkoWUnb9IhXD7iVOYS5gs4IUOl+Uv3D27QgIjWgJkKjaIFzInWYhTL3ME4gUABeAzM/qIPeC6lIhVWzGUk9FD9Ypj1JCT6LGuXEFRLcQfkDOIgUl7R69aPNERk5jAXgMuGKOV4DzusR4OJ2a1sfU6eURuoxqk8ojzMLxUYNlIdFi0O+DeacoqJaWl/U2HlZ/aKkJhIZ2i8/Z7JCaecsvzTEp9EJdx6zD7RDXLRNLY8nTky0LXbMAyX1c7nyjk+ISjMlzVpBIBICUuSQCQ57ODHROMJ4lUxVmuSSOmn+B7xUsMllEpCSb5Ukk9W0fs5+cSyZeLvwbIQtHOZxb9T9BAaZTn1jo2NcK/eVBST4cwu4blmna+xfeKX9yyMSxfodtI2YsimtEJxaezSTTB7sf0iDE5gcAbQxCcoc7QoTLK1gDVRir0hF2PcEw4plCa11aeQhyJTkEMdh0gqmkhEoSzo2vRogw9K1TVS0AzFCwKQ7P12ER5DUZWT0S5YTLGVydy5Lkk3iCRSrWRnBG7El9A5ZvL5RfOHODhKXmqss1Z+CUHYbv3NjaLzJw9ExN0BCGI+BIc9QCHH+Ik7ZVUjk0rDiWCUhx8gewDwZIweoZSfDUsndmHzAjodAnwVscuR9AlJPckt5RYaOqQeVLG3qW+W8DgguTOa0nBs/wwVHLZsuX4Rs5h1hvDiKcpKyFqZg7MPJO3nFt+8oDhxlswvmJvt1jJlFLUjO5uHBd27DrBUI0ByYil0stCgES0AHpyuPKNa/DETlEDlWwTfQeafxdIsNPKQpOZBYi12v5mA10JzgOVnUsGA9d46lVo69lI+4TPDmImsFvoDYZQfoIqSusdFxhKhOZY5sqXKRZSre8c9qkMojRiR7GBju2mU1QEu5AEbrsI2SADEVQYskKB1BhHiQsYcTjCXEV2IhogkW/DZ+aWk9hG5F3hTw5M/opB6Q5mI6R7EHaR5klTENcq0LJF1w5nJzWaIpOH80fO4ZqMKZsiqQUHaIJqzDaXJ5W3gOfTEl+kUWSzrsikIjo32erQuSZBIzc6wN1Mpj/4+8c8RKUrlSCSdAIc03iU82lSGJHiZmN0qZJU7PoFJv3PrNq+gwqy/cQ8MCoTLBneElyCSkrAUcoZnDQipOA6yUsnMhaAbNqsbEA/CW2LwVK4vXJWoLHiIKgFOwGiRmv0dv8AbDJfEALkKUqWTy83xBSmIcajbt+snFtXRoUqdWaK4NSkJmqqFFR5SAgFISQRlACtXOr+kIaj7HM+ZcurBJc5VSSLm7FQmEp9jDuox3wahNPmJSVJUgZUqypKWYqOvMdfKLrTlSRfKrd0jKD6Obt3iuPJxf8ACc0z5+464Gn0NOJq1y1IzBPKVOCXYEKA6G8UKkkqUsZUqURdkgqNuwvH1KrGJbmVNCVy1Eg5gCG7pLgi28ZU0NFITmlSJaSs6ywEvlG5A/jxWOeMl2Dg4+DjuFcOT54zz80mUG1DKX2v8PmfaOj4Pw+pEoiUlEsgWDEk91d/cwxlYlLPKrwcqSlkqAWXOpf8wLQ8kYegrK0EhKkh0traxvC8lLURnrsWUmDTEgrWtKl2DAEBPYKOuvSPJslWYjOkENmuTlB+Xzh9WSRkYKyaXaw9DCvEJC8oKVcwfMQGBDAgh/L5wJqS0kdBp9iZM+XLXciYntYG29z5x7LxxpaPCU6mvLAfcavoljtAssyUzpZUVqmCYHs7G1wQevb/ADriBkiYtUsBDkvbUv8AEC9nPSJ232yjrwMl1RWQ5S7AOLJSTraCahdQAtKAeSxLi4axCG1itCsAzBwCCz5uZ9LJGgg2gxMS3WpSllvxHbRoz5vyVje2PDE5LQ7oUziCpZR4SuZexTZ3sY3TXy0oGWYmYn4Qxa3TuYrtdxUgqCClkrDdApL3J69B6wLRUUmXMKJRBCiGe9iXHkWN4XFljk6/6GWNx7HePOF8t+RGvTVyY5zjckoml/xcw8jF5xSqBmrzKdIBT5FIANoqeKU4UCt7pa2rp6v6xsjP3Imo6YkgWoUYNmQvWq8aRbA6pUV7EZtoe164rc/nU0UhG3RObpDfh2qdABsR+kW2lU4ii0aWU42iz4fWOI9DHrsxTQy8EO8SJSmDZWDn80EIwMHcx896U2ak2+wIJS0esmGJwQdTEsvCkwPQyC0LKIJTMd2DX8hf6QRIpQvMS6We35grU+gSImrMKyoUpGuUj03boWeMoJDVLvmSt0kEOAoDMny0HuILxtUi8GqA+KJAFO4SBZIYa9C4awFvnC7BKhRSgJWHCuf8urAjroLRaqqlcFKgWY5i2489dTfSEOA4YgTTnfIAQlSbBy2Ya2DNF5P28RYrdjWbIWZqJoOcvzhXwkbexAaOgYTVjwwlSiFTMxSDszDlPqPeOf0EmcZolyQJpu4CmUA4YqzWb9oO4opZskSiCsrWdSwKCkgkAgnXMPnHnzU4tOKNS4yVNkVEopJVdySdCAAToOjQ8pQJqAhYBdXKU7AsGI30EJiSEZjm3HQno42gzCqkOyiw1cWaFU/TY1ciPFKQSFsJmRdicrHMx1J+pgjDMdU95pUo65rGzNtpAnESs1QoA8uYMdRpcDte0L5ybZkFiDo1umu4i3O9k+JauIeKUsqSkc/4s34DrbrYiEw4znJQZZGctZWje2sL6en8UpPoSdynWB6msWlakIQBlUxNyxGzQHNt3ZyikqoWoqVJSFLUrOCorJcXszMf5aHNHWASxNUxCbu1zlPfZxAEkAA2KjqTs6tf1iNdCUTsxCsmUqyg2BAsegIf1ftBUG3yC2uj3EMXCZmYyyUlmUDze0TU3EEhITyrmJDAgve2ua7QBRpKlMpJIYhRDgJYHXtE0pUoaIUgFtRmSCw2d239YzSxOSuSK8ktIHwuTMnzZkwg5CRlBHwJD363f/tiz4ahEuYS+gct16QgrqwrTlTZABJ/C7dB0gjh7DwhKpp5golgbC41d7mzfvGjHi8onPJ+xpiKUnOsu7ElXXUk+cA4diMuZImFSr8wLsLkcthubbQPxXjJkUxYPnIQQCwW/Nc32STvpCCpnCXIlrAtMWl+ozIUQfk0X7cfsWOkyedNDQvnnVo3nKBhZXVJAMbSYFiNQwiOhoyA51MDSAZiw+gi0UVITciN34+PVmTNPwBU1Ewu0YiUUXGkPPu8QTqftGlxM/ItwnwVKrMogFNKYlmUCgHLtHjUv2a+QVMxAGIBU94gEloIpKLOWEM0ktg5HqqkMcxs1+jbxFhlUJuWYndjpdLbkebRIqkIJBhGZppVKSDylIUixfUgpJHkA8JONr2jxlvZeqmrlhGZmcOphu1/OKbi8xANiQCoqSwdizMp9Af3gKl4zE2aEsWJALnz0Yd3iXF8VllC0PmBsXNxmsPS8Rm5dSKxiu0RpxnwZiVAmWpBSRMfUNZx384a1fFBMtU7wvEyPypUOUzC65ijqAWFg+m0KBhSainlzFspQBGUMXYocE7WGrwbj3AaFUSJlMFpUVFRlKuC6c39O9wwNtebZoSP46tO/wCDPJqqCcJ4oRPPPyOC41BL7Wt5QauUQCpOgZwY5PSVqkFiW/lov+BY6q0tQfM6Qo7lLCx3OlvnA/IwJoMJ7GX3+WSUp+IEG+53Ajd1BLJvrr3Z27M0DTMLzKsGVe2hB6/zpB5xNCE+HNAJ7akkM7/OMO4vZfT6NE4jLkoC3daioLA0FmTp2f2hRiOJ5myulCSQL6kkqt219zEWLzZKjY8+4IILBrg7uf0jKOWJiitSt8xU2Yi/4QTc+vrDrbpgaoa0YBWlABdXX8O59b6ftG+LTgeR2AYKUdWGwvfr7QJNqUIDEurZWh28/KA6lfMpImJSgpzAt8Tm4Sfb3jRjjb4kpOtk5r8ySkDQvsBlD2L6n/MQTJCpgdBAYgXs9ib9rQgxHESgm4V/cQXY30N3d9e0McG4hQpOQjS4fQks7dPhDndk9I1rGkScme11JMmqlICkALUTMUSlkoS3KEkbk7fkPWHtLVgygkFIEshJUT8R2LdLfMQdgWEsghYTmUAWLMmW5KRfc5iT5xUOJqiVKUSOTWx0JDAEDcX26bR0oqKSR0XbdibjnFvFnCUn4JenUqIufZonxesH/DZADEqKUljcZM5fz5QL/misTVhUzMzAqcB3YE6Zt2G8WGYUIp76AulOoKr366GGlBe36FjPbFWH17ApJ00j2nkqnzUy0aqLeXUwBSzWIuz6+sdO+zPhRa/65uFOAG2G79zDZHxVoCeqKocOTJnLQNElnO9tYeUpsGi58VfZ7OmETZLFbMpOmbuDFaHCdfL1kLPkx+sb/wAf8mPBXozTg27I0x4qXAtTiiJMwypv9NabFKtYKl1qFaERsjKMumQaaOsy8ESEgQQvCkEMRDNKhGKaPm1iSdm+kJhw/K6RJT4JLSXAhukiJA0V4KXZ2hKvA5arkRzv7W8GVKEiZLslykltNDc6X29Y6/nEaVEtC05VpSpJ2UAoH0MPGKj0A+XlZWzpYLSbt12II31fowgnD8RSpQE6XnTdwkhJUHa5Ys/TsY+jMUwOmqZZlzZSFAjKLAKSNsqhdLG9o4hxlwiKGcEJWVpIBAIGdlEgKVlbcEP2hckbWx4SoHlyaNUv+iVgG4CtQf4DeHHCGOkEU86arwixzBipLMxUToLs+0URKzmygl7v7aBO+ke0mJTJSgpKmWCxcApUmxDIPW7j+BYpVRR32O+JOD1+OTIKJgU5GRQcknRKXe9oAnSZ0yUkpOVMg6MAZalHM72JdvMM14f4djUhATNmOsJCXUOfMyg+ZBbb8OlvWEScYlqmzZqZjZyrkAQLHTMCkhnzWDa7RRe7TFeto3o+IpgWFqUrMLFn39fO0EY7XOQSWv8AExZlXBZ7227wkq6kCWASFKdRIZvLme+mjCGQCpssZhfRj+Fk9N4zzxxTQ8ZlZFTMCs5WSoja7A7dounDczmSZihlL3O+sBUuABctPIQSVAm7P2tt0g9OAzEo/wBQcoALJLjXYkQ+XHypxFjkrUgzF65Kyyhmyht2B+It10HzhLLxQIdO4zJQ/wCEPd3/AEiZFcuVJUiblUB8C2Zbk2zDf+axUK+tzrGUANv9YGGFNhm7G+JYiuaEoCQQDYAaEnbzJJ9YtvBWBgBUyaMywEhKG5QDvbU9z0sN4r2A0Y/AoGaQTzau1sr2Yjtb2i2CoFOAC2UAXGpN9En3LHcRfcdsRq9D/Ea4U9iSp8wszrDunl3c37Rx3j2sMyeHLkAnUkJzEct+gTDzH8cmZ8y9chGVJ/0x/cWv5RR6+oVMUVEvsLAWHlHRTcrFlSVHtFV5SH20faDJsxQJI+FvQQoaGGG1hDpNwYo0ImazFu1mYe8fQ32EYqJtAqUfikLy/wC1QzJ+o9I+dlG8dc/9PU4ipqU7KlJPqlRb/wCxgM47vHhMePGsw2eOb0Cj5t+2WnAxKcW1CT/2xRJFRMlnlUR22i18eY396q5sw6ZilP8A0psP3ir5YfEmoo6XZ9az0EaGIkTlDWAqqrIFo8RPURGKi9jI1pG0bJr76QJKV1gmWA8HZ1IKFS+0SpLxGhQ2EES1doeKsRmwDRz37VplKpMsTADPBIR1CFNmB6gsLR0R4539rlDKMuXMJAmOzPdaN2GzFrwcifHR0K5bOQYlhFwUqJSAQXbMHcgg+g73galr5ecpqkZjZpgcF+qmDKbr5xlBXKTUNbKot2HQwdi2GO6ijK1s2WxbqN4jDI00plpx/wBRpRSFyCVIWgpISzWTzO2YnffyjwSUT0vNlSlFRTkKSQsB2JJF203iqJkqBdKgpLXBOZLaXTqD5aQyppry2QsclxJmAvc/+3M7t2OnS+lfRF/YpxamlonKlomLyZhcpCiOrBxmv3iSXOUkBCFiYo2CUhSVdfiuB7xtLCJqglIOvw2Ie7AKsSNdotOF8My0TApU1YCS6EkIzOGdyCXbdvzCBV9nXQ24eq109OEGllzFEKBExdioqBcKAcACEtZWVASozFHKMylJlWOW7gKVcNZvW4h2aUjOUF1LchyG6AEjYX06xSOIZxlzfCUPylZdiQWdKVEHKNWLHyOkNSETbEy6pWYqG4a/MQNbE3BtqIMpafLmGXnITs7A3Kn2a14MlFP9NU5XhhObJkBC+ZjmCSTlFrHtaBTNlsQkntmt2sBA6KdsYYMidnCk8qALrPwhO+uuse4liCgshRUpwbqN2B2tvCuZXlYISMiejllefsIjlylrUl7sw9BCTlGh4xdmtarOSTYkPb9PZoWZRD2ovMAAA6n6QnqpeUkX8ofDK4k8qpg609IjFo2aNTFCYSnaO+fYfw+qTIXUrDGcwSP7Evf1J+UcX4Rw4VFTIlKfKuYlJb8r3+UfWtPIQhIQkMlIAAGgAhJBNwYUcWVplUc9Y1TLU3m0OktFC+2LEhLoSgazVBPmBcwklqhl2fPdSLxABE1RrEEb4kWfUsyQrePZUuCZswnSIy5jy0zVRvJlDrB0mWNIWpMbomEQbBQ3lyxEglwoFSqNavEvCQZi1AJSHJh1JfoVxYZjOJy6aWZkwsBoN1HoI4VxPjqqiapc062AeyRskdok4t4omVMzMonKHyJeyR+8UiumKUCrpF/TSjsmm70MxgqpvOlgNAkHUjp7R0Kjw/xqfw1uDYud/OEfAKErpgkjRWv9wLgxekSy46aHsY89K5bZolPRUFYDLkrzywxd8ug/uAeNqqi8RBBFjoWcjtFjxRCgEsMzG7CzQuTIBcg272YwvB8gc9WVUcMJTMSvUjrYE2YtfTzjKrDzzuo3IILgZdrRcEUwGqnfbaPKmQOgNtIr7v2LaOezMCQVOoKUGZszAnva3vB8nCjNBS4TLSXAYnKS+hUfoIY4hWplM8spcEBPe20F4bNGTxNB32gc5N02NSSsqlRw4UrAJCn+Ii6wB/1aawzm4TKASjI4Y331Gp94aqqeZakSwUi5VoVFtvLrCGbxAkJBKSHS6S2pI/N5w6dgplUxAyxNWlKQGUwa4tHsmcU+WunbbpAKpRJYXJJeCZxOXta0NKKZSMmv4FmWSDMAbp2/e8J5pJLnUw5nyiJYZzZz0AhRMA6vFMPRHK7BViNEiCFW1vGmWKsmjs/2C8NAhVYtixKEDcHdR6do7SlMUD7C8KMnDvEIYzllf+0cqT7COjQnE6yEojj32+1PNSSx0mrPuhI+sdlWLRwj7dFH75LGwlBvVRJgpe5BvRzGebxEkOY3nGPEFo0qVE2j6vaMjIyPHNx4qNVIjIyKxEZGmOf/AGm1686ZTsgAFupPXrpGRkXwr3kp/E5nVLJI8/rCacsnN7/OMjI0ZexIl84OVkp5ZGpU57nrHRMMOcKKusexkeUv/T+svL4BdVLBAgKbLAJDWMZGRrIAkzlFoU1dUrKSC2ukZGRGTKRFCpQnLCVhwxPcw1oaZIBAFhttHkZEcW5bHyaQlxSqU0yX+G2ljzEPpFPnh0ZXLJcgd9IyMhotlUlQBTJdSQdyIIxIXPmBGRkVfzQF8WEYdIStRSq4A+jwln20jIyNGLyZ8gMqDKWUCD5j5vHkZDvoWJ9acIKeip2ASPDSABYBg1ocCMjIEegHscL+3of83K/+L/yMeRkH/JHI5S949fWMjIr5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data:image/jpeg;base64,/9j/4AAQSkZJRgABAQAAAQABAAD/2wCEAAkGBxMTEhUUExQVFhUXFxcYGBcXGBgXFRQYFxYWFxoXFxUYHCggGBolHBYWITEhJSksLi4uFx8zODMsNygtLisBCgoKDg0OGxAQGywkHyQsLCwsLCwsLCwsLCwsLCwsLCwsLCwsLCwsLCwsLCwsLCwsLCwsLCwsLCwsLCwsLCwsLP/AABEIALQA8AMBIgACEQEDEQH/xAAcAAACAgMBAQAAAAAAAAAAAAAEBQMGAAIHAQj/xAA/EAABAgQEBAQDBwMCBQUAAAABAhEAAwQhBRIxQQYiUWETcYGRMqHBBxRCUrHR8CNi4TOCFSRyosIIQ3Oy8f/EABoBAAMBAQEBAAAAAAAAAAAAAAECAwQABQb/xAAnEQACAgICAQQDAAMBAAAAAAAAAQIRAyESMUETIjJhBFGBQlKhM//aAAwDAQACEQMRAD8AWYAXBEOiiEGAAZ4sqk2MZIbQU9FFrx/WVEsnUecR1n+srziemTcecUGRa6VByiJshjamRyiJckCgEBQYqlVXGSpTSw93LFgOsXLJCfEChQKCwBJc/maJZI+SmN+ADhjE5i6hITYF3bQt1i641M5c35VZkhrmwBiucMYUmXNS60gKsALq9ekXqsoJc0hKg7DUWt0hYptBm0mKsIxawzAgFy50MOJVSlIOXfr/AC0E/wDCpYl5ADowL3Ad7RpR1aFKWlKXKGfu8W9KS8knNM9pam1zeIcXqSwa6SC7aiJ5GHnxfFUs6FkfhEJ/vs2XPWhZChmSUkDQdG9oDjJLYU1eganqL5GO4cjYfSDZSQlBYkdTrDqsk55ZGhO7aQuw8zUylCYn4dADdQhfSly+q7DzVCaZVrXmSrltYneEE6rUJZ3W7F9h1eLkmsCmKuVKwQEkORtrCOmw9aZqgooUANGdw522hPTb82PyS8CDEpx8IKVlO4bSwiq1OIqmEFSAABs4BvvaLVjdIEqUAQrpZsp3HeEUuglTbLKkkixToPMR2FODDKnEJw2e7qfpfbyAghU5ZNi/aIaai8JIRmcPr28toNlICY2c4vYkYvoxSy14DmLMHL0gKcnaJMugWZMDNAcy8S1IAgc2EKEwx6tFokTKePJwMOhGATU5gQzvB8tDIA6CNqenCLbxurQxux4+KMeSfJhuDLaYItk34T5RUKMtMSYt1Uo+GT2jCkOUSZeYo94OpUXHnANOlyT3MNKQMRHBLZIAyiJcogOlqHbpByVCCtii3G5xly86Xtq0VypkKUXNjr9fn0ix47NaW4NhcjqIBlgLC1uLEMOltTGfMaMT0F8IyT4wcXynXbTQeUXazudDFAwucpE4TBdvYJGsdCw6qlGWmddRmJCkpIIAGzg+/tAxdAyLYYJu7gJsAVFgSdA/WF/3lFOsrKQpS2BY5RZ7A7mB67ECp1FykMD+RPf9PaK5VcSSklTqzqH4UnXfXpZo0t+bJqPguFLj8mZNTLAGYm4vyuNX0LvpbQxLPx+lOU5ZbkAuUhTP87Ry2fjJUTkQEhyW1Z/lEZxycNFJHoHPZ4ySyO9F440dWkcSpW4EssGZQAUgvtpaMTiylKS8kBFySRzNsGFg+/Rt45ajiWoADLVawA2HZ4aUvF9QnVYU35hDRy09tgeP6Rd61dIpDTZYQouCpKv9PyWpu20BzcKUEPJmImqLEFsimJdiHIPm48or6OJETgROlsS4dJfXV0n94a005Cg8uYDYkvZQ023/AMRVTjdxEcX5KnxHUmfMATykAhVtb6g9HDekI8QqEyUgI+IC4O3eOh50TE5JqQpJuARo7XQdR9YpXEHBUxAM6SfElm6vzyxrzfmTrzD2hN3bHVVQiXMKyhiHUACWZtC94sRSw1P1inysyZiUuQx0PaLlnf2h49DJbIsveNSLRItEarTDDC6fLjVEgGDFJjVKdoFAB1pgdJdQHeDZ0CD4xFsS96Jz+LJqoXf0gRM7rB1Sl0wrUlx6xvy6Zhj0GSpwcHoRFvqJo8B+0c+lzbPFjq6n/lQx1EeRilJvZVWK6Pr1gsuBAtB8MFTllrRSXQ7HeGUSlSwc0TYlMMpNjeCOHUAS7qjXE6VCndUBRpaEoqCatc1TKVa8WrDcC8UjJ8RufypA6wmpcCzzkpSWzFgTp5+0dEkTU08sy0pKQ1yNVHYk7kvEEt7K4rSB63gxBSFzHWlGU5SQAD+YpBub7kt7uJjWJy6YBSzmJFpYNx0J6QtxjiJUtLZgVu4DWSwsVF+bU2tFFrsRK1lSiVKNyTfygRySaqi/pjPGeIJs5ws5UfkHwgbA9dYRisSLCAZ1W57d/wBoHUSXyn5M/lFI42/kByS6GsytbrGv/EB1aEMycR+0aJLxT0EJ6pZpVeLhxbv9ImRiKf4DFbmTWCcqnJF36vtB0oLschY6EXftbftCSwUFZLLDS4jsdR3f5AQbJxUpUAMwcfEnb6iEElCwLhmBJHRusTirAALNrfcdYjx2ULvR42SBmJU1nNiBDulUQxBOQ6KCuXUfPX2jndLWvY/zyP8ANIsfDlekFYVMZJAYKLJBD363cW7e4i90c0S8a8PS1pM+SnKpJ5kj4SNy3Xe1tbQlpFOO4sYvEgMSynQcydiDswI2A/WK5UYYxK0b6gBmbcg9fpGiPQib5AnnEa1RsTEShDDkZVGpU0e94wxxxFNMBoV/UD94nmzIECnmJ9Yti+aJ5PixmpNoTyxzEHSGqX0+UA1kvcR6WRWkzz4vYCE8sTffP6GUm8a1E4MABCkl1NHjQa6NNllwxLiDVJgOjSyRB2aKDFlwanHhi0SVGGBZiGjqwJQhlRzSopSNTAbXQppgdOEr57FQKUqSfh1Bd9Lt7QfxFigo6ZYISVLBTu+gfz16QHlUheVAUHzOzOTa4JcCKnxzX+NOWogsCoBLu3QeUZHJttI0xilVlWrK9SnJNzr2hXUzSznf9I2qlAAAlySSW2HbzhVNmnR3i+PFQJ5P0TzJz6+giHxPnESepjdaCEuY0UQbCcKl55gB+Ea+kNaDCkqSpZs5OV/wi+28K8FUQVNqbD/8i1oypQEh+3U9YVhJJdLLTcC7C7D+CJQbACw/m/rGiUG4a/X9408UpASou++yesRlY8Q+hchVsyXIY6X28oRVWHGavOjkuxQX0e7H6wzmTTJUoJVzWBAIUHHQj6R4vEWt4bn+42/S0TuinYkmKWhRSbEDzDQ/kUhACwokt5N/gwmqaOZNWZiEkAAg2t7mLBgyiEuoaADtpe8SyK+ikXXY7wDEGdBD5ma9wRpBkytWo+GEkLJZyksB12OkIsLpVrmBMoEq8/m8W415lcq0845SGdlW/V3joOSW2K0myqVUkoWUnb9IhXD7iVOYS5gs4IUOl+Uv3D27QgIjWgJkKjaIFzInWYhTL3ME4gUABeAzM/qIPeC6lIhVWzGUk9FD9Ypj1JCT6LGuXEFRLcQfkDOIgUl7R69aPNERk5jAXgMuGKOV4DzusR4OJ2a1sfU6eURuoxqk8ojzMLxUYNlIdFi0O+DeacoqJaWl/U2HlZ/aKkJhIZ2i8/Z7JCaecsvzTEp9EJdx6zD7RDXLRNLY8nTky0LXbMAyX1c7nyjk+ISjMlzVpBIBICUuSQCQ57ODHROMJ4lUxVmuSSOmn+B7xUsMllEpCSb5Ukk9W0fs5+cSyZeLvwbIQtHOZxb9T9BAaZTn1jo2NcK/eVBST4cwu4blmna+xfeKX9yyMSxfodtI2YsimtEJxaezSTTB7sf0iDE5gcAbQxCcoc7QoTLK1gDVRir0hF2PcEw4plCa11aeQhyJTkEMdh0gqmkhEoSzo2vRogw9K1TVS0AzFCwKQ7P12ER5DUZWT0S5YTLGVydy5Lkk3iCRSrWRnBG7El9A5ZvL5RfOHODhKXmqss1Z+CUHYbv3NjaLzJw9ExN0BCGI+BIc9QCHH+Ik7ZVUjk0rDiWCUhx8gewDwZIweoZSfDUsndmHzAjodAnwVscuR9AlJPckt5RYaOqQeVLG3qW+W8DgguTOa0nBs/wwVHLZsuX4Rs5h1hvDiKcpKyFqZg7MPJO3nFt+8oDhxlswvmJvt1jJlFLUjO5uHBd27DrBUI0ByYil0stCgES0AHpyuPKNa/DETlEDlWwTfQeafxdIsNPKQpOZBYi12v5mA10JzgOVnUsGA9d46lVo69lI+4TPDmImsFvoDYZQfoIqSusdFxhKhOZY5sqXKRZSre8c9qkMojRiR7GBju2mU1QEu5AEbrsI2SADEVQYskKB1BhHiQsYcTjCXEV2IhogkW/DZ+aWk9hG5F3hTw5M/opB6Q5mI6R7EHaR5klTENcq0LJF1w5nJzWaIpOH80fO4ZqMKZsiqQUHaIJqzDaXJ5W3gOfTEl+kUWSzrsikIjo32erQuSZBIzc6wN1Mpj/4+8c8RKUrlSCSdAIc03iU82lSGJHiZmN0qZJU7PoFJv3PrNq+gwqy/cQ8MCoTLBneElyCSkrAUcoZnDQipOA6yUsnMhaAbNqsbEA/CW2LwVK4vXJWoLHiIKgFOwGiRmv0dv8AbDJfEALkKUqWTy83xBSmIcajbt+snFtXRoUqdWaK4NSkJmqqFFR5SAgFISQRlACtXOr+kIaj7HM+ZcurBJc5VSSLm7FQmEp9jDuox3wahNPmJSVJUgZUqypKWYqOvMdfKLrTlSRfKrd0jKD6Obt3iuPJxf8ACc0z5+464Gn0NOJq1y1IzBPKVOCXYEKA6G8UKkkqUsZUqURdkgqNuwvH1KrGJbmVNCVy1Eg5gCG7pLgi28ZU0NFITmlSJaSs6ywEvlG5A/jxWOeMl2Dg4+DjuFcOT54zz80mUG1DKX2v8PmfaOj4Pw+pEoiUlEsgWDEk91d/cwxlYlLPKrwcqSlkqAWXOpf8wLQ8kYegrK0EhKkh0traxvC8lLURnrsWUmDTEgrWtKl2DAEBPYKOuvSPJslWYjOkENmuTlB+Xzh9WSRkYKyaXaw9DCvEJC8oKVcwfMQGBDAgh/L5wJqS0kdBp9iZM+XLXciYntYG29z5x7LxxpaPCU6mvLAfcavoljtAssyUzpZUVqmCYHs7G1wQevb/ADriBkiYtUsBDkvbUv8AEC9nPSJ232yjrwMl1RWQ5S7AOLJSTraCahdQAtKAeSxLi4axCG1itCsAzBwCCz5uZ9LJGgg2gxMS3WpSllvxHbRoz5vyVje2PDE5LQ7oUziCpZR4SuZexTZ3sY3TXy0oGWYmYn4Qxa3TuYrtdxUgqCClkrDdApL3J69B6wLRUUmXMKJRBCiGe9iXHkWN4XFljk6/6GWNx7HePOF8t+RGvTVyY5zjckoml/xcw8jF5xSqBmrzKdIBT5FIANoqeKU4UCt7pa2rp6v6xsjP3Imo6YkgWoUYNmQvWq8aRbA6pUV7EZtoe164rc/nU0UhG3RObpDfh2qdABsR+kW2lU4ii0aWU42iz4fWOI9DHrsxTQy8EO8SJSmDZWDn80EIwMHcx896U2ak2+wIJS0esmGJwQdTEsvCkwPQyC0LKIJTMd2DX8hf6QRIpQvMS6We35grU+gSImrMKyoUpGuUj03boWeMoJDVLvmSt0kEOAoDMny0HuILxtUi8GqA+KJAFO4SBZIYa9C4awFvnC7BKhRSgJWHCuf8urAjroLRaqqlcFKgWY5i2489dTfSEOA4YgTTnfIAQlSbBy2Ya2DNF5P28RYrdjWbIWZqJoOcvzhXwkbexAaOgYTVjwwlSiFTMxSDszDlPqPeOf0EmcZolyQJpu4CmUA4YqzWb9oO4opZskSiCsrWdSwKCkgkAgnXMPnHnzU4tOKNS4yVNkVEopJVdySdCAAToOjQ8pQJqAhYBdXKU7AsGI30EJiSEZjm3HQno42gzCqkOyiw1cWaFU/TY1ciPFKQSFsJmRdicrHMx1J+pgjDMdU95pUo65rGzNtpAnESs1QoA8uYMdRpcDte0L5ybZkFiDo1umu4i3O9k+JauIeKUsqSkc/4s34DrbrYiEw4znJQZZGctZWje2sL6en8UpPoSdynWB6msWlakIQBlUxNyxGzQHNt3ZyikqoWoqVJSFLUrOCorJcXszMf5aHNHWASxNUxCbu1zlPfZxAEkAA2KjqTs6tf1iNdCUTsxCsmUqyg2BAsegIf1ftBUG3yC2uj3EMXCZmYyyUlmUDze0TU3EEhITyrmJDAgve2ua7QBRpKlMpJIYhRDgJYHXtE0pUoaIUgFtRmSCw2d239YzSxOSuSK8ktIHwuTMnzZkwg5CRlBHwJD363f/tiz4ahEuYS+gct16QgrqwrTlTZABJ/C7dB0gjh7DwhKpp5golgbC41d7mzfvGjHi8onPJ+xpiKUnOsu7ElXXUk+cA4diMuZImFSr8wLsLkcthubbQPxXjJkUxYPnIQQCwW/Nc32STvpCCpnCXIlrAtMWl+ozIUQfk0X7cfsWOkyedNDQvnnVo3nKBhZXVJAMbSYFiNQwiOhoyA51MDSAZiw+gi0UVITciN34+PVmTNPwBU1Ewu0YiUUXGkPPu8QTqftGlxM/ItwnwVKrMogFNKYlmUCgHLtHjUv2a+QVMxAGIBU94gEloIpKLOWEM0ktg5HqqkMcxs1+jbxFhlUJuWYndjpdLbkebRIqkIJBhGZppVKSDylIUixfUgpJHkA8JONr2jxlvZeqmrlhGZmcOphu1/OKbi8xANiQCoqSwdizMp9Af3gKl4zE2aEsWJALnz0Yd3iXF8VllC0PmBsXNxmsPS8Rm5dSKxiu0RpxnwZiVAmWpBSRMfUNZx384a1fFBMtU7wvEyPypUOUzC65ijqAWFg+m0KBhSainlzFspQBGUMXYocE7WGrwbj3AaFUSJlMFpUVFRlKuC6c39O9wwNtebZoSP46tO/wCDPJqqCcJ4oRPPPyOC41BL7Wt5QauUQCpOgZwY5PSVqkFiW/lov+BY6q0tQfM6Qo7lLCx3OlvnA/IwJoMJ7GX3+WSUp+IEG+53Ajd1BLJvrr3Z27M0DTMLzKsGVe2hB6/zpB5xNCE+HNAJ7akkM7/OMO4vZfT6NE4jLkoC3daioLA0FmTp2f2hRiOJ5myulCSQL6kkqt219zEWLzZKjY8+4IILBrg7uf0jKOWJiitSt8xU2Yi/4QTc+vrDrbpgaoa0YBWlABdXX8O59b6ftG+LTgeR2AYKUdWGwvfr7QJNqUIDEurZWh28/KA6lfMpImJSgpzAt8Tm4Sfb3jRjjb4kpOtk5r8ySkDQvsBlD2L6n/MQTJCpgdBAYgXs9ib9rQgxHESgm4V/cQXY30N3d9e0McG4hQpOQjS4fQks7dPhDndk9I1rGkScme11JMmqlICkALUTMUSlkoS3KEkbk7fkPWHtLVgygkFIEshJUT8R2LdLfMQdgWEsghYTmUAWLMmW5KRfc5iT5xUOJqiVKUSOTWx0JDAEDcX26bR0oqKSR0XbdibjnFvFnCUn4JenUqIufZonxesH/DZADEqKUljcZM5fz5QL/misTVhUzMzAqcB3YE6Zt2G8WGYUIp76AulOoKr366GGlBe36FjPbFWH17ApJ00j2nkqnzUy0aqLeXUwBSzWIuz6+sdO+zPhRa/65uFOAG2G79zDZHxVoCeqKocOTJnLQNElnO9tYeUpsGi58VfZ7OmETZLFbMpOmbuDFaHCdfL1kLPkx+sb/wAf8mPBXozTg27I0x4qXAtTiiJMwypv9NabFKtYKl1qFaERsjKMumQaaOsy8ESEgQQvCkEMRDNKhGKaPm1iSdm+kJhw/K6RJT4JLSXAhukiJA0V4KXZ2hKvA5arkRzv7W8GVKEiZLslykltNDc6X29Y6/nEaVEtC05VpSpJ2UAoH0MPGKj0A+XlZWzpYLSbt12II31fowgnD8RSpQE6XnTdwkhJUHa5Ys/TsY+jMUwOmqZZlzZSFAjKLAKSNsqhdLG9o4hxlwiKGcEJWVpIBAIGdlEgKVlbcEP2hckbWx4SoHlyaNUv+iVgG4CtQf4DeHHCGOkEU86arwixzBipLMxUToLs+0URKzmygl7v7aBO+ke0mJTJSgpKmWCxcApUmxDIPW7j+BYpVRR32O+JOD1+OTIKJgU5GRQcknRKXe9oAnSZ0yUkpOVMg6MAZalHM72JdvMM14f4djUhATNmOsJCXUOfMyg+ZBbb8OlvWEScYlqmzZqZjZyrkAQLHTMCkhnzWDa7RRe7TFeto3o+IpgWFqUrMLFn39fO0EY7XOQSWv8AExZlXBZ7227wkq6kCWASFKdRIZvLme+mjCGQCpssZhfRj+Fk9N4zzxxTQ8ZlZFTMCs5WSoja7A7dounDczmSZihlL3O+sBUuABctPIQSVAm7P2tt0g9OAzEo/wBQcoALJLjXYkQ+XHypxFjkrUgzF65Kyyhmyht2B+It10HzhLLxQIdO4zJQ/wCEPd3/AEiZFcuVJUiblUB8C2Zbk2zDf+axUK+tzrGUANv9YGGFNhm7G+JYiuaEoCQQDYAaEnbzJJ9YtvBWBgBUyaMywEhKG5QDvbU9z0sN4r2A0Y/AoGaQTzau1sr2Yjtb2i2CoFOAC2UAXGpN9En3LHcRfcdsRq9D/Ea4U9iSp8wszrDunl3c37Rx3j2sMyeHLkAnUkJzEct+gTDzH8cmZ8y9chGVJ/0x/cWv5RR6+oVMUVEvsLAWHlHRTcrFlSVHtFV5SH20faDJsxQJI+FvQQoaGGG1hDpNwYo0ImazFu1mYe8fQ32EYqJtAqUfikLy/wC1QzJ+o9I+dlG8dc/9PU4ipqU7KlJPqlRb/wCxgM47vHhMePGsw2eOb0Cj5t+2WnAxKcW1CT/2xRJFRMlnlUR22i18eY396q5sw6ZilP8A0psP3ir5YfEmoo6XZ9az0EaGIkTlDWAqqrIFo8RPURGKi9jI1pG0bJr76QJKV1gmWA8HZ1IKFS+0SpLxGhQ2EES1doeKsRmwDRz37VplKpMsTADPBIR1CFNmB6gsLR0R4539rlDKMuXMJAmOzPdaN2GzFrwcifHR0K5bOQYlhFwUqJSAQXbMHcgg+g73galr5ecpqkZjZpgcF+qmDKbr5xlBXKTUNbKot2HQwdi2GO6ijK1s2WxbqN4jDI00plpx/wBRpRSFyCVIWgpISzWTzO2YnffyjwSUT0vNlSlFRTkKSQsB2JJF203iqJkqBdKgpLXBOZLaXTqD5aQyppry2QsclxJmAvc/+3M7t2OnS+lfRF/YpxamlonKlomLyZhcpCiOrBxmv3iSXOUkBCFiYo2CUhSVdfiuB7xtLCJqglIOvw2Ie7AKsSNdotOF8My0TApU1YCS6EkIzOGdyCXbdvzCBV9nXQ24eq109OEGllzFEKBExdioqBcKAcACEtZWVASozFHKMylJlWOW7gKVcNZvW4h2aUjOUF1LchyG6AEjYX06xSOIZxlzfCUPylZdiQWdKVEHKNWLHyOkNSETbEy6pWYqG4a/MQNbE3BtqIMpafLmGXnITs7A3Kn2a14MlFP9NU5XhhObJkBC+ZjmCSTlFrHtaBTNlsQkntmt2sBA6KdsYYMidnCk8qALrPwhO+uuse4liCgshRUpwbqN2B2tvCuZXlYISMiejllefsIjlylrUl7sw9BCTlGh4xdmtarOSTYkPb9PZoWZRD2ovMAAA6n6QnqpeUkX8ofDK4k8qpg609IjFo2aNTFCYSnaO+fYfw+qTIXUrDGcwSP7Evf1J+UcX4Rw4VFTIlKfKuYlJb8r3+UfWtPIQhIQkMlIAAGgAhJBNwYUcWVplUc9Y1TLU3m0OktFC+2LEhLoSgazVBPmBcwklqhl2fPdSLxABE1RrEEb4kWfUsyQrePZUuCZswnSIy5jy0zVRvJlDrB0mWNIWpMbomEQbBQ3lyxEglwoFSqNavEvCQZi1AJSHJh1JfoVxYZjOJy6aWZkwsBoN1HoI4VxPjqqiapc062AeyRskdok4t4omVMzMonKHyJeyR+8UiumKUCrpF/TSjsmm70MxgqpvOlgNAkHUjp7R0Kjw/xqfw1uDYud/OEfAKErpgkjRWv9wLgxekSy46aHsY89K5bZolPRUFYDLkrzywxd8ug/uAeNqqi8RBBFjoWcjtFjxRCgEsMzG7CzQuTIBcg272YwvB8gc9WVUcMJTMSvUjrYE2YtfTzjKrDzzuo3IILgZdrRcEUwGqnfbaPKmQOgNtIr7v2LaOezMCQVOoKUGZszAnva3vB8nCjNBS4TLSXAYnKS+hUfoIY4hWplM8spcEBPe20F4bNGTxNB32gc5N02NSSsqlRw4UrAJCn+Ii6wB/1aawzm4TKASjI4Y331Gp94aqqeZakSwUi5VoVFtvLrCGbxAkJBKSHS6S2pI/N5w6dgplUxAyxNWlKQGUwa4tHsmcU+WunbbpAKpRJYXJJeCZxOXta0NKKZSMmv4FmWSDMAbp2/e8J5pJLnUw5nyiJYZzZz0AhRMA6vFMPRHK7BViNEiCFW1vGmWKsmjs/2C8NAhVYtixKEDcHdR6do7SlMUD7C8KMnDvEIYzllf+0cqT7COjQnE6yEojj32+1PNSSx0mrPuhI+sdlWLRwj7dFH75LGwlBvVRJgpe5BvRzGebxEkOY3nGPEFo0qVE2j6vaMjIyPHNx4qNVIjIyKxEZGmOf/AGm1686ZTsgAFupPXrpGRkXwr3kp/E5nVLJI8/rCacsnN7/OMjI0ZexIl84OVkp5ZGpU57nrHRMMOcKKusexkeUv/T+svL4BdVLBAgKbLAJDWMZGRrIAkzlFoU1dUrKSC2ukZGRGTKRFCpQnLCVhwxPcw1oaZIBAFhttHkZEcW5bHyaQlxSqU0yX+G2ljzEPpFPnh0ZXLJcgd9IyMhotlUlQBTJdSQdyIIxIXPmBGRkVfzQF8WEYdIStRSq4A+jwln20jIyNGLyZ8gMqDKWUCD5j5vHkZDvoWJ9acIKeip2ASPDSABYBg1ocCMjIEegHscL+3of83K/+L/yMeRkH/JHI5S949fWMjIr5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8" name="AutoShape 6" descr="data:image/jpeg;base64,/9j/4AAQSkZJRgABAQAAAQABAAD/2wCEAAkGBxMTEhUUExQVFhUXFxcYGBcXGBgXFRQYFxYWFxoXFxUYHCggGBolHBYWITEhJSksLi4uFx8zODMsNygtLisBCgoKDg0OGxAQGywkHyQsLCwsLCwsLCwsLCwsLCwsLCwsLCwsLCwsLCwsLCwsLCwsLCwsLCwsLCwsLCwsLCwsLP/AABEIALQA8AMBIgACEQEDEQH/xAAcAAACAgMBAQAAAAAAAAAAAAAEBQMGAAIHAQj/xAA/EAABAgQEBAQDBwMCBQUAAAABAhEAAwQhBRIxQQYiUWETcYGRMqHBBxRCUrHR8CNi4TOCFSRyosIIQ3Oy8f/EABoBAAMBAQEBAAAAAAAAAAAAAAECAwQABQb/xAAnEQACAgICAQQDAAMBAAAAAAAAAQIRAyESMUETIjJhBFGBQlKhM//aAAwDAQACEQMRAD8AWYAXBEOiiEGAAZ4sqk2MZIbQU9FFrx/WVEsnUecR1n+srziemTcecUGRa6VByiJshjamRyiJckCgEBQYqlVXGSpTSw93LFgOsXLJCfEChQKCwBJc/maJZI+SmN+ADhjE5i6hITYF3bQt1i641M5c35VZkhrmwBiucMYUmXNS60gKsALq9ekXqsoJc0hKg7DUWt0hYptBm0mKsIxawzAgFy50MOJVSlIOXfr/AC0E/wDCpYl5ADowL3Ad7RpR1aFKWlKXKGfu8W9KS8knNM9pam1zeIcXqSwa6SC7aiJ5GHnxfFUs6FkfhEJ/vs2XPWhZChmSUkDQdG9oDjJLYU1eganqL5GO4cjYfSDZSQlBYkdTrDqsk55ZGhO7aQuw8zUylCYn4dADdQhfSly+q7DzVCaZVrXmSrltYneEE6rUJZ3W7F9h1eLkmsCmKuVKwQEkORtrCOmw9aZqgooUANGdw522hPTb82PyS8CDEpx8IKVlO4bSwiq1OIqmEFSAABs4BvvaLVjdIEqUAQrpZsp3HeEUuglTbLKkkixToPMR2FODDKnEJw2e7qfpfbyAghU5ZNi/aIaai8JIRmcPr28toNlICY2c4vYkYvoxSy14DmLMHL0gKcnaJMugWZMDNAcy8S1IAgc2EKEwx6tFokTKePJwMOhGATU5gQzvB8tDIA6CNqenCLbxurQxux4+KMeSfJhuDLaYItk34T5RUKMtMSYt1Uo+GT2jCkOUSZeYo94OpUXHnANOlyT3MNKQMRHBLZIAyiJcogOlqHbpByVCCtii3G5xly86Xtq0VypkKUXNjr9fn0ix47NaW4NhcjqIBlgLC1uLEMOltTGfMaMT0F8IyT4wcXynXbTQeUXazudDFAwucpE4TBdvYJGsdCw6qlGWmddRmJCkpIIAGzg+/tAxdAyLYYJu7gJsAVFgSdA/WF/3lFOsrKQpS2BY5RZ7A7mB67ECp1FykMD+RPf9PaK5VcSSklTqzqH4UnXfXpZo0t+bJqPguFLj8mZNTLAGYm4vyuNX0LvpbQxLPx+lOU5ZbkAuUhTP87Ry2fjJUTkQEhyW1Z/lEZxycNFJHoHPZ4ySyO9F440dWkcSpW4EssGZQAUgvtpaMTiylKS8kBFySRzNsGFg+/Rt45ajiWoADLVawA2HZ4aUvF9QnVYU35hDRy09tgeP6Rd61dIpDTZYQouCpKv9PyWpu20BzcKUEPJmImqLEFsimJdiHIPm48or6OJETgROlsS4dJfXV0n94a005Cg8uYDYkvZQ023/AMRVTjdxEcX5KnxHUmfMATykAhVtb6g9HDekI8QqEyUgI+IC4O3eOh50TE5JqQpJuARo7XQdR9YpXEHBUxAM6SfElm6vzyxrzfmTrzD2hN3bHVVQiXMKyhiHUACWZtC94sRSw1P1inysyZiUuQx0PaLlnf2h49DJbIsveNSLRItEarTDDC6fLjVEgGDFJjVKdoFAB1pgdJdQHeDZ0CD4xFsS96Jz+LJqoXf0gRM7rB1Sl0wrUlx6xvy6Zhj0GSpwcHoRFvqJo8B+0c+lzbPFjq6n/lQx1EeRilJvZVWK6Pr1gsuBAtB8MFTllrRSXQ7HeGUSlSwc0TYlMMpNjeCOHUAS7qjXE6VCndUBRpaEoqCatc1TKVa8WrDcC8UjJ8RufypA6wmpcCzzkpSWzFgTp5+0dEkTU08sy0pKQ1yNVHYk7kvEEt7K4rSB63gxBSFzHWlGU5SQAD+YpBub7kt7uJjWJy6YBSzmJFpYNx0J6QtxjiJUtLZgVu4DWSwsVF+bU2tFFrsRK1lSiVKNyTfygRySaqi/pjPGeIJs5ws5UfkHwgbA9dYRisSLCAZ1W57d/wBoHUSXyn5M/lFI42/kByS6GsytbrGv/EB1aEMycR+0aJLxT0EJ6pZpVeLhxbv9ImRiKf4DFbmTWCcqnJF36vtB0oLschY6EXftbftCSwUFZLLDS4jsdR3f5AQbJxUpUAMwcfEnb6iEElCwLhmBJHRusTirAALNrfcdYjx2ULvR42SBmJU1nNiBDulUQxBOQ6KCuXUfPX2jndLWvY/zyP8ANIsfDlekFYVMZJAYKLJBD363cW7e4i90c0S8a8PS1pM+SnKpJ5kj4SNy3Xe1tbQlpFOO4sYvEgMSynQcydiDswI2A/WK5UYYxK0b6gBmbcg9fpGiPQib5AnnEa1RsTEShDDkZVGpU0e94wxxxFNMBoV/UD94nmzIECnmJ9Yti+aJ5PixmpNoTyxzEHSGqX0+UA1kvcR6WRWkzz4vYCE8sTffP6GUm8a1E4MABCkl1NHjQa6NNllwxLiDVJgOjSyRB2aKDFlwanHhi0SVGGBZiGjqwJQhlRzSopSNTAbXQppgdOEr57FQKUqSfh1Bd9Lt7QfxFigo6ZYISVLBTu+gfz16QHlUheVAUHzOzOTa4JcCKnxzX+NOWogsCoBLu3QeUZHJttI0xilVlWrK9SnJNzr2hXUzSznf9I2qlAAAlySSW2HbzhVNmnR3i+PFQJ5P0TzJz6+giHxPnESepjdaCEuY0UQbCcKl55gB+Ea+kNaDCkqSpZs5OV/wi+28K8FUQVNqbD/8i1oypQEh+3U9YVhJJdLLTcC7C7D+CJQbACw/m/rGiUG4a/X9408UpASou++yesRlY8Q+hchVsyXIY6X28oRVWHGavOjkuxQX0e7H6wzmTTJUoJVzWBAIUHHQj6R4vEWt4bn+42/S0TuinYkmKWhRSbEDzDQ/kUhACwokt5N/gwmqaOZNWZiEkAAg2t7mLBgyiEuoaADtpe8SyK+ikXXY7wDEGdBD5ma9wRpBkytWo+GEkLJZyksB12OkIsLpVrmBMoEq8/m8W415lcq0845SGdlW/V3joOSW2K0myqVUkoWUnb9IhXD7iVOYS5gs4IUOl+Uv3D27QgIjWgJkKjaIFzInWYhTL3ME4gUABeAzM/qIPeC6lIhVWzGUk9FD9Ypj1JCT6LGuXEFRLcQfkDOIgUl7R69aPNERk5jAXgMuGKOV4DzusR4OJ2a1sfU6eURuoxqk8ojzMLxUYNlIdFi0O+DeacoqJaWl/U2HlZ/aKkJhIZ2i8/Z7JCaecsvzTEp9EJdx6zD7RDXLRNLY8nTky0LXbMAyX1c7nyjk+ISjMlzVpBIBICUuSQCQ57ODHROMJ4lUxVmuSSOmn+B7xUsMllEpCSb5Ukk9W0fs5+cSyZeLvwbIQtHOZxb9T9BAaZTn1jo2NcK/eVBST4cwu4blmna+xfeKX9yyMSxfodtI2YsimtEJxaezSTTB7sf0iDE5gcAbQxCcoc7QoTLK1gDVRir0hF2PcEw4plCa11aeQhyJTkEMdh0gqmkhEoSzo2vRogw9K1TVS0AzFCwKQ7P12ER5DUZWT0S5YTLGVydy5Lkk3iCRSrWRnBG7El9A5ZvL5RfOHODhKXmqss1Z+CUHYbv3NjaLzJw9ExN0BCGI+BIc9QCHH+Ik7ZVUjk0rDiWCUhx8gewDwZIweoZSfDUsndmHzAjodAnwVscuR9AlJPckt5RYaOqQeVLG3qW+W8DgguTOa0nBs/wwVHLZsuX4Rs5h1hvDiKcpKyFqZg7MPJO3nFt+8oDhxlswvmJvt1jJlFLUjO5uHBd27DrBUI0ByYil0stCgES0AHpyuPKNa/DETlEDlWwTfQeafxdIsNPKQpOZBYi12v5mA10JzgOVnUsGA9d46lVo69lI+4TPDmImsFvoDYZQfoIqSusdFxhKhOZY5sqXKRZSre8c9qkMojRiR7GBju2mU1QEu5AEbrsI2SADEVQYskKB1BhHiQsYcTjCXEV2IhogkW/DZ+aWk9hG5F3hTw5M/opB6Q5mI6R7EHaR5klTENcq0LJF1w5nJzWaIpOH80fO4ZqMKZsiqQUHaIJqzDaXJ5W3gOfTEl+kUWSzrsikIjo32erQuSZBIzc6wN1Mpj/4+8c8RKUrlSCSdAIc03iU82lSGJHiZmN0qZJU7PoFJv3PrNq+gwqy/cQ8MCoTLBneElyCSkrAUcoZnDQipOA6yUsnMhaAbNqsbEA/CW2LwVK4vXJWoLHiIKgFOwGiRmv0dv8AbDJfEALkKUqWTy83xBSmIcajbt+snFtXRoUqdWaK4NSkJmqqFFR5SAgFISQRlACtXOr+kIaj7HM+ZcurBJc5VSSLm7FQmEp9jDuox3wahNPmJSVJUgZUqypKWYqOvMdfKLrTlSRfKrd0jKD6Obt3iuPJxf8ACc0z5+464Gn0NOJq1y1IzBPKVOCXYEKA6G8UKkkqUsZUqURdkgqNuwvH1KrGJbmVNCVy1Eg5gCG7pLgi28ZU0NFITmlSJaSs6ywEvlG5A/jxWOeMl2Dg4+DjuFcOT54zz80mUG1DKX2v8PmfaOj4Pw+pEoiUlEsgWDEk91d/cwxlYlLPKrwcqSlkqAWXOpf8wLQ8kYegrK0EhKkh0traxvC8lLURnrsWUmDTEgrWtKl2DAEBPYKOuvSPJslWYjOkENmuTlB+Xzh9WSRkYKyaXaw9DCvEJC8oKVcwfMQGBDAgh/L5wJqS0kdBp9iZM+XLXciYntYG29z5x7LxxpaPCU6mvLAfcavoljtAssyUzpZUVqmCYHs7G1wQevb/ADriBkiYtUsBDkvbUv8AEC9nPSJ232yjrwMl1RWQ5S7AOLJSTraCahdQAtKAeSxLi4axCG1itCsAzBwCCz5uZ9LJGgg2gxMS3WpSllvxHbRoz5vyVje2PDE5LQ7oUziCpZR4SuZexTZ3sY3TXy0oGWYmYn4Qxa3TuYrtdxUgqCClkrDdApL3J69B6wLRUUmXMKJRBCiGe9iXHkWN4XFljk6/6GWNx7HePOF8t+RGvTVyY5zjckoml/xcw8jF5xSqBmrzKdIBT5FIANoqeKU4UCt7pa2rp6v6xsjP3Imo6YkgWoUYNmQvWq8aRbA6pUV7EZtoe164rc/nU0UhG3RObpDfh2qdABsR+kW2lU4ii0aWU42iz4fWOI9DHrsxTQy8EO8SJSmDZWDn80EIwMHcx896U2ak2+wIJS0esmGJwQdTEsvCkwPQyC0LKIJTMd2DX8hf6QRIpQvMS6We35grU+gSImrMKyoUpGuUj03boWeMoJDVLvmSt0kEOAoDMny0HuILxtUi8GqA+KJAFO4SBZIYa9C4awFvnC7BKhRSgJWHCuf8urAjroLRaqqlcFKgWY5i2489dTfSEOA4YgTTnfIAQlSbBy2Ya2DNF5P28RYrdjWbIWZqJoOcvzhXwkbexAaOgYTVjwwlSiFTMxSDszDlPqPeOf0EmcZolyQJpu4CmUA4YqzWb9oO4opZskSiCsrWdSwKCkgkAgnXMPnHnzU4tOKNS4yVNkVEopJVdySdCAAToOjQ8pQJqAhYBdXKU7AsGI30EJiSEZjm3HQno42gzCqkOyiw1cWaFU/TY1ciPFKQSFsJmRdicrHMx1J+pgjDMdU95pUo65rGzNtpAnESs1QoA8uYMdRpcDte0L5ybZkFiDo1umu4i3O9k+JauIeKUsqSkc/4s34DrbrYiEw4znJQZZGctZWje2sL6en8UpPoSdynWB6msWlakIQBlUxNyxGzQHNt3ZyikqoWoqVJSFLUrOCorJcXszMf5aHNHWASxNUxCbu1zlPfZxAEkAA2KjqTs6tf1iNdCUTsxCsmUqyg2BAsegIf1ftBUG3yC2uj3EMXCZmYyyUlmUDze0TU3EEhITyrmJDAgve2ua7QBRpKlMpJIYhRDgJYHXtE0pUoaIUgFtRmSCw2d239YzSxOSuSK8ktIHwuTMnzZkwg5CRlBHwJD363f/tiz4ahEuYS+gct16QgrqwrTlTZABJ/C7dB0gjh7DwhKpp5golgbC41d7mzfvGjHi8onPJ+xpiKUnOsu7ElXXUk+cA4diMuZImFSr8wLsLkcthubbQPxXjJkUxYPnIQQCwW/Nc32STvpCCpnCXIlrAtMWl+ozIUQfk0X7cfsWOkyedNDQvnnVo3nKBhZXVJAMbSYFiNQwiOhoyA51MDSAZiw+gi0UVITciN34+PVmTNPwBU1Ewu0YiUUXGkPPu8QTqftGlxM/ItwnwVKrMogFNKYlmUCgHLtHjUv2a+QVMxAGIBU94gEloIpKLOWEM0ktg5HqqkMcxs1+jbxFhlUJuWYndjpdLbkebRIqkIJBhGZppVKSDylIUixfUgpJHkA8JONr2jxlvZeqmrlhGZmcOphu1/OKbi8xANiQCoqSwdizMp9Af3gKl4zE2aEsWJALnz0Yd3iXF8VllC0PmBsXNxmsPS8Rm5dSKxiu0RpxnwZiVAmWpBSRMfUNZx384a1fFBMtU7wvEyPypUOUzC65ijqAWFg+m0KBhSainlzFspQBGUMXYocE7WGrwbj3AaFUSJlMFpUVFRlKuC6c39O9wwNtebZoSP46tO/wCDPJqqCcJ4oRPPPyOC41BL7Wt5QauUQCpOgZwY5PSVqkFiW/lov+BY6q0tQfM6Qo7lLCx3OlvnA/IwJoMJ7GX3+WSUp+IEG+53Ajd1BLJvrr3Z27M0DTMLzKsGVe2hB6/zpB5xNCE+HNAJ7akkM7/OMO4vZfT6NE4jLkoC3daioLA0FmTp2f2hRiOJ5myulCSQL6kkqt219zEWLzZKjY8+4IILBrg7uf0jKOWJiitSt8xU2Yi/4QTc+vrDrbpgaoa0YBWlABdXX8O59b6ftG+LTgeR2AYKUdWGwvfr7QJNqUIDEurZWh28/KA6lfMpImJSgpzAt8Tm4Sfb3jRjjb4kpOtk5r8ySkDQvsBlD2L6n/MQTJCpgdBAYgXs9ib9rQgxHESgm4V/cQXY30N3d9e0McG4hQpOQjS4fQks7dPhDndk9I1rGkScme11JMmqlICkALUTMUSlkoS3KEkbk7fkPWHtLVgygkFIEshJUT8R2LdLfMQdgWEsghYTmUAWLMmW5KRfc5iT5xUOJqiVKUSOTWx0JDAEDcX26bR0oqKSR0XbdibjnFvFnCUn4JenUqIufZonxesH/DZADEqKUljcZM5fz5QL/misTVhUzMzAqcB3YE6Zt2G8WGYUIp76AulOoKr366GGlBe36FjPbFWH17ApJ00j2nkqnzUy0aqLeXUwBSzWIuz6+sdO+zPhRa/65uFOAG2G79zDZHxVoCeqKocOTJnLQNElnO9tYeUpsGi58VfZ7OmETZLFbMpOmbuDFaHCdfL1kLPkx+sb/wAf8mPBXozTg27I0x4qXAtTiiJMwypv9NabFKtYKl1qFaERsjKMumQaaOsy8ESEgQQvCkEMRDNKhGKaPm1iSdm+kJhw/K6RJT4JLSXAhukiJA0V4KXZ2hKvA5arkRzv7W8GVKEiZLslykltNDc6X29Y6/nEaVEtC05VpSpJ2UAoH0MPGKj0A+XlZWzpYLSbt12II31fowgnD8RSpQE6XnTdwkhJUHa5Ys/TsY+jMUwOmqZZlzZSFAjKLAKSNsqhdLG9o4hxlwiKGcEJWVpIBAIGdlEgKVlbcEP2hckbWx4SoHlyaNUv+iVgG4CtQf4DeHHCGOkEU86arwixzBipLMxUToLs+0URKzmygl7v7aBO+ke0mJTJSgpKmWCxcApUmxDIPW7j+BYpVRR32O+JOD1+OTIKJgU5GRQcknRKXe9oAnSZ0yUkpOVMg6MAZalHM72JdvMM14f4djUhATNmOsJCXUOfMyg+ZBbb8OlvWEScYlqmzZqZjZyrkAQLHTMCkhnzWDa7RRe7TFeto3o+IpgWFqUrMLFn39fO0EY7XOQSWv8AExZlXBZ7227wkq6kCWASFKdRIZvLme+mjCGQCpssZhfRj+Fk9N4zzxxTQ8ZlZFTMCs5WSoja7A7dounDczmSZihlL3O+sBUuABctPIQSVAm7P2tt0g9OAzEo/wBQcoALJLjXYkQ+XHypxFjkrUgzF65Kyyhmyht2B+It10HzhLLxQIdO4zJQ/wCEPd3/AEiZFcuVJUiblUB8C2Zbk2zDf+axUK+tzrGUANv9YGGFNhm7G+JYiuaEoCQQDYAaEnbzJJ9YtvBWBgBUyaMywEhKG5QDvbU9z0sN4r2A0Y/AoGaQTzau1sr2Yjtb2i2CoFOAC2UAXGpN9En3LHcRfcdsRq9D/Ea4U9iSp8wszrDunl3c37Rx3j2sMyeHLkAnUkJzEct+gTDzH8cmZ8y9chGVJ/0x/cWv5RR6+oVMUVEvsLAWHlHRTcrFlSVHtFV5SH20faDJsxQJI+FvQQoaGGG1hDpNwYo0ImazFu1mYe8fQ32EYqJtAqUfikLy/wC1QzJ+o9I+dlG8dc/9PU4ipqU7KlJPqlRb/wCxgM47vHhMePGsw2eOb0Cj5t+2WnAxKcW1CT/2xRJFRMlnlUR22i18eY396q5sw6ZilP8A0psP3ir5YfEmoo6XZ9az0EaGIkTlDWAqqrIFo8RPURGKi9jI1pG0bJr76QJKV1gmWA8HZ1IKFS+0SpLxGhQ2EES1doeKsRmwDRz37VplKpMsTADPBIR1CFNmB6gsLR0R4539rlDKMuXMJAmOzPdaN2GzFrwcifHR0K5bOQYlhFwUqJSAQXbMHcgg+g73galr5ecpqkZjZpgcF+qmDKbr5xlBXKTUNbKot2HQwdi2GO6ijK1s2WxbqN4jDI00plpx/wBRpRSFyCVIWgpISzWTzO2YnffyjwSUT0vNlSlFRTkKSQsB2JJF203iqJkqBdKgpLXBOZLaXTqD5aQyppry2QsclxJmAvc/+3M7t2OnS+lfRF/YpxamlonKlomLyZhcpCiOrBxmv3iSXOUkBCFiYo2CUhSVdfiuB7xtLCJqglIOvw2Ie7AKsSNdotOF8My0TApU1YCS6EkIzOGdyCXbdvzCBV9nXQ24eq109OEGllzFEKBExdioqBcKAcACEtZWVASozFHKMylJlWOW7gKVcNZvW4h2aUjOUF1LchyG6AEjYX06xSOIZxlzfCUPylZdiQWdKVEHKNWLHyOkNSETbEy6pWYqG4a/MQNbE3BtqIMpafLmGXnITs7A3Kn2a14MlFP9NU5XhhObJkBC+ZjmCSTlFrHtaBTNlsQkntmt2sBA6KdsYYMidnCk8qALrPwhO+uuse4liCgshRUpwbqN2B2tvCuZXlYISMiejllefsIjlylrUl7sw9BCTlGh4xdmtarOSTYkPb9PZoWZRD2ovMAAA6n6QnqpeUkX8ofDK4k8qpg609IjFo2aNTFCYSnaO+fYfw+qTIXUrDGcwSP7Evf1J+UcX4Rw4VFTIlKfKuYlJb8r3+UfWtPIQhIQkMlIAAGgAhJBNwYUcWVplUc9Y1TLU3m0OktFC+2LEhLoSgazVBPmBcwklqhl2fPdSLxABE1RrEEb4kWfUsyQrePZUuCZswnSIy5jy0zVRvJlDrB0mWNIWpMbomEQbBQ3lyxEglwoFSqNavEvCQZi1AJSHJh1JfoVxYZjOJy6aWZkwsBoN1HoI4VxPjqqiapc062AeyRskdok4t4omVMzMonKHyJeyR+8UiumKUCrpF/TSjsmm70MxgqpvOlgNAkHUjp7R0Kjw/xqfw1uDYud/OEfAKErpgkjRWv9wLgxekSy46aHsY89K5bZolPRUFYDLkrzywxd8ug/uAeNqqi8RBBFjoWcjtFjxRCgEsMzG7CzQuTIBcg272YwvB8gc9WVUcMJTMSvUjrYE2YtfTzjKrDzzuo3IILgZdrRcEUwGqnfbaPKmQOgNtIr7v2LaOezMCQVOoKUGZszAnva3vB8nCjNBS4TLSXAYnKS+hUfoIY4hWplM8spcEBPe20F4bNGTxNB32gc5N02NSSsqlRw4UrAJCn+Ii6wB/1aawzm4TKASjI4Y331Gp94aqqeZakSwUi5VoVFtvLrCGbxAkJBKSHS6S2pI/N5w6dgplUxAyxNWlKQGUwa4tHsmcU+WunbbpAKpRJYXJJeCZxOXta0NKKZSMmv4FmWSDMAbp2/e8J5pJLnUw5nyiJYZzZz0AhRMA6vFMPRHK7BViNEiCFW1vGmWKsmjs/2C8NAhVYtixKEDcHdR6do7SlMUD7C8KMnDvEIYzllf+0cqT7COjQnE6yEojj32+1PNSSx0mrPuhI+sdlWLRwj7dFH75LGwlBvVRJgpe5BvRzGebxEkOY3nGPEFo0qVE2j6vaMjIyPHNx4qNVIjIyKxEZGmOf/AGm1686ZTsgAFupPXrpGRkXwr3kp/E5nVLJI8/rCacsnN7/OMjI0ZexIl84OVkp5ZGpU57nrHRMMOcKKusexkeUv/T+svL4BdVLBAgKbLAJDWMZGRrIAkzlFoU1dUrKSC2ukZGRGTKRFCpQnLCVhwxPcw1oaZIBAFhttHkZEcW5bHyaQlxSqU0yX+G2ljzEPpFPnh0ZXLJcgd9IyMhotlUlQBTJdSQdyIIxIXPmBGRkVfzQF8WEYdIStRSq4A+jwln20jIyNGLyZ8gMqDKWUCD5j5vHkZDvoWJ9acIKeip2ASPDSABYBg1ocCMjIEegHscL+3of83K/+L/yMeRkH/JHI5S949fWMjIr5Af/Z"/>
          <p:cNvSpPr>
            <a:spLocks noChangeAspect="1" noChangeArrowheads="1"/>
          </p:cNvSpPr>
          <p:nvPr/>
        </p:nvSpPr>
        <p:spPr bwMode="auto">
          <a:xfrm>
            <a:off x="155575" y="-1028700"/>
            <a:ext cx="28575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4" descr="http://lightnergroupscoop.files.wordpress.com/2009/12/102-drain-pipe-1935-f-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2901" y="4358242"/>
            <a:ext cx="2517572" cy="18881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2" descr="https://encrypted-tbn1.gstatic.com/images?q=tbn:ANd9GcSwawoEZwcc8SMvWvmrBJNgfmqsi7crB3l4hQWVmFPsa5sD_0a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3699" y="4393869"/>
            <a:ext cx="1851355" cy="18288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3" descr="end of unit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60371" y="4359416"/>
            <a:ext cx="2250372" cy="19057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" name="Picture 4" descr="shrimp suck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505" y="1057892"/>
            <a:ext cx="4080164" cy="33197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7-22 at 7.14.1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267" y="4280719"/>
            <a:ext cx="5306829" cy="2057400"/>
          </a:xfrm>
          <a:prstGeom prst="rect">
            <a:avLst/>
          </a:prstGeom>
        </p:spPr>
      </p:pic>
      <p:pic>
        <p:nvPicPr>
          <p:cNvPr id="4" name="Picture 3" descr="Screen Shot 2014-07-22 at 7.16.3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397" y="704087"/>
            <a:ext cx="4120049" cy="341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3474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1407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de-DE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Why study water quality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533400" y="1720850"/>
            <a:ext cx="7924800" cy="4401205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Groundwater quality for use – public 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health, Irrigation, </a:t>
            </a:r>
            <a:r>
              <a:rPr lang="de-DE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ecotoxicology, </a:t>
            </a:r>
            <a:r>
              <a:rPr lang="de-DE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suitability for industrial processes etc</a:t>
            </a:r>
            <a:r>
              <a:rPr lang="de-DE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..</a:t>
            </a:r>
          </a:p>
          <a:p>
            <a:endParaRPr lang="de-DE" sz="2800" dirty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US" sz="2800" dirty="0">
                <a:ln>
                  <a:solidFill>
                    <a:srgbClr val="002060"/>
                  </a:solidFill>
                </a:ln>
                <a:latin typeface="Calibri" pitchFamily="34" charset="0"/>
              </a:rPr>
              <a:t> </a:t>
            </a:r>
            <a:r>
              <a:rPr lang="en-US" sz="2800" b="1" cap="all" dirty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Groundwater as an environmental agent – </a:t>
            </a:r>
            <a:r>
              <a:rPr lang="de-DE" sz="2800" b="1" cap="all" dirty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discharge of contaminants to sensitive environments</a:t>
            </a:r>
            <a:r>
              <a:rPr lang="de-DE" sz="28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..</a:t>
            </a:r>
            <a:endParaRPr lang="de-DE" sz="2800" b="1" dirty="0" smtClean="0">
              <a:ln w="9000" cmpd="sng">
                <a:solidFill>
                  <a:srgbClr val="002060"/>
                </a:solidFill>
                <a:prstDash val="solid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alibri" pitchFamily="34" charset="0"/>
            </a:endParaRPr>
          </a:p>
          <a:p>
            <a:endParaRPr lang="de-DE" sz="2800" dirty="0">
              <a:solidFill>
                <a:srgbClr val="00B0F0"/>
              </a:solidFill>
              <a:latin typeface="Calibri" pitchFamily="34" charset="0"/>
            </a:endParaRPr>
          </a:p>
          <a:p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</a:rPr>
              <a:t>Tool for understanding groundwater flow </a:t>
            </a:r>
            <a:r>
              <a:rPr lang="de-DE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</a:rPr>
              <a:t>processes</a:t>
            </a:r>
            <a:r>
              <a:rPr lang="de-DE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</a:rPr>
              <a:t>, </a:t>
            </a:r>
            <a:r>
              <a:rPr lang="de-DE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</a:rPr>
              <a:t>interaction with the environment..</a:t>
            </a:r>
            <a:endParaRPr lang="de-DE" sz="28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5007"/>
            <a:ext cx="8977744" cy="659557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Water sampling plan around the following questions </a:t>
            </a:r>
            <a:r>
              <a:rPr lang="en-US" sz="2800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en-US" sz="2800" b="1" dirty="0">
              <a:ln w="12700">
                <a:solidFill>
                  <a:srgbClr val="FFFF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756" y="1175459"/>
            <a:ext cx="8930244" cy="4389120"/>
          </a:xfrm>
          <a:solidFill>
            <a:srgbClr val="FFC000"/>
          </a:solidFill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Why are you field sampling?</a:t>
            </a:r>
          </a:p>
          <a:p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Who will use your data?</a:t>
            </a:r>
          </a:p>
          <a:p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How will the data be used?</a:t>
            </a:r>
          </a:p>
          <a:p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data quality do you require?</a:t>
            </a:r>
          </a:p>
          <a:p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methods will you use?</a:t>
            </a:r>
          </a:p>
          <a:p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How will the sample be preserved?</a:t>
            </a:r>
          </a:p>
          <a:p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Who will be involved and how?</a:t>
            </a:r>
          </a:p>
          <a:p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How will the data be managed and reported?</a:t>
            </a:r>
          </a:p>
          <a:p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How will you ensure your data are credible?</a:t>
            </a:r>
          </a:p>
          <a:p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Do NOT go to the field without a plan!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821" y="712520"/>
            <a:ext cx="8229600" cy="625948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Why water sampling</a:t>
            </a:r>
            <a:endParaRPr 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880" y="1496094"/>
            <a:ext cx="8740239" cy="438912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00B0F0"/>
                </a:solidFill>
              </a:rPr>
              <a:t>Identification of the aquifers intercepted by water bores</a:t>
            </a:r>
          </a:p>
          <a:p>
            <a:r>
              <a:rPr lang="en-US" sz="1800" b="1" dirty="0" smtClean="0">
                <a:solidFill>
                  <a:srgbClr val="00B0F0"/>
                </a:solidFill>
              </a:rPr>
              <a:t>Assessment of groundwater movement and flow patterns</a:t>
            </a:r>
          </a:p>
          <a:p>
            <a:r>
              <a:rPr lang="en-US" sz="1800" b="1" dirty="0" smtClean="0"/>
              <a:t> </a:t>
            </a:r>
            <a:r>
              <a:rPr lang="en-US" sz="1800" b="1" dirty="0" smtClean="0">
                <a:ln>
                  <a:solidFill>
                    <a:srgbClr val="92D050"/>
                  </a:solidFill>
                </a:ln>
              </a:rPr>
              <a:t>Understanding of recharge-discharge mechanisms</a:t>
            </a:r>
          </a:p>
          <a:p>
            <a:r>
              <a:rPr lang="en-US" sz="1800" b="1" dirty="0" smtClean="0">
                <a:ln>
                  <a:solidFill>
                    <a:srgbClr val="92D050"/>
                  </a:solidFill>
                </a:ln>
              </a:rPr>
              <a:t> Determination of the nature of surface water and groundwater interconnectivity</a:t>
            </a:r>
          </a:p>
          <a:p>
            <a:r>
              <a:rPr lang="en-US" sz="1800" b="1" dirty="0" smtClean="0"/>
              <a:t> Identification of the magnitude, sources and transport of salt, nutrients, pesticides and other contaminants</a:t>
            </a:r>
          </a:p>
          <a:p>
            <a:r>
              <a:rPr lang="en-US" sz="1800" b="1" dirty="0" smtClean="0"/>
              <a:t>Understanding of the evolution of the groundwater chemistry and flow patterns, and possible causes for groundwater quality changes </a:t>
            </a:r>
          </a:p>
          <a:p>
            <a:r>
              <a:rPr lang="en-US" sz="1800" b="1" dirty="0" smtClean="0"/>
              <a:t> Assessment of the impact of land use changes, irrigation and groundwater extraction on the regional groundwater quantity and quality</a:t>
            </a:r>
          </a:p>
          <a:p>
            <a:r>
              <a:rPr lang="en-US" sz="1800" b="1" dirty="0" smtClean="0"/>
              <a:t>Developing groundwater as an effective sampling medium for mineral exploration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8759" name="Group 103"/>
          <p:cNvGraphicFramePr>
            <a:graphicFrameLocks noGrp="1"/>
          </p:cNvGraphicFramePr>
          <p:nvPr>
            <p:ph type="tbl" idx="1"/>
          </p:nvPr>
        </p:nvGraphicFramePr>
        <p:xfrm>
          <a:off x="332509" y="1316643"/>
          <a:ext cx="8502732" cy="4237610"/>
        </p:xfrm>
        <a:graphic>
          <a:graphicData uri="http://schemas.openxmlformats.org/drawingml/2006/table">
            <a:tbl>
              <a:tblPr/>
              <a:tblGrid>
                <a:gridCol w="4251366"/>
                <a:gridCol w="4251366"/>
              </a:tblGrid>
              <a:tr h="527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Typical quality parameters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Public Water Supply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Turbidity, TDS, inorganic and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organic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 compounds, microbes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Water contact recreation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Turbidity, bacteria, toxic compounds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Fish propagation and wildlife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DO, chlorinated organic compounds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/>
                    </a:solidFill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Industrial water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supply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Power generation:</a:t>
                      </a:r>
                      <a:endParaRPr kumimoji="0" lang="en-US" sz="1600" b="1" i="0" u="none" strike="noStrike" kern="1200" cap="none" spc="30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3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0"/>
                          <a:cs typeface="+mn-cs"/>
                        </a:rPr>
                        <a:t>Sewage water</a:t>
                      </a:r>
                      <a:endParaRPr kumimoji="0" lang="de-DE" sz="1600" b="1" i="0" u="none" strike="noStrike" kern="1200" spc="300" normalizeH="0" baseline="0" noProof="0" dirty="0" smtClean="0">
                        <a:ln w="11430" cmpd="sng">
                          <a:solidFill>
                            <a:schemeClr val="accent1">
                              <a:tint val="10000"/>
                            </a:schemeClr>
                          </a:solidFill>
                          <a:prstDash val="solid"/>
                          <a:miter lim="800000"/>
                        </a:ln>
                        <a:solidFill>
                          <a:srgbClr val="FF0000"/>
                        </a:solidFill>
                        <a:effectLst>
                          <a:glow rad="45500">
                            <a:schemeClr val="accent1">
                              <a:satMod val="220000"/>
                              <a:alpha val="35000"/>
                            </a:schemeClr>
                          </a:glow>
                        </a:effectLst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Suspended and dissolved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constituents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lang="en-US" sz="1600" b="1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Turbidity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NO3,PO4,BO2….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Agricultural water supply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Sodium, TDS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Shellfish harvesting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DO,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bacteria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97824" y="403750"/>
            <a:ext cx="8229600" cy="835747"/>
          </a:xfrm>
        </p:spPr>
        <p:txBody>
          <a:bodyPr/>
          <a:lstStyle/>
          <a:p>
            <a:pPr algn="ctr" eaLnBrk="1" hangingPunct="1"/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ea typeface="ＭＳ Ｐゴシック" charset="0"/>
                <a:cs typeface="Arial" charset="0"/>
              </a:rPr>
              <a:t>Water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ea typeface="ＭＳ Ｐゴシック" charset="0"/>
                <a:cs typeface="Arial" charset="0"/>
              </a:rPr>
              <a:t>Use 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335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2008-08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EEDB85-F006-4B3D-A821-2373570AF7E5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305800" cy="45225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2"/>
                </a:solidFill>
              </a:rPr>
              <a:t>Categories of Contaminants</a:t>
            </a:r>
            <a:endParaRPr lang="en-CA" b="1" dirty="0" smtClean="0">
              <a:solidFill>
                <a:schemeClr val="accent2"/>
              </a:solidFill>
            </a:endParaRPr>
          </a:p>
        </p:txBody>
      </p:sp>
      <p:sp>
        <p:nvSpPr>
          <p:cNvPr id="47109" name="Oval 6"/>
          <p:cNvSpPr>
            <a:spLocks noChangeArrowheads="1"/>
          </p:cNvSpPr>
          <p:nvPr/>
        </p:nvSpPr>
        <p:spPr bwMode="auto">
          <a:xfrm>
            <a:off x="1066800" y="1600200"/>
            <a:ext cx="6705600" cy="46482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ZW"/>
          </a:p>
        </p:txBody>
      </p:sp>
      <p:sp>
        <p:nvSpPr>
          <p:cNvPr id="47110" name="Line 7"/>
          <p:cNvSpPr>
            <a:spLocks noChangeShapeType="1"/>
          </p:cNvSpPr>
          <p:nvPr/>
        </p:nvSpPr>
        <p:spPr bwMode="auto">
          <a:xfrm>
            <a:off x="4303713" y="1627188"/>
            <a:ext cx="0" cy="18764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1" name="Text Box 8"/>
          <p:cNvSpPr txBox="1">
            <a:spLocks noChangeArrowheads="1"/>
          </p:cNvSpPr>
          <p:nvPr/>
        </p:nvSpPr>
        <p:spPr bwMode="auto">
          <a:xfrm>
            <a:off x="4724400" y="2209800"/>
            <a:ext cx="1676400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000" b="1" u="sng" dirty="0"/>
              <a:t>Chemicals</a:t>
            </a:r>
            <a:endParaRPr lang="en-US" sz="2000" dirty="0"/>
          </a:p>
          <a:p>
            <a:pPr>
              <a:buFont typeface="Symbol" pitchFamily="18" charset="2"/>
              <a:buChar char="·"/>
            </a:pPr>
            <a:r>
              <a:rPr lang="en-US" sz="2000" dirty="0"/>
              <a:t> Organic</a:t>
            </a:r>
          </a:p>
          <a:p>
            <a:pPr>
              <a:buFont typeface="Symbol" pitchFamily="18" charset="2"/>
              <a:buChar char="·"/>
            </a:pPr>
            <a:r>
              <a:rPr lang="en-US" sz="2000" dirty="0"/>
              <a:t> </a:t>
            </a:r>
            <a:r>
              <a:rPr lang="en-US" sz="2000" dirty="0" smtClean="0"/>
              <a:t>Inorganic</a:t>
            </a:r>
            <a:endParaRPr lang="en-US" sz="2000" dirty="0"/>
          </a:p>
        </p:txBody>
      </p:sp>
      <p:sp>
        <p:nvSpPr>
          <p:cNvPr id="47112" name="Text Box 9"/>
          <p:cNvSpPr txBox="1">
            <a:spLocks noChangeArrowheads="1"/>
          </p:cNvSpPr>
          <p:nvPr/>
        </p:nvSpPr>
        <p:spPr bwMode="auto">
          <a:xfrm>
            <a:off x="1676400" y="2438400"/>
            <a:ext cx="25431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000" b="1" u="sng"/>
              <a:t>Microbiological</a:t>
            </a:r>
          </a:p>
          <a:p>
            <a:pPr lvl="1">
              <a:buFont typeface="Symbol" pitchFamily="18" charset="2"/>
              <a:buChar char="·"/>
            </a:pPr>
            <a:r>
              <a:rPr lang="en-US" sz="2000"/>
              <a:t>Bacteria</a:t>
            </a:r>
          </a:p>
          <a:p>
            <a:pPr lvl="1">
              <a:buFont typeface="Symbol" pitchFamily="18" charset="2"/>
              <a:buChar char="·"/>
            </a:pPr>
            <a:r>
              <a:rPr lang="en-US" sz="2000"/>
              <a:t>Virus</a:t>
            </a:r>
          </a:p>
          <a:p>
            <a:pPr lvl="1">
              <a:buFont typeface="Symbol" pitchFamily="18" charset="2"/>
              <a:buChar char="·"/>
            </a:pPr>
            <a:r>
              <a:rPr lang="en-US" sz="2000"/>
              <a:t>Protozoa</a:t>
            </a:r>
          </a:p>
          <a:p>
            <a:pPr lvl="1">
              <a:buFont typeface="Symbol" pitchFamily="18" charset="2"/>
              <a:buChar char="·"/>
            </a:pPr>
            <a:r>
              <a:rPr lang="en-US" sz="2000"/>
              <a:t>Helminths</a:t>
            </a:r>
          </a:p>
        </p:txBody>
      </p:sp>
      <p:sp>
        <p:nvSpPr>
          <p:cNvPr id="47113" name="Text Box 10"/>
          <p:cNvSpPr txBox="1">
            <a:spLocks noChangeArrowheads="1"/>
          </p:cNvSpPr>
          <p:nvPr/>
        </p:nvSpPr>
        <p:spPr bwMode="auto">
          <a:xfrm>
            <a:off x="3657600" y="4191000"/>
            <a:ext cx="1447800" cy="1676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000" b="1" u="sng"/>
              <a:t>Physical</a:t>
            </a:r>
            <a:endParaRPr lang="en-US" sz="2000"/>
          </a:p>
          <a:p>
            <a:pPr>
              <a:buFont typeface="Symbol" pitchFamily="18" charset="2"/>
              <a:buChar char="·"/>
            </a:pPr>
            <a:r>
              <a:rPr lang="en-US" sz="2000"/>
              <a:t> Turbidity</a:t>
            </a:r>
          </a:p>
          <a:p>
            <a:pPr>
              <a:buFont typeface="Symbol" pitchFamily="18" charset="2"/>
              <a:buChar char="·"/>
            </a:pPr>
            <a:r>
              <a:rPr lang="en-US" sz="2000"/>
              <a:t> Colour</a:t>
            </a:r>
          </a:p>
          <a:p>
            <a:pPr>
              <a:buFont typeface="Symbol" pitchFamily="18" charset="2"/>
              <a:buChar char="·"/>
            </a:pPr>
            <a:r>
              <a:rPr lang="en-US" sz="2000"/>
              <a:t> Odor</a:t>
            </a:r>
          </a:p>
          <a:p>
            <a:pPr>
              <a:buFont typeface="Symbol" pitchFamily="18" charset="2"/>
              <a:buChar char="·"/>
            </a:pPr>
            <a:r>
              <a:rPr lang="en-US" sz="2000"/>
              <a:t> Taste</a:t>
            </a:r>
          </a:p>
        </p:txBody>
      </p:sp>
      <p:sp>
        <p:nvSpPr>
          <p:cNvPr id="47114" name="Line 11"/>
          <p:cNvSpPr>
            <a:spLocks noChangeShapeType="1"/>
          </p:cNvSpPr>
          <p:nvPr/>
        </p:nvSpPr>
        <p:spPr bwMode="auto">
          <a:xfrm flipV="1">
            <a:off x="1528763" y="3503613"/>
            <a:ext cx="2774950" cy="16462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5" name="Line 12"/>
          <p:cNvSpPr>
            <a:spLocks noChangeShapeType="1"/>
          </p:cNvSpPr>
          <p:nvPr/>
        </p:nvSpPr>
        <p:spPr bwMode="auto">
          <a:xfrm flipH="1" flipV="1">
            <a:off x="4303713" y="3503613"/>
            <a:ext cx="3098800" cy="14763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718457" y="490332"/>
            <a:ext cx="8229600" cy="41219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Global Water Use Growth</a:t>
            </a:r>
          </a:p>
        </p:txBody>
      </p:sp>
      <p:pic>
        <p:nvPicPr>
          <p:cNvPr id="455684" name="Picture 4" descr="D:\Chapter19\Fig19.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1967" y="831273"/>
            <a:ext cx="4688253" cy="429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237506" y="5320951"/>
          <a:ext cx="7992094" cy="883920"/>
        </p:xfrm>
        <a:graphic>
          <a:graphicData uri="http://schemas.openxmlformats.org/drawingml/2006/table">
            <a:tbl>
              <a:tblPr/>
              <a:tblGrid>
                <a:gridCol w="7992094"/>
              </a:tblGrid>
              <a:tr h="56921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mbria" pitchFamily="-112" charset="0"/>
                        <a:ea typeface="ＭＳ Ｐゴシック" pitchFamily="-112" charset="-128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mbria" pitchFamily="-112" charset="0"/>
                          <a:ea typeface="ＭＳ Ｐゴシック" pitchFamily="-112" charset="-128"/>
                        </a:rPr>
                        <a:t>“In 2007 we (Americans) spent $16 billion on bottled water. That’s more than we spent on iPods or movie tickets”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55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914400"/>
          </a:xfrm>
        </p:spPr>
        <p:txBody>
          <a:bodyPr/>
          <a:lstStyle/>
          <a:p>
            <a:pPr eaLnBrk="1" hangingPunct="1"/>
            <a:r>
              <a:rPr lang="en-CA" sz="4000" b="1" smtClean="0">
                <a:solidFill>
                  <a:schemeClr val="accent2"/>
                </a:solidFill>
              </a:rPr>
              <a:t>Size Comparison</a:t>
            </a:r>
          </a:p>
        </p:txBody>
      </p:sp>
      <p:sp>
        <p:nvSpPr>
          <p:cNvPr id="112643" name="Oval 3"/>
          <p:cNvSpPr>
            <a:spLocks noChangeArrowheads="1"/>
          </p:cNvSpPr>
          <p:nvPr/>
        </p:nvSpPr>
        <p:spPr bwMode="auto">
          <a:xfrm>
            <a:off x="4714875" y="1484313"/>
            <a:ext cx="71438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ZW"/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5291138" y="1341438"/>
            <a:ext cx="2879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/>
              <a:t>Virus (0.02 to 0.2 micron)</a:t>
            </a:r>
          </a:p>
        </p:txBody>
      </p:sp>
      <p:sp>
        <p:nvSpPr>
          <p:cNvPr id="112645" name="Oval 5"/>
          <p:cNvSpPr>
            <a:spLocks noChangeArrowheads="1"/>
          </p:cNvSpPr>
          <p:nvPr/>
        </p:nvSpPr>
        <p:spPr bwMode="auto">
          <a:xfrm>
            <a:off x="4354513" y="1773238"/>
            <a:ext cx="863600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ZW"/>
          </a:p>
        </p:txBody>
      </p:sp>
      <p:sp>
        <p:nvSpPr>
          <p:cNvPr id="112646" name="Oval 6"/>
          <p:cNvSpPr>
            <a:spLocks noChangeArrowheads="1"/>
          </p:cNvSpPr>
          <p:nvPr/>
        </p:nvSpPr>
        <p:spPr bwMode="auto">
          <a:xfrm>
            <a:off x="754063" y="3357563"/>
            <a:ext cx="8064500" cy="23764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ZW"/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6588125" y="4149725"/>
            <a:ext cx="208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/>
              <a:t>Helminth</a:t>
            </a:r>
          </a:p>
          <a:p>
            <a:r>
              <a:rPr lang="en-CA"/>
              <a:t>40 to 100 microns</a:t>
            </a:r>
          </a:p>
        </p:txBody>
      </p:sp>
      <p:sp>
        <p:nvSpPr>
          <p:cNvPr id="112648" name="Rectangle 8"/>
          <p:cNvSpPr>
            <a:spLocks noChangeArrowheads="1"/>
          </p:cNvSpPr>
          <p:nvPr/>
        </p:nvSpPr>
        <p:spPr bwMode="auto">
          <a:xfrm>
            <a:off x="4425950" y="5876925"/>
            <a:ext cx="720725" cy="647700"/>
          </a:xfrm>
          <a:prstGeom prst="rect">
            <a:avLst/>
          </a:prstGeom>
          <a:noFill/>
          <a:ln w="539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ZW"/>
          </a:p>
        </p:txBody>
      </p:sp>
      <p:sp>
        <p:nvSpPr>
          <p:cNvPr id="112649" name="Text Box 9"/>
          <p:cNvSpPr txBox="1">
            <a:spLocks noChangeArrowheads="1"/>
          </p:cNvSpPr>
          <p:nvPr/>
        </p:nvSpPr>
        <p:spPr bwMode="auto">
          <a:xfrm>
            <a:off x="5291138" y="6015038"/>
            <a:ext cx="3960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/>
              <a:t>Pore size in a sand filter (1 micron)</a:t>
            </a: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-36513" y="765175"/>
            <a:ext cx="1609726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600" b="1">
                <a:solidFill>
                  <a:srgbClr val="CC3300"/>
                </a:solidFill>
                <a:latin typeface="Tahoma" pitchFamily="34" charset="0"/>
              </a:rPr>
              <a:t>Smallest</a:t>
            </a:r>
            <a:endParaRPr lang="en-US" sz="2600" b="1">
              <a:solidFill>
                <a:srgbClr val="CC3300"/>
              </a:solidFill>
              <a:latin typeface="Tahoma" pitchFamily="34" charset="0"/>
            </a:endParaRPr>
          </a:p>
        </p:txBody>
      </p:sp>
      <p:pic>
        <p:nvPicPr>
          <p:cNvPr id="55307" name="Picture 11" descr="Frex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188" y="1189038"/>
            <a:ext cx="5143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8" name="Rectangle 12"/>
          <p:cNvSpPr>
            <a:spLocks noChangeArrowheads="1"/>
          </p:cNvSpPr>
          <p:nvPr/>
        </p:nvSpPr>
        <p:spPr bwMode="auto">
          <a:xfrm>
            <a:off x="34925" y="2708275"/>
            <a:ext cx="14255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600" b="1">
                <a:solidFill>
                  <a:srgbClr val="CC3300"/>
                </a:solidFill>
                <a:latin typeface="Tahoma" pitchFamily="34" charset="0"/>
              </a:rPr>
              <a:t>Largest</a:t>
            </a:r>
            <a:endParaRPr lang="en-US" sz="2600" b="1">
              <a:solidFill>
                <a:srgbClr val="CC3300"/>
              </a:solidFill>
              <a:latin typeface="Tahoma" pitchFamily="34" charset="0"/>
            </a:endParaRP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1258888" y="1484313"/>
            <a:ext cx="1238250" cy="211137"/>
          </a:xfrm>
          <a:prstGeom prst="rect">
            <a:avLst/>
          </a:prstGeom>
          <a:solidFill>
            <a:srgbClr val="B5CCFF"/>
          </a:solidFill>
          <a:ln w="9525">
            <a:solidFill>
              <a:srgbClr val="7AA2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it-IT" b="1">
                <a:solidFill>
                  <a:srgbClr val="001753"/>
                </a:solidFill>
                <a:latin typeface="Tahoma" pitchFamily="34" charset="0"/>
              </a:rPr>
              <a:t>Virus</a:t>
            </a:r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>
            <a:off x="1258888" y="1785938"/>
            <a:ext cx="1238250" cy="211137"/>
          </a:xfrm>
          <a:prstGeom prst="rect">
            <a:avLst/>
          </a:prstGeom>
          <a:solidFill>
            <a:srgbClr val="B5CCFF"/>
          </a:solidFill>
          <a:ln w="9525">
            <a:solidFill>
              <a:srgbClr val="7AA2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it-IT" b="1">
                <a:solidFill>
                  <a:srgbClr val="001753"/>
                </a:solidFill>
                <a:latin typeface="Tahoma" pitchFamily="34" charset="0"/>
              </a:rPr>
              <a:t>Bacteria</a:t>
            </a:r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1258888" y="2089150"/>
            <a:ext cx="1238250" cy="211138"/>
          </a:xfrm>
          <a:prstGeom prst="rect">
            <a:avLst/>
          </a:prstGeom>
          <a:solidFill>
            <a:srgbClr val="B5CCFF"/>
          </a:solidFill>
          <a:ln w="9525">
            <a:solidFill>
              <a:srgbClr val="7AA2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it-IT" b="1">
                <a:solidFill>
                  <a:srgbClr val="001753"/>
                </a:solidFill>
                <a:latin typeface="Tahoma" pitchFamily="34" charset="0"/>
              </a:rPr>
              <a:t>Protozoa</a:t>
            </a:r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1258888" y="2392363"/>
            <a:ext cx="1238250" cy="209550"/>
          </a:xfrm>
          <a:prstGeom prst="rect">
            <a:avLst/>
          </a:prstGeom>
          <a:solidFill>
            <a:srgbClr val="B5CCFF"/>
          </a:solidFill>
          <a:ln w="9525">
            <a:solidFill>
              <a:srgbClr val="7AA2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it-IT" b="1">
                <a:solidFill>
                  <a:srgbClr val="001753"/>
                </a:solidFill>
                <a:latin typeface="Tahoma" pitchFamily="34" charset="0"/>
              </a:rPr>
              <a:t>Helminth</a:t>
            </a:r>
          </a:p>
        </p:txBody>
      </p:sp>
      <p:sp>
        <p:nvSpPr>
          <p:cNvPr id="112657" name="Rectangle 17"/>
          <p:cNvSpPr>
            <a:spLocks noChangeArrowheads="1"/>
          </p:cNvSpPr>
          <p:nvPr/>
        </p:nvSpPr>
        <p:spPr bwMode="auto">
          <a:xfrm>
            <a:off x="5291138" y="1917700"/>
            <a:ext cx="286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CA"/>
              <a:t>Bacteria (0.2 to 5 microns)</a:t>
            </a:r>
          </a:p>
        </p:txBody>
      </p:sp>
      <p:sp>
        <p:nvSpPr>
          <p:cNvPr id="112658" name="Oval 18"/>
          <p:cNvSpPr>
            <a:spLocks noChangeArrowheads="1"/>
          </p:cNvSpPr>
          <p:nvPr/>
        </p:nvSpPr>
        <p:spPr bwMode="auto">
          <a:xfrm>
            <a:off x="2843213" y="2565400"/>
            <a:ext cx="4030662" cy="14398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ZW"/>
          </a:p>
        </p:txBody>
      </p:sp>
      <p:sp>
        <p:nvSpPr>
          <p:cNvPr id="112659" name="Text Box 19"/>
          <p:cNvSpPr txBox="1">
            <a:spLocks noChangeArrowheads="1"/>
          </p:cNvSpPr>
          <p:nvPr/>
        </p:nvSpPr>
        <p:spPr bwMode="auto">
          <a:xfrm>
            <a:off x="6877050" y="2636838"/>
            <a:ext cx="208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/>
              <a:t>Protozoa</a:t>
            </a:r>
          </a:p>
          <a:p>
            <a:r>
              <a:rPr lang="en-CA"/>
              <a:t>4 to 20 microns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animBg="1"/>
      <p:bldP spid="112644" grpId="0"/>
      <p:bldP spid="112645" grpId="0" animBg="1"/>
      <p:bldP spid="112646" grpId="0" animBg="1"/>
      <p:bldP spid="112647" grpId="0"/>
      <p:bldP spid="112648" grpId="0" animBg="1"/>
      <p:bldP spid="112649" grpId="0"/>
      <p:bldP spid="112657" grpId="0"/>
      <p:bldP spid="112658" grpId="0" animBg="1"/>
      <p:bldP spid="1126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50322" y="296883"/>
            <a:ext cx="8229600" cy="52892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charset="0"/>
                <a:ea typeface="ＭＳ Ｐゴシック" charset="0"/>
                <a:cs typeface="ＭＳ Ｐゴシック" charset="0"/>
              </a:rPr>
              <a:t>Physico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charset="0"/>
                <a:ea typeface="ＭＳ Ｐゴシック" charset="0"/>
                <a:cs typeface="ＭＳ Ｐゴシック" charset="0"/>
              </a:rPr>
              <a:t>-chemical Parameters</a:t>
            </a:r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0" y="1032956"/>
            <a:ext cx="8229600" cy="4389120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Field Measured Parameters</a:t>
            </a: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charset="0"/>
                <a:ea typeface="ＭＳ Ｐゴシック" charset="0"/>
                <a:cs typeface="ＭＳ Ｐゴシック" charset="0"/>
              </a:rPr>
              <a:t>pH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charset="0"/>
                <a:ea typeface="ＭＳ Ｐゴシック" charset="0"/>
                <a:cs typeface="ＭＳ Ｐゴシック" charset="0"/>
              </a:rPr>
              <a:t>Specific conductance (EC)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  <a:ea typeface="ＭＳ Ｐゴシック" charset="0"/>
                <a:cs typeface="ＭＳ Ｐゴシック" charset="0"/>
              </a:rPr>
              <a:t>Salinity</a:t>
            </a:r>
          </a:p>
          <a:p>
            <a:pPr marL="274320" lvl="2" indent="-274320">
              <a:buClr>
                <a:schemeClr val="accent3"/>
              </a:buClr>
              <a:buSzPct val="95000"/>
            </a:pPr>
            <a:r>
              <a:rPr lang="en-US" sz="2400" b="1" dirty="0" smtClean="0">
                <a:ln>
                  <a:solidFill>
                    <a:srgbClr val="002060"/>
                  </a:solidFill>
                </a:ln>
                <a:latin typeface="+mj-lt"/>
              </a:rPr>
              <a:t>Alkalinity</a:t>
            </a:r>
            <a:endParaRPr lang="en-US" sz="2400" b="1" dirty="0">
              <a:ln>
                <a:solidFill>
                  <a:srgbClr val="002060"/>
                </a:solidFill>
              </a:ln>
              <a:latin typeface="+mj-lt"/>
              <a:ea typeface="ＭＳ Ｐゴシック" charset="0"/>
              <a:cs typeface="ＭＳ Ｐゴシック" charset="0"/>
            </a:endParaRPr>
          </a:p>
          <a:p>
            <a:r>
              <a:rPr lang="en-US" b="1" dirty="0">
                <a:ln>
                  <a:solidFill>
                    <a:srgbClr val="7030A0"/>
                  </a:solidFill>
                </a:ln>
                <a:latin typeface="Calibri" charset="0"/>
                <a:ea typeface="ＭＳ Ｐゴシック" charset="0"/>
                <a:cs typeface="ＭＳ Ｐゴシック" charset="0"/>
              </a:rPr>
              <a:t>Total dissolved solids (TDS)</a:t>
            </a:r>
          </a:p>
          <a:p>
            <a:r>
              <a:rPr lang="en-US" b="1" dirty="0">
                <a:ln>
                  <a:solidFill>
                    <a:srgbClr val="7030A0"/>
                  </a:solidFill>
                </a:ln>
                <a:latin typeface="Calibri" charset="0"/>
                <a:ea typeface="ＭＳ Ｐゴシック" charset="0"/>
                <a:cs typeface="ＭＳ Ｐゴシック" charset="0"/>
              </a:rPr>
              <a:t>Turbidity </a:t>
            </a:r>
          </a:p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Dissolved oxygen (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DO)</a:t>
            </a:r>
            <a:endParaRPr lang="en-US" b="1" dirty="0">
              <a:solidFill>
                <a:schemeClr val="bg2">
                  <a:lumMod val="10000"/>
                </a:schemeClr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rPr>
              <a:t>Temperature</a:t>
            </a:r>
          </a:p>
        </p:txBody>
      </p:sp>
      <p:pic>
        <p:nvPicPr>
          <p:cNvPr id="10242" name="Picture 2" descr="http://1.bp.blogspot.com/_NN3ACenoFWw/SU7GT-qlBFI/AAAAAAAABUc/Vm6T_iliUwE/s400/dirty-wa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5730" y="1294409"/>
            <a:ext cx="3105398" cy="23290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http://americanlivewire.com/wp-content/uploads/draft_lens18136338module151402711photo_1312059271benefits-of-drinking-wat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08228" y="3752603"/>
            <a:ext cx="3049678" cy="20262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42217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3703</TotalTime>
  <Words>649</Words>
  <Application>Microsoft Macintosh PowerPoint</Application>
  <PresentationFormat>On-screen Show (4:3)</PresentationFormat>
  <Paragraphs>152</Paragraphs>
  <Slides>15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Why do we need to test the water quality? what are we looking for? Which parameters?</vt:lpstr>
      <vt:lpstr>Why study water quality</vt:lpstr>
      <vt:lpstr>Water sampling plan around the following questions .</vt:lpstr>
      <vt:lpstr>Why water sampling</vt:lpstr>
      <vt:lpstr>Water Use </vt:lpstr>
      <vt:lpstr>Categories of Contaminants</vt:lpstr>
      <vt:lpstr>Global Water Use Growth</vt:lpstr>
      <vt:lpstr>Size Comparison</vt:lpstr>
      <vt:lpstr>Physico-chemical Parameters</vt:lpstr>
      <vt:lpstr>PowerPoint Presentation</vt:lpstr>
      <vt:lpstr>Water chemical  constituents</vt:lpstr>
      <vt:lpstr>PowerPoint Presentation</vt:lpstr>
      <vt:lpstr>PowerPoint Presentation</vt:lpstr>
      <vt:lpstr>Non suitablaty of water quality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Daene C. McKinney</dc:creator>
  <cp:lastModifiedBy>Svein Stoveland</cp:lastModifiedBy>
  <cp:revision>323</cp:revision>
  <dcterms:created xsi:type="dcterms:W3CDTF">2010-04-22T12:07:18Z</dcterms:created>
  <dcterms:modified xsi:type="dcterms:W3CDTF">2014-09-08T04:42:19Z</dcterms:modified>
</cp:coreProperties>
</file>