
<file path=[Content_Types].xml><?xml version="1.0" encoding="utf-8"?>
<Types xmlns="http://schemas.openxmlformats.org/package/2006/content-types">
  <Override PartName="/ppt/slides/slide18.xml" ContentType="application/vnd.openxmlformats-officedocument.presentationml.slide+xml"/>
  <Override PartName="/ppt/slides/slide9.xml" ContentType="application/vnd.openxmlformats-officedocument.presentationml.slide+xml"/>
  <Default Extension="emf" ContentType="image/x-emf"/>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s/slide6.xml" ContentType="application/vnd.openxmlformats-officedocument.presentationml.slide+xml"/>
  <Override PartName="/ppt/embeddings/oleObject1.bin" ContentType="application/vnd.openxmlformats-officedocument.oleObject"/>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Default Extension="gif" ContentType="image/gif"/>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embeddings/oleObject2.bin" ContentType="application/vnd.openxmlformats-officedocument.oleObject"/>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Default Extension="vml" ContentType="application/vnd.openxmlformats-officedocument.vmlDrawing"/>
  <Override PartName="/ppt/slides/slide3.xml" ContentType="application/vnd.openxmlformats-officedocument.presentationml.slide+xml"/>
  <Override PartName="/ppt/slideLayouts/slideLayout3.xml" ContentType="application/vnd.openxmlformats-officedocument.presentationml.slideLayout+xml"/>
  <Default Extension="docx" ContentType="application/vnd.openxmlformats-officedocument.wordprocessingml.document"/>
  <Override PartName="/ppt/slides/slide20.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embeddings/oleObject3.bin" ContentType="application/vnd.openxmlformats-officedocument.oleObject"/>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Default Extension="wmf" ContentType="image/x-wmf"/>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60" r:id="rId1"/>
  </p:sldMasterIdLst>
  <p:notesMasterIdLst>
    <p:notesMasterId r:id="rId23"/>
  </p:notesMasterIdLst>
  <p:sldIdLst>
    <p:sldId id="273" r:id="rId2"/>
    <p:sldId id="300" r:id="rId3"/>
    <p:sldId id="284" r:id="rId4"/>
    <p:sldId id="303" r:id="rId5"/>
    <p:sldId id="311" r:id="rId6"/>
    <p:sldId id="291" r:id="rId7"/>
    <p:sldId id="268" r:id="rId8"/>
    <p:sldId id="257" r:id="rId9"/>
    <p:sldId id="275" r:id="rId10"/>
    <p:sldId id="302" r:id="rId11"/>
    <p:sldId id="310" r:id="rId12"/>
    <p:sldId id="274" r:id="rId13"/>
    <p:sldId id="278" r:id="rId14"/>
    <p:sldId id="277" r:id="rId15"/>
    <p:sldId id="312" r:id="rId16"/>
    <p:sldId id="313" r:id="rId17"/>
    <p:sldId id="297" r:id="rId18"/>
    <p:sldId id="307" r:id="rId19"/>
    <p:sldId id="293" r:id="rId20"/>
    <p:sldId id="290" r:id="rId21"/>
    <p:sldId id="314"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p14="http://schemas.microsoft.com/office/powerpoint/2010/main" xmlns="" xmlns:p="http://schemas.openxmlformats.org/presentationml/2006/main" xmlns:r="http://schemas.openxmlformats.org/officeDocument/2006/relationships" xmlns:a="http://schemas.openxmlformats.org/drawingml/2006/main" val="0"/>
    </p:ext>
    <p:ext uri="{D31A062A-798A-4329-ABDD-BBA856620510}">
      <p14:defaultImageDpi xmlns:p14="http://schemas.microsoft.com/office/powerpoint/2010/main" xmlns="" xmlns:p="http://schemas.openxmlformats.org/presentationml/2006/main" xmlns:r="http://schemas.openxmlformats.org/officeDocument/2006/relationships" xmlns:a="http://schemas.openxmlformats.org/drawingml/2006/main" val="220"/>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p:scale>
          <a:sx n="90" d="100"/>
          <a:sy n="90" d="100"/>
        </p:scale>
        <p:origin x="-1416" y="-57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png"/><Relationship Id="rId2" Type="http://schemas.openxmlformats.org/officeDocument/2006/relationships/image" Target="../media/image27.png"/><Relationship Id="rId3" Type="http://schemas.openxmlformats.org/officeDocument/2006/relationships/image" Target="../media/image2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E56033-A25B-452C-8480-A2DE7E91AE24}" type="datetimeFigureOut">
              <a:rPr lang="en-US" smtClean="0"/>
              <a:pPr/>
              <a:t>2/13/13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820FD5-25E9-43F6-A262-4C35F9045CF1}" type="slidenum">
              <a:rPr lang="en-US" smtClean="0"/>
              <a:pPr/>
              <a:t>‹#›</a:t>
            </a:fld>
            <a:endParaRPr lang="en-US"/>
          </a:p>
        </p:txBody>
      </p:sp>
    </p:spTree>
    <p:extLst>
      <p:ext uri="{BB962C8B-B14F-4D97-AF65-F5344CB8AC3E}">
        <p14:creationId xmlns:p14="http://schemas.microsoft.com/office/powerpoint/2010/main" xmlns="" xmlns:p="http://schemas.openxmlformats.org/presentationml/2006/main" xmlns:r="http://schemas.openxmlformats.org/officeDocument/2006/relationships" xmlns:a="http://schemas.openxmlformats.org/drawingml/2006/main" val="534699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miter lim="800000"/>
            <a:headEnd/>
            <a:tailEnd/>
          </a:ln>
        </p:spPr>
        <p:txBody>
          <a:bodyPr/>
          <a:lstStyle/>
          <a:p>
            <a:fld id="{FFAFA85C-2D75-48C9-9DFE-3D39134DBFD7}" type="slidenum">
              <a:rPr lang="en-US" smtClean="0"/>
              <a:pPr/>
              <a:t>2</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p:spPr>
        <p:txBody>
          <a:bodyPr/>
          <a:lstStyle/>
          <a:p>
            <a:pPr eaLnBrk="1" hangingPunct="1"/>
            <a:endParaRPr lang="de-DE"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p:spPr>
        <p:txBody>
          <a:bodyPr/>
          <a:lstStyle/>
          <a:p>
            <a:endParaRPr lang="en-US" smtClean="0">
              <a:latin typeface="Arial" pitchFamily="34" charset="0"/>
              <a:cs typeface="Arial" pitchFamily="34" charset="0"/>
            </a:endParaRPr>
          </a:p>
        </p:txBody>
      </p:sp>
      <p:sp>
        <p:nvSpPr>
          <p:cNvPr id="40964" name="Slide Number Placeholder 3"/>
          <p:cNvSpPr>
            <a:spLocks noGrp="1"/>
          </p:cNvSpPr>
          <p:nvPr>
            <p:ph type="sldNum" sz="quarter" idx="5"/>
          </p:nvPr>
        </p:nvSpPr>
        <p:spPr>
          <a:noFill/>
          <a:ln>
            <a:miter lim="800000"/>
            <a:headEnd/>
            <a:tailEnd/>
          </a:ln>
        </p:spPr>
        <p:txBody>
          <a:bodyPr/>
          <a:lstStyle/>
          <a:p>
            <a:fld id="{C685B8D7-E9A1-4F3A-B43E-2BB388981B80}" type="slidenum">
              <a:rPr lang="en-US" smtClean="0"/>
              <a:pPr/>
              <a:t>20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2/13/13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2/13/13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2/13/13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0820F8AA-B3CF-418A-AB76-17F1FC7017D8}" type="slidenum">
              <a:rPr lang="x-none"/>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2/13/13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2/13/13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2/13/13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2/13/13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2/13/13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2/13/13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2/13/13</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1" Type="http://schemas.openxmlformats.org/officeDocument/2006/relationships/slideLayout" Target="../slideLayouts/slideLayout6.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1.docx"/><Relationship Id="rId4" Type="http://schemas.openxmlformats.org/officeDocument/2006/relationships/image" Target="../media/image3.jpeg"/><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9.jpeg"/><Relationship Id="rId5" Type="http://schemas.openxmlformats.org/officeDocument/2006/relationships/image" Target="../media/image20.jpeg"/><Relationship Id="rId6" Type="http://schemas.openxmlformats.org/officeDocument/2006/relationships/image" Target="../media/image21.jpeg"/><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png"/><Relationship Id="rId5" Type="http://schemas.openxmlformats.org/officeDocument/2006/relationships/image" Target="../media/image25.gif"/><Relationship Id="rId1" Type="http://schemas.openxmlformats.org/officeDocument/2006/relationships/slideLayout" Target="../slideLayouts/slideLayout12.xml"/><Relationship Id="rId2" Type="http://schemas.openxmlformats.org/officeDocument/2006/relationships/image" Target="../media/image2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oleObject" Target="../embeddings/oleObject1.bin"/><Relationship Id="rId5" Type="http://schemas.openxmlformats.org/officeDocument/2006/relationships/oleObject" Target="../embeddings/oleObject2.bin"/><Relationship Id="rId6" Type="http://schemas.openxmlformats.org/officeDocument/2006/relationships/oleObject" Target="../embeddings/oleObject3.bin"/><Relationship Id="rId7" Type="http://schemas.openxmlformats.org/officeDocument/2006/relationships/image" Target="../media/image30.jpeg"/><Relationship Id="rId1" Type="http://schemas.openxmlformats.org/officeDocument/2006/relationships/vmlDrawing" Target="../drawings/vmlDrawing2.vml"/><Relationship Id="rId2"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gif"/><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2.jpeg"/><Relationship Id="rId5" Type="http://schemas.openxmlformats.org/officeDocument/2006/relationships/image" Target="../media/image33.jpeg"/><Relationship Id="rId6" Type="http://schemas.openxmlformats.org/officeDocument/2006/relationships/image" Target="../media/image34.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hyperlink" Target="http://www.google.com/url?sa=i&amp;rct=j&amp;q=&amp;esrc=s&amp;frm=1&amp;source=images&amp;cd=&amp;cad=rja&amp;docid=4Z5sfrSSfz5HTM&amp;tbnid=CZcPt9t7AErcEM:&amp;ved=&amp;url=http://02varvara.wordpress.com/2011/02/24/is-this-for-real-it-sounds-too-good-to-be-true/01-red-question-mark/&amp;ei=bMcXUeKZIpOWhQfT3oDIBQ&amp;bvm=bv.42080656,d.ZG4&amp;psig=AFQjCNFtlCXIcdp6adwDyXXGjO4Po2YsWw&amp;ust=1360599276937375" TargetMode="External"/><Relationship Id="rId5" Type="http://schemas.openxmlformats.org/officeDocument/2006/relationships/image" Target="../media/image36.jpeg"/><Relationship Id="rId6" Type="http://schemas.openxmlformats.org/officeDocument/2006/relationships/hyperlink" Target="http://www.google.com/url?sa=i&amp;rct=j&amp;q=&amp;esrc=s&amp;frm=1&amp;source=images&amp;cd=&amp;cad=rja&amp;docid=99UsfJydkd3X6M&amp;tbnid=zuzIC_hjRnW58M:&amp;ved=0CAUQjRw&amp;url=http://smallbites.andybellatti.com/qa-roundup-6/question-mark-2/&amp;ei=XsgXUa6BBIyZhQfe-IDICQ&amp;bvm=bv.42080656,d.ZG4&amp;psig=AFQjCNFtlCXIcdp6adwDyXXGjO4Po2YsWw&amp;ust=1360599276937375" TargetMode="External"/><Relationship Id="rId7" Type="http://schemas.openxmlformats.org/officeDocument/2006/relationships/image" Target="../media/image37.jpeg"/><Relationship Id="rId1" Type="http://schemas.openxmlformats.org/officeDocument/2006/relationships/slideLayout" Target="../slideLayouts/slideLayout4.xml"/><Relationship Id="rId2" Type="http://schemas.openxmlformats.org/officeDocument/2006/relationships/hyperlink" Target="http://www.google.com/url?sa=i&amp;rct=j&amp;q=&amp;esrc=s&amp;frm=1&amp;source=images&amp;cd=&amp;cad=rja&amp;docid=LufQQGARnPQDQM&amp;tbnid=nj77DrYc5oE0rM:&amp;ved=0CAUQjRw&amp;url=http://depositphotos.com/4439888/stock-photo-Question-Marks-Around-Word.html&amp;ei=2ccXUcamJpKShgeAn4DgBA&amp;bvm=bv.42080656,d.ZG4&amp;psig=AFQjCNFtlCXIcdp6adwDyXXGjO4Po2YsWw&amp;ust=1360599276937375"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image" Target="../media/image9.gif"/><Relationship Id="rId5" Type="http://schemas.openxmlformats.org/officeDocument/2006/relationships/image" Target="../media/image10.gif"/><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3.jpeg"/><Relationship Id="rId1" Type="http://schemas.openxmlformats.org/officeDocument/2006/relationships/slideLayout" Target="../slideLayouts/slideLayout6.xml"/><Relationship Id="rId2"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15.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txBox="1">
            <a:spLocks/>
          </p:cNvSpPr>
          <p:nvPr/>
        </p:nvSpPr>
        <p:spPr>
          <a:xfrm>
            <a:off x="457200" y="533400"/>
            <a:ext cx="8229600" cy="1143000"/>
          </a:xfrm>
          <a:prstGeom prst="rect">
            <a:avLst/>
          </a:prstGeom>
        </p:spPr>
        <p:txBody>
          <a:bodyPr vert="horz" lIns="91440" tIns="45720" rIns="91440" bIns="45720" rtlCol="0" anchor="ctr">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5400" b="1" i="0" u="none" strike="noStrike" kern="1200" cap="none" spc="0" normalizeH="0" baseline="0" noProof="0" dirty="0" smtClean="0">
                <a:ln>
                  <a:noFill/>
                </a:ln>
                <a:solidFill>
                  <a:schemeClr val="tx1"/>
                </a:solidFill>
                <a:effectLst/>
                <a:uLnTx/>
                <a:uFillTx/>
                <a:latin typeface="+mj-lt"/>
                <a:ea typeface="+mj-ea"/>
                <a:cs typeface="+mj-cs"/>
              </a:rPr>
              <a:t>Training and capacity building</a:t>
            </a:r>
          </a:p>
        </p:txBody>
      </p:sp>
      <p:sp>
        <p:nvSpPr>
          <p:cNvPr id="5" name="TextBox 4"/>
          <p:cNvSpPr txBox="1"/>
          <p:nvPr/>
        </p:nvSpPr>
        <p:spPr>
          <a:xfrm>
            <a:off x="0" y="2438400"/>
            <a:ext cx="3200400" cy="646331"/>
          </a:xfrm>
          <a:prstGeom prst="rect">
            <a:avLst/>
          </a:prstGeom>
          <a:noFill/>
        </p:spPr>
        <p:txBody>
          <a:bodyPr wrap="square" rtlCol="0">
            <a:spAutoFit/>
          </a:bodyPr>
          <a:lstStyle/>
          <a:p>
            <a:r>
              <a:rPr lang="en-US" b="1" dirty="0" smtClean="0"/>
              <a:t>By:  Prof. N.Eqrar</a:t>
            </a:r>
          </a:p>
          <a:p>
            <a:r>
              <a:rPr lang="en-US" b="1" dirty="0" smtClean="0"/>
              <a:t>        Mr. </a:t>
            </a:r>
            <a:r>
              <a:rPr lang="en-US" b="1" dirty="0" err="1" smtClean="0"/>
              <a:t>Asbjørn</a:t>
            </a:r>
            <a:r>
              <a:rPr lang="en-US" b="1" dirty="0" smtClean="0"/>
              <a:t> </a:t>
            </a:r>
            <a:r>
              <a:rPr lang="en-US" b="1" dirty="0" err="1" smtClean="0"/>
              <a:t>Nordbø</a:t>
            </a:r>
            <a:endParaRPr lang="en-US" b="1" dirty="0" smtClean="0"/>
          </a:p>
        </p:txBody>
      </p:sp>
      <p:pic>
        <p:nvPicPr>
          <p:cNvPr id="6" name="Picture 9" descr="© ACDI-CIDA/Roger LeMoyne"/>
          <p:cNvPicPr>
            <a:picLocks noChangeAspect="1" noChangeArrowheads="1"/>
          </p:cNvPicPr>
          <p:nvPr/>
        </p:nvPicPr>
        <p:blipFill>
          <a:blip r:embed="rId2" cstate="print">
            <a:extLst/>
          </a:blip>
          <a:srcRect l="3281" t="4654" r="9784" b="6883"/>
          <a:stretch>
            <a:fillRect/>
          </a:stretch>
        </p:blipFill>
        <p:spPr bwMode="auto">
          <a:xfrm>
            <a:off x="4648200" y="3235796"/>
            <a:ext cx="4419599" cy="36222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3"/>
          <p:cNvSpPr txBox="1">
            <a:spLocks noChangeArrowheads="1"/>
          </p:cNvSpPr>
          <p:nvPr/>
        </p:nvSpPr>
        <p:spPr bwMode="auto">
          <a:xfrm>
            <a:off x="1011237" y="1447800"/>
            <a:ext cx="6913563" cy="1200150"/>
          </a:xfrm>
          <a:prstGeom prst="rect">
            <a:avLst/>
          </a:prstGeom>
          <a:noFill/>
          <a:ln w="9525">
            <a:noFill/>
            <a:miter lim="800000"/>
            <a:headEnd/>
            <a:tailEnd/>
          </a:ln>
        </p:spPr>
        <p:txBody>
          <a:bodyPr>
            <a:spAutoFit/>
          </a:bodyPr>
          <a:lstStyle/>
          <a:p>
            <a:pPr algn="ctr"/>
            <a:r>
              <a:rPr lang="en-GB" b="1" dirty="0"/>
              <a:t>NORAD supported project in MRRD covering</a:t>
            </a:r>
          </a:p>
          <a:p>
            <a:pPr algn="ctr"/>
            <a:r>
              <a:rPr lang="en-GB" b="1" dirty="0"/>
              <a:t>Capacity Building and Institutional Cooperation in the field of Hydrogeology for Faryab Province </a:t>
            </a:r>
            <a:br>
              <a:rPr lang="en-GB" b="1" dirty="0"/>
            </a:br>
            <a:r>
              <a:rPr lang="en-GB" b="1" dirty="0"/>
              <a:t>Afghanistan </a:t>
            </a:r>
            <a:endParaRPr lang="nb-NO" b="1" dirty="0"/>
          </a:p>
        </p:txBody>
      </p:sp>
      <p:sp>
        <p:nvSpPr>
          <p:cNvPr id="8"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pic>
        <p:nvPicPr>
          <p:cNvPr id="9" name="Picture 11" descr="Norplan_tm_281_neg_thumpnail.jpg"/>
          <p:cNvPicPr>
            <a:picLocks noChangeAspect="1"/>
          </p:cNvPicPr>
          <p:nvPr/>
        </p:nvPicPr>
        <p:blipFill>
          <a:blip r:embed="rId3" cstate="print"/>
          <a:srcRect/>
          <a:stretch>
            <a:fillRect/>
          </a:stretch>
        </p:blipFill>
        <p:spPr bwMode="auto">
          <a:xfrm>
            <a:off x="8534400" y="6400800"/>
            <a:ext cx="500062" cy="365125"/>
          </a:xfrm>
          <a:prstGeom prst="rect">
            <a:avLst/>
          </a:prstGeom>
          <a:noFill/>
          <a:ln w="9525">
            <a:noFill/>
            <a:miter lim="800000"/>
            <a:headEnd/>
            <a:tailEnd/>
          </a:ln>
        </p:spPr>
      </p:pic>
      <p:pic>
        <p:nvPicPr>
          <p:cNvPr id="12" name="Picture 2"/>
          <p:cNvPicPr>
            <a:picLocks noChangeAspect="1" noChangeArrowheads="1"/>
          </p:cNvPicPr>
          <p:nvPr/>
        </p:nvPicPr>
        <p:blipFill>
          <a:blip r:embed="rId4" cstate="print"/>
          <a:srcRect/>
          <a:stretch>
            <a:fillRect/>
          </a:stretch>
        </p:blipFill>
        <p:spPr bwMode="auto">
          <a:xfrm>
            <a:off x="0" y="3200400"/>
            <a:ext cx="4572000"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05800" cy="685800"/>
          </a:xfrm>
        </p:spPr>
        <p:txBody>
          <a:bodyPr>
            <a:normAutofit/>
          </a:bodyPr>
          <a:lstStyle/>
          <a:p>
            <a:pPr algn="ctr"/>
            <a:r>
              <a:rPr lang="en-GB" sz="3600" dirty="0" smtClean="0"/>
              <a:t>Training Modules and topics</a:t>
            </a:r>
            <a:endParaRPr lang="en-US" sz="3600" dirty="0"/>
          </a:p>
        </p:txBody>
      </p:sp>
      <p:graphicFrame>
        <p:nvGraphicFramePr>
          <p:cNvPr id="3" name="Table 2"/>
          <p:cNvGraphicFramePr>
            <a:graphicFrameLocks noGrp="1"/>
          </p:cNvGraphicFramePr>
          <p:nvPr/>
        </p:nvGraphicFramePr>
        <p:xfrm>
          <a:off x="2" y="990602"/>
          <a:ext cx="9143998" cy="5135618"/>
        </p:xfrm>
        <a:graphic>
          <a:graphicData uri="http://schemas.openxmlformats.org/drawingml/2006/table">
            <a:tbl>
              <a:tblPr/>
              <a:tblGrid>
                <a:gridCol w="342083"/>
                <a:gridCol w="3473727"/>
                <a:gridCol w="1879079"/>
                <a:gridCol w="618497"/>
                <a:gridCol w="618497"/>
                <a:gridCol w="492699"/>
                <a:gridCol w="400974"/>
                <a:gridCol w="687822"/>
                <a:gridCol w="630620"/>
              </a:tblGrid>
              <a:tr h="448321">
                <a:tc>
                  <a:txBody>
                    <a:bodyPr/>
                    <a:lstStyle/>
                    <a:p>
                      <a:pPr algn="ctr" fontAlgn="ctr"/>
                      <a:r>
                        <a:rPr lang="en-US" sz="600" b="1" i="0" u="none" strike="noStrike" dirty="0">
                          <a:latin typeface="Verdana"/>
                        </a:rPr>
                        <a:t>#</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ctr"/>
                      <a:r>
                        <a:rPr lang="en-US" sz="900" b="1" i="0" u="none" strike="noStrike" dirty="0">
                          <a:latin typeface="Verdana"/>
                        </a:rPr>
                        <a:t>Training Modules and Topics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Focus groups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Duration days (theory)</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Duration days (practicl)</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Partici- pants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Cour- ses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Imple-   mented    by</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dirty="0">
                          <a:latin typeface="Verdana"/>
                        </a:rPr>
                        <a:t>MRRD contact person</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64677">
                <a:tc>
                  <a:txBody>
                    <a:bodyPr/>
                    <a:lstStyle/>
                    <a:p>
                      <a:pPr algn="ctr" fontAlgn="ctr"/>
                      <a:r>
                        <a:rPr lang="en-US" sz="600" b="1" i="0" u="none" strike="noStrike">
                          <a:latin typeface="Verdana"/>
                        </a:rPr>
                        <a:t>1</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900" b="1" i="0" u="none" strike="noStrike" dirty="0">
                          <a:latin typeface="Verdana"/>
                        </a:rPr>
                        <a:t>Hydrogeology I</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ctr"/>
                      <a:r>
                        <a:rPr lang="en-US" sz="900" b="1" i="0" u="none" strike="noStrike" dirty="0">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r>
              <a:tr h="689845">
                <a:tc>
                  <a:txBody>
                    <a:bodyPr/>
                    <a:lstStyle/>
                    <a:p>
                      <a:pPr algn="ctr" fontAlgn="ctr"/>
                      <a:r>
                        <a:rPr lang="en-US" sz="600" b="0" i="0" u="none" strike="noStrike">
                          <a:latin typeface="Verdana"/>
                        </a:rPr>
                        <a:t>1.1</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Groundwater Investigation: Geological, hydrological and meteorological studies. Origin, occurrence of groundwater, collection of water sources data. Exploratory drilling, selection of drilling sites, </a:t>
                      </a:r>
                      <a:r>
                        <a:rPr lang="en-US" sz="900" b="1" i="0" u="none" strike="noStrike" dirty="0" err="1">
                          <a:latin typeface="Verdana"/>
                        </a:rPr>
                        <a:t>deside</a:t>
                      </a:r>
                      <a:r>
                        <a:rPr lang="en-US" sz="900" b="1" i="0" u="none" strike="noStrike" dirty="0">
                          <a:latin typeface="Verdana"/>
                        </a:rPr>
                        <a:t> which type of drilling rigs. Well field protection, zoning, EIA.</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Graduates in hydrogeology and technicians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3</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3</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15</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Dr. Najaf</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Safi/Taib</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280674">
                <a:tc>
                  <a:txBody>
                    <a:bodyPr/>
                    <a:lstStyle/>
                    <a:p>
                      <a:pPr algn="ctr" fontAlgn="ctr"/>
                      <a:r>
                        <a:rPr lang="en-US" sz="600" b="0" i="0" u="none" strike="noStrike">
                          <a:latin typeface="Verdana"/>
                        </a:rPr>
                        <a:t>1.2</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Geophysical survey (VES, IP, well logging)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Geophysists, technicians, water engineers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5</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de Jong</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Safi/Taib</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689845">
                <a:tc>
                  <a:txBody>
                    <a:bodyPr/>
                    <a:lstStyle/>
                    <a:p>
                      <a:pPr algn="ctr" fontAlgn="ctr"/>
                      <a:r>
                        <a:rPr lang="en-US" sz="600" b="0" i="0" u="none" strike="noStrike">
                          <a:latin typeface="Verdana"/>
                        </a:rPr>
                        <a:t>1.3</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Well drilling methods and types, drilling supervision and </a:t>
                      </a:r>
                      <a:r>
                        <a:rPr lang="en-US" sz="900" b="1" i="0" u="none" strike="noStrike" dirty="0" err="1">
                          <a:latin typeface="Verdana"/>
                        </a:rPr>
                        <a:t>analysing</a:t>
                      </a:r>
                      <a:r>
                        <a:rPr lang="en-US" sz="900" b="1" i="0" u="none" strike="noStrike" dirty="0">
                          <a:latin typeface="Verdana"/>
                        </a:rPr>
                        <a:t> </a:t>
                      </a:r>
                      <a:r>
                        <a:rPr lang="en-US" sz="900" b="1" i="0" u="none" strike="noStrike" dirty="0" err="1">
                          <a:latin typeface="Verdana"/>
                        </a:rPr>
                        <a:t>lithology</a:t>
                      </a:r>
                      <a:r>
                        <a:rPr lang="en-US" sz="900" b="1" i="0" u="none" strike="noStrike" dirty="0">
                          <a:latin typeface="Verdana"/>
                        </a:rPr>
                        <a:t>, drilling penetration rate, rig action, </a:t>
                      </a:r>
                      <a:r>
                        <a:rPr lang="en-US" sz="900" b="1" i="0" u="none" strike="noStrike" dirty="0" err="1">
                          <a:latin typeface="Verdana"/>
                        </a:rPr>
                        <a:t>lithological</a:t>
                      </a:r>
                      <a:r>
                        <a:rPr lang="en-US" sz="900" b="1" i="0" u="none" strike="noStrike" dirty="0">
                          <a:latin typeface="Verdana"/>
                        </a:rPr>
                        <a:t> logging, well design, designing of gravel packing. Well problems and failure, well maintenance, camera inspection.</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Hydrogeologists, technicians, drilling group</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Eng. Asaad at AGS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Safi/Taib</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553454">
                <a:tc>
                  <a:txBody>
                    <a:bodyPr/>
                    <a:lstStyle/>
                    <a:p>
                      <a:pPr algn="ctr" fontAlgn="ctr"/>
                      <a:r>
                        <a:rPr lang="en-US" sz="600" b="0" i="0" u="none" strike="noStrike">
                          <a:latin typeface="Verdana"/>
                        </a:rPr>
                        <a:t>1.4</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smtClean="0">
                          <a:latin typeface="Verdana"/>
                        </a:rPr>
                        <a:t>Water well design, completion and development. Based on drilling </a:t>
                      </a:r>
                      <a:r>
                        <a:rPr lang="en-US" sz="900" b="1" i="0" u="none" strike="noStrike" dirty="0" err="1" smtClean="0">
                          <a:latin typeface="Verdana"/>
                        </a:rPr>
                        <a:t>lithological</a:t>
                      </a:r>
                      <a:r>
                        <a:rPr lang="en-US" sz="900" b="1" i="0" u="none" strike="noStrike" dirty="0" smtClean="0">
                          <a:latin typeface="Verdana"/>
                        </a:rPr>
                        <a:t> log, time log, drilling action log and geophysical </a:t>
                      </a:r>
                      <a:r>
                        <a:rPr lang="en-US" sz="900" b="1" i="0" u="none" strike="noStrike" dirty="0" err="1" smtClean="0">
                          <a:latin typeface="Verdana"/>
                        </a:rPr>
                        <a:t>logar</a:t>
                      </a:r>
                      <a:r>
                        <a:rPr lang="en-US" sz="900" b="1" i="0" u="none" strike="noStrike" dirty="0" smtClean="0">
                          <a:latin typeface="Verdana"/>
                        </a:rPr>
                        <a:t>, </a:t>
                      </a:r>
                      <a:r>
                        <a:rPr lang="en-US" sz="900" b="1" i="0" u="none" strike="noStrike" dirty="0" err="1" smtClean="0">
                          <a:latin typeface="Verdana"/>
                        </a:rPr>
                        <a:t>analyse</a:t>
                      </a:r>
                      <a:r>
                        <a:rPr lang="en-US" sz="900" b="1" i="0" u="none" strike="noStrike" dirty="0" smtClean="0">
                          <a:latin typeface="Verdana"/>
                        </a:rPr>
                        <a:t> and select pipes and filter intervals, use of software for well design. Well assembly, lowering of assembly, </a:t>
                      </a:r>
                      <a:r>
                        <a:rPr lang="en-US" sz="900" b="1" i="0" u="none" strike="noStrike" dirty="0" err="1" smtClean="0">
                          <a:latin typeface="Verdana"/>
                        </a:rPr>
                        <a:t>gravelpacking</a:t>
                      </a:r>
                      <a:r>
                        <a:rPr lang="en-US" sz="900" b="1" i="0" u="none" strike="noStrike" dirty="0" smtClean="0">
                          <a:latin typeface="Verdana"/>
                        </a:rPr>
                        <a:t>. Development of well, compressor development  and testing with air or </a:t>
                      </a:r>
                      <a:r>
                        <a:rPr lang="en-US" sz="900" b="1" i="0" u="none" strike="noStrike" dirty="0" err="1" smtClean="0">
                          <a:latin typeface="Verdana"/>
                        </a:rPr>
                        <a:t>overpumping</a:t>
                      </a:r>
                      <a:r>
                        <a:rPr lang="en-US" sz="900" b="1" i="0" u="none" strike="noStrike" dirty="0" smtClean="0">
                          <a:latin typeface="Verdana"/>
                        </a:rPr>
                        <a:t> </a:t>
                      </a:r>
                      <a:endParaRPr lang="en-US" sz="900" b="1" i="0" u="none" strike="noStrike" dirty="0">
                        <a:latin typeface="Verdana"/>
                      </a:endParaRP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err="1">
                          <a:latin typeface="Verdana"/>
                        </a:rPr>
                        <a:t>Hydrogeologigsts</a:t>
                      </a:r>
                      <a:r>
                        <a:rPr lang="en-US" sz="900" b="1" i="0" u="none" strike="noStrike" dirty="0">
                          <a:latin typeface="Verdana"/>
                        </a:rPr>
                        <a:t> </a:t>
                      </a:r>
                      <a:r>
                        <a:rPr lang="en-US" sz="900" b="1" i="0" u="none" strike="noStrike" dirty="0" smtClean="0">
                          <a:latin typeface="Verdana"/>
                        </a:rPr>
                        <a:t>,Compressor  and  pumping test technicians</a:t>
                      </a:r>
                      <a:endParaRPr lang="en-US" sz="900" b="1" i="0" u="none" strike="noStrike" dirty="0">
                        <a:latin typeface="Verdana"/>
                      </a:endParaRP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dirty="0" smtClean="0">
                          <a:latin typeface="Verdana"/>
                        </a:rPr>
                        <a:t>3</a:t>
                      </a:r>
                      <a:endParaRPr lang="en-US" sz="900" b="1" i="0" u="none" strike="noStrike" dirty="0">
                        <a:latin typeface="Verdana"/>
                      </a:endParaRP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Dr. </a:t>
                      </a:r>
                      <a:r>
                        <a:rPr lang="en-US" sz="900" b="1" i="0" u="none" strike="noStrike" dirty="0" err="1" smtClean="0">
                          <a:latin typeface="Verdana"/>
                        </a:rPr>
                        <a:t>Alim</a:t>
                      </a:r>
                      <a:r>
                        <a:rPr lang="en-US" sz="900" b="1" i="0" u="none" strike="noStrike" dirty="0" smtClean="0">
                          <a:latin typeface="Verdana"/>
                        </a:rPr>
                        <a:t>/</a:t>
                      </a:r>
                    </a:p>
                    <a:p>
                      <a:pPr algn="l" fontAlgn="ctr"/>
                      <a:r>
                        <a:rPr lang="en-US" sz="900" b="1" i="0" u="none" strike="noStrike" dirty="0" err="1" smtClean="0">
                          <a:latin typeface="Verdana"/>
                        </a:rPr>
                        <a:t>Eng.Ehsan</a:t>
                      </a:r>
                      <a:endParaRPr lang="en-US" sz="900" b="1" i="0" u="none" strike="noStrike" dirty="0">
                        <a:latin typeface="Verdana"/>
                      </a:endParaRP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Safi/Taib</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553454">
                <a:tc>
                  <a:txBody>
                    <a:bodyPr/>
                    <a:lstStyle/>
                    <a:p>
                      <a:pPr algn="ctr" fontAlgn="ctr"/>
                      <a:r>
                        <a:rPr lang="en-US" sz="600" b="0" i="0" u="none" strike="noStrike" dirty="0">
                          <a:latin typeface="Verdana"/>
                        </a:rPr>
                        <a:t>1.6</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Well Hydraulics:Testing water wells for drawdown and yields, Converging flow, Cone of depression, Equilibrium well formula, non Equilibrium formula, multiple step drawdown test, aquifer performance test.</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Hydrogeologists, technicians, pumping group</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dirty="0">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dirty="0">
                          <a:latin typeface="Verdana"/>
                        </a:rPr>
                        <a:t>5</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de Jong</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Safi/Taib</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268361">
                <a:tc>
                  <a:txBody>
                    <a:bodyPr/>
                    <a:lstStyle/>
                    <a:p>
                      <a:pPr algn="ctr" fontAlgn="ctr"/>
                      <a:r>
                        <a:rPr lang="en-US" sz="600" b="1" i="0" u="none" strike="noStrike" dirty="0">
                          <a:latin typeface="Verdana"/>
                        </a:rPr>
                        <a:t>2</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900" b="1" i="0" u="none" strike="noStrike">
                          <a:latin typeface="Verdana"/>
                        </a:rPr>
                        <a:t>Hydrogeology II</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900" b="1" i="0" u="none" strike="noStrike">
                          <a:solidFill>
                            <a:srgbClr val="7F7F7F"/>
                          </a:solidFill>
                          <a:latin typeface="Verdana"/>
                        </a:rPr>
                        <a:t>15</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900" b="1" i="0" u="none" strike="noStrike">
                          <a:solidFill>
                            <a:srgbClr val="7F7F7F"/>
                          </a:solidFill>
                          <a:latin typeface="Verdana"/>
                        </a:rPr>
                        <a:t>15</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900" b="1" i="0" u="none" strike="noStrike" dirty="0">
                          <a:solidFill>
                            <a:srgbClr val="7F7F7F"/>
                          </a:solidFill>
                          <a:latin typeface="Verdana"/>
                        </a:rPr>
                        <a:t>65</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900" b="1" i="0" u="none" strike="noStrike">
                          <a:solidFill>
                            <a:srgbClr val="7F7F7F"/>
                          </a:solidFill>
                          <a:latin typeface="Verdana"/>
                        </a:rPr>
                        <a:t>12</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t"/>
                      <a:r>
                        <a:rPr lang="en-US" sz="900" b="1" i="0" u="none" strike="noStrike">
                          <a:solidFill>
                            <a:srgbClr val="7F7F7F"/>
                          </a:solidFill>
                          <a:latin typeface="Verdana"/>
                        </a:rPr>
                        <a:t> </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900" b="1" i="0" u="none" strike="noStrike">
                          <a:solidFill>
                            <a:srgbClr val="7F7F7F"/>
                          </a:solidFill>
                          <a:latin typeface="Verdana"/>
                        </a:rPr>
                        <a:t> </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r>
              <a:tr h="417064">
                <a:tc>
                  <a:txBody>
                    <a:bodyPr/>
                    <a:lstStyle/>
                    <a:p>
                      <a:pPr algn="ctr" fontAlgn="ctr"/>
                      <a:r>
                        <a:rPr lang="en-US" sz="600" b="0" i="0" u="none" strike="noStrike">
                          <a:latin typeface="Verdana"/>
                        </a:rPr>
                        <a:t>2.1</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Interpretation of  hydrochemical and microbiological data. Understanding chemical, physical and microbiological quality of water.</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Hydrogeologists and chemist</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3</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DACCAR</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dirty="0" err="1">
                          <a:latin typeface="Verdana"/>
                        </a:rPr>
                        <a:t>Taib</a:t>
                      </a:r>
                      <a:endParaRPr lang="en-US" sz="900" b="1" i="0" u="none" strike="noStrike" dirty="0">
                        <a:latin typeface="Verdana"/>
                      </a:endParaRP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280674">
                <a:tc>
                  <a:txBody>
                    <a:bodyPr/>
                    <a:lstStyle/>
                    <a:p>
                      <a:pPr algn="ctr" fontAlgn="ctr"/>
                      <a:r>
                        <a:rPr lang="en-US" sz="600" b="0" i="0" u="none" strike="noStrike">
                          <a:latin typeface="Verdana"/>
                        </a:rPr>
                        <a:t>2.2</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Preparing of thematic maps, using software</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Engineers, technicians, hydrogeologists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3</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DACAAR</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dirty="0" err="1">
                          <a:latin typeface="Verdana"/>
                        </a:rPr>
                        <a:t>Taib</a:t>
                      </a:r>
                      <a:endParaRPr lang="en-US" sz="900" b="1" i="0" u="none" strike="noStrike" dirty="0">
                        <a:latin typeface="Verdana"/>
                      </a:endParaRP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76201" y="762000"/>
          <a:ext cx="8991599" cy="6084814"/>
        </p:xfrm>
        <a:graphic>
          <a:graphicData uri="http://schemas.openxmlformats.org/drawingml/2006/table">
            <a:tbl>
              <a:tblPr/>
              <a:tblGrid>
                <a:gridCol w="280745"/>
                <a:gridCol w="3504100"/>
                <a:gridCol w="1863827"/>
                <a:gridCol w="613476"/>
                <a:gridCol w="613476"/>
                <a:gridCol w="488701"/>
                <a:gridCol w="397720"/>
                <a:gridCol w="616078"/>
                <a:gridCol w="613476"/>
              </a:tblGrid>
              <a:tr h="174762">
                <a:tc>
                  <a:txBody>
                    <a:bodyPr/>
                    <a:lstStyle/>
                    <a:p>
                      <a:pPr algn="ctr" fontAlgn="ctr"/>
                      <a:r>
                        <a:rPr lang="en-US" sz="500" b="0" i="0" u="none" strike="noStrike" dirty="0">
                          <a:latin typeface="Verdana"/>
                        </a:rPr>
                        <a:t>4</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1000" b="1" i="0" u="none" strike="noStrike" dirty="0">
                          <a:latin typeface="Verdana"/>
                        </a:rPr>
                        <a:t>GIS-MIS for hydrogeological information</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r" fontAlgn="t"/>
                      <a:r>
                        <a:rPr lang="en-US" sz="800" b="1" i="0" u="none" strike="noStrike">
                          <a:solidFill>
                            <a:srgbClr val="7F7F7F"/>
                          </a:solidFill>
                          <a:latin typeface="Verdana"/>
                        </a:rPr>
                        <a:t>∑</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4</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2</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40</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2</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t"/>
                      <a:r>
                        <a:rPr lang="en-US" sz="800" b="1" i="0" u="none" strike="noStrike">
                          <a:solidFill>
                            <a:srgbClr val="7F7F7F"/>
                          </a:solidFill>
                          <a:latin typeface="Verdana"/>
                        </a:rPr>
                        <a:t> </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 </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r>
              <a:tr h="174762">
                <a:tc>
                  <a:txBody>
                    <a:bodyPr/>
                    <a:lstStyle/>
                    <a:p>
                      <a:pPr algn="ctr" fontAlgn="ctr"/>
                      <a:r>
                        <a:rPr lang="en-US" sz="500" b="0" i="0" u="none" strike="noStrike">
                          <a:latin typeface="Verdana"/>
                        </a:rPr>
                        <a:t>4.1</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err="1">
                          <a:latin typeface="Verdana"/>
                        </a:rPr>
                        <a:t>ArcGIS</a:t>
                      </a:r>
                      <a:r>
                        <a:rPr lang="en-US" sz="800" b="1" i="0" u="none" strike="noStrike" dirty="0">
                          <a:latin typeface="Verdana"/>
                        </a:rPr>
                        <a:t> Software Introduction</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Staff at RGIS unit, MRRD and Dacaar</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3</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Supplier of ArcGIS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4.2</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err="1">
                          <a:latin typeface="Verdana"/>
                        </a:rPr>
                        <a:t>ArcGIS</a:t>
                      </a:r>
                      <a:r>
                        <a:rPr lang="en-US" sz="800" b="1" i="0" u="none" strike="noStrike" dirty="0">
                          <a:latin typeface="Verdana"/>
                        </a:rPr>
                        <a:t> Databases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Staff at RGIS unit, MRRD and Dacaar</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Supplier of ArcGIS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4.3</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ArcGIS Spatial analyses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Staff at RGIS unit, MRRD and Dacaar</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Supplier of ArcGIS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4.4</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RGIS viewer, administration</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Staff at RGIS unit, MRRD</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3</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5</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RGS unit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4.5</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RGS Viewer, how to use</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Staff at RGIS unit, MRRD, Dacaar, Unicef</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RGS unit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349524">
                <a:tc>
                  <a:txBody>
                    <a:bodyPr/>
                    <a:lstStyle/>
                    <a:p>
                      <a:pPr algn="ctr" fontAlgn="ctr"/>
                      <a:r>
                        <a:rPr lang="en-US" sz="500" b="0" i="0" u="none" strike="noStrike">
                          <a:latin typeface="Verdana"/>
                        </a:rPr>
                        <a:t>4.6</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RGIS design and GIS in general. Overall introduction to its actual content and how it is planned</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Managers and staff at RGIS unit, MRRD, Dacaar, Unicef who wish to be introduced to the RGIS and GIS concept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RGS unit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325195">
                <a:tc>
                  <a:txBody>
                    <a:bodyPr/>
                    <a:lstStyle/>
                    <a:p>
                      <a:pPr algn="ctr" fontAlgn="ctr"/>
                      <a:r>
                        <a:rPr lang="en-US" sz="500" b="0" i="0" u="none" strike="noStrike">
                          <a:latin typeface="Verdana"/>
                        </a:rPr>
                        <a:t>4.7</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Data Management. Comprehensive theoretical issues related to data management of spatial data. Topics related to </a:t>
                      </a:r>
                      <a:r>
                        <a:rPr lang="en-US" sz="800" b="1" i="0" u="none" strike="noStrike" dirty="0" err="1">
                          <a:latin typeface="Verdana"/>
                        </a:rPr>
                        <a:t>standardi-sation</a:t>
                      </a:r>
                      <a:r>
                        <a:rPr lang="en-US" sz="800" b="1" i="0" u="none" strike="noStrike" dirty="0">
                          <a:latin typeface="Verdana"/>
                        </a:rPr>
                        <a:t> and </a:t>
                      </a:r>
                      <a:r>
                        <a:rPr lang="en-US" sz="800" b="1" i="0" u="none" strike="noStrike" dirty="0" err="1">
                          <a:latin typeface="Verdana"/>
                        </a:rPr>
                        <a:t>modelling</a:t>
                      </a:r>
                      <a:r>
                        <a:rPr lang="en-US" sz="800" b="1" i="0" u="none" strike="noStrike" dirty="0">
                          <a:latin typeface="Verdana"/>
                        </a:rPr>
                        <a:t> specifically, and provide hands-on training</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RGIS staff and selected staff at MRRD, Dacaar and Unicef</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5</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5</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RGS unit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304635">
                <a:tc>
                  <a:txBody>
                    <a:bodyPr/>
                    <a:lstStyle/>
                    <a:p>
                      <a:pPr algn="ctr" fontAlgn="ctr"/>
                      <a:r>
                        <a:rPr lang="en-US" sz="500" b="0" i="0" u="none" strike="noStrike">
                          <a:latin typeface="Verdana"/>
                        </a:rPr>
                        <a:t>4.8</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Data Capturing. Comprehensive theoretical training on topics related to data capturing, geo-referencing, and data conversion. Examples from hydrology and hands-on training are preferable.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Committed Managers, RGIS staff also at district level, DACCAR and UNICEF personnel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RGS unit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262143">
                <a:tc>
                  <a:txBody>
                    <a:bodyPr/>
                    <a:lstStyle/>
                    <a:p>
                      <a:pPr algn="ctr" fontAlgn="ctr"/>
                      <a:r>
                        <a:rPr lang="en-US" sz="500" b="0" i="0" u="none" strike="noStrike">
                          <a:latin typeface="Verdana"/>
                        </a:rPr>
                        <a:t>4.9</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Cartography. Comprehensive theoretical training on topics related to cartography, included practical example and hands-on training.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Committed personnel working with GIS analysis and map output at RGIS, MRRD and DACCAR</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RGS unit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1200" b="1" i="0" u="none" strike="noStrike">
                          <a:latin typeface="Verdana"/>
                        </a:rPr>
                        <a:t>5</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1200" b="1" i="0" u="none" strike="noStrike" dirty="0">
                          <a:latin typeface="Verdana"/>
                        </a:rPr>
                        <a:t>Water and sanitation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r" fontAlgn="t"/>
                      <a:r>
                        <a:rPr lang="en-US" sz="800" b="1" i="0" u="none" strike="noStrike">
                          <a:solidFill>
                            <a:srgbClr val="7F7F7F"/>
                          </a:solidFill>
                          <a:latin typeface="Verdana"/>
                        </a:rPr>
                        <a:t>∑</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20</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0</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80</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9</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t"/>
                      <a:r>
                        <a:rPr lang="en-US" sz="800" b="1" i="0" u="none" strike="noStrike">
                          <a:solidFill>
                            <a:srgbClr val="7F7F7F"/>
                          </a:solidFill>
                          <a:latin typeface="Verdana"/>
                        </a:rPr>
                        <a:t> </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 </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r>
              <a:tr h="174762">
                <a:tc>
                  <a:txBody>
                    <a:bodyPr/>
                    <a:lstStyle/>
                    <a:p>
                      <a:pPr algn="ctr" fontAlgn="ctr"/>
                      <a:r>
                        <a:rPr lang="en-US" sz="500" b="0" i="0" u="none" strike="noStrike">
                          <a:latin typeface="Verdana"/>
                        </a:rPr>
                        <a:t>5.1</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Planning water supply and sanitation using water atlas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Hydrogeologists, </a:t>
                      </a:r>
                      <a:r>
                        <a:rPr lang="en-US" sz="800" b="1" i="0" u="none" strike="noStrike" dirty="0" err="1">
                          <a:latin typeface="Verdana"/>
                        </a:rPr>
                        <a:t>watereng</a:t>
                      </a:r>
                      <a:r>
                        <a:rPr lang="en-US" sz="800" b="1" i="0" u="none" strike="noStrike" dirty="0">
                          <a:latin typeface="Verdana"/>
                        </a:rPr>
                        <a:t>, </a:t>
                      </a:r>
                      <a:r>
                        <a:rPr lang="en-US" sz="800" b="1" i="0" u="none" strike="noStrike" dirty="0" err="1">
                          <a:latin typeface="Verdana"/>
                        </a:rPr>
                        <a:t>gov</a:t>
                      </a:r>
                      <a:r>
                        <a:rPr lang="en-US" sz="800" b="1" i="0" u="none" strike="noStrike" dirty="0">
                          <a:latin typeface="Verdana"/>
                        </a:rPr>
                        <a:t>, consult students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Norplan and MRRD</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Naim</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280306">
                <a:tc>
                  <a:txBody>
                    <a:bodyPr/>
                    <a:lstStyle/>
                    <a:p>
                      <a:pPr algn="ctr" fontAlgn="ctr"/>
                      <a:r>
                        <a:rPr lang="en-US" sz="500" b="0" i="0" u="none" strike="noStrike">
                          <a:latin typeface="Verdana"/>
                        </a:rPr>
                        <a:t>5.2</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Conceptual design of water and sanitation based on </a:t>
                      </a:r>
                      <a:r>
                        <a:rPr lang="en-US" sz="800" b="1" i="0" u="none" strike="noStrike" dirty="0" err="1">
                          <a:latin typeface="Verdana"/>
                        </a:rPr>
                        <a:t>sustainabiity</a:t>
                      </a:r>
                      <a:r>
                        <a:rPr lang="en-US" sz="800" b="1" i="0" u="none" strike="noStrike" dirty="0">
                          <a:latin typeface="Verdana"/>
                        </a:rPr>
                        <a:t> and affordability. Assessment of water technology to use in ground water areas with  potential saline waters.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National, prov. engineers, hydrogeologists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3</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Dr. Stoveland</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Naim</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5.3</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Planning and implementation of O&amp;M for rural water supplies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Hydrogeologists, </a:t>
                      </a:r>
                      <a:r>
                        <a:rPr lang="en-US" sz="800" b="1" i="0" u="none" strike="noStrike" dirty="0" err="1">
                          <a:latin typeface="Verdana"/>
                        </a:rPr>
                        <a:t>Watereng</a:t>
                      </a:r>
                      <a:r>
                        <a:rPr lang="en-US" sz="800" b="1" i="0" u="none" strike="noStrike" dirty="0">
                          <a:latin typeface="Verdana"/>
                        </a:rPr>
                        <a:t>, Gov, consultants, students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dirty="0">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30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DACAAR/   WETC</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Naim</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5.4</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Social aspects of Water and Sanitation, WASH policy, gender issues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Watereng, Gov, consultants, students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3</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3</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DACAAR/   WETC</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Logarwal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5.5</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Water supply network design using software like WaterCad, WaterGEMS from Bentley or EPANET.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Water engineers, design, MRRD</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4</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5</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Regional expert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Naim</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5.6</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Training in use of totalstation for water/wastewater, network survey</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Surveyors, engineers, MRRD</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7</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Local expert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Naim</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1" i="0" u="none" strike="noStrike">
                          <a:latin typeface="Verdana"/>
                        </a:rPr>
                        <a:t>6</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800" b="1" i="0" u="none" strike="noStrike">
                          <a:latin typeface="Verdana"/>
                        </a:rPr>
                        <a:t>Post graduate training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r" fontAlgn="t"/>
                      <a:r>
                        <a:rPr lang="en-US" sz="800" b="1" i="0" u="none" strike="noStrike">
                          <a:solidFill>
                            <a:srgbClr val="7F7F7F"/>
                          </a:solidFill>
                          <a:latin typeface="Verdana"/>
                        </a:rPr>
                        <a:t>∑</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13</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2</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92</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12</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t"/>
                      <a:r>
                        <a:rPr lang="en-US" sz="800" b="1" i="0" u="none" strike="noStrike">
                          <a:solidFill>
                            <a:srgbClr val="7F7F7F"/>
                          </a:solidFill>
                          <a:latin typeface="Verdana"/>
                        </a:rPr>
                        <a:t> </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dirty="0">
                          <a:solidFill>
                            <a:srgbClr val="7F7F7F"/>
                          </a:solidFill>
                          <a:latin typeface="Verdana"/>
                        </a:rPr>
                        <a:t> </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r>
              <a:tr h="174762">
                <a:tc>
                  <a:txBody>
                    <a:bodyPr/>
                    <a:lstStyle/>
                    <a:p>
                      <a:pPr algn="ctr" fontAlgn="ctr"/>
                      <a:r>
                        <a:rPr lang="en-US" sz="500" b="0" i="0" u="none" strike="noStrike">
                          <a:latin typeface="Verdana"/>
                        </a:rPr>
                        <a:t>6.1</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Canditates for degrees in hydrogeology</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Scholarships Afghan cadidates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dirty="0">
                          <a:latin typeface="Verdana"/>
                        </a:rPr>
                        <a:t>18 months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Applic.</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Universities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dirty="0">
                          <a:latin typeface="Verdana"/>
                        </a:rPr>
                        <a:t>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6.2</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1" i="0" u="none" strike="noStrike">
                          <a:latin typeface="Verdana"/>
                        </a:rPr>
                        <a:t>Candidates for higher degrees in hydrogeology</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1" i="0" u="none" strike="noStrike">
                          <a:latin typeface="Verdana"/>
                        </a:rPr>
                        <a:t>Scholarships Afghan cadidates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1" i="0" u="none" strike="noStrike">
                          <a:latin typeface="Verdana"/>
                        </a:rPr>
                        <a:t>40 months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1" i="0" u="none" strike="noStrike">
                          <a:latin typeface="Verdana"/>
                        </a:rPr>
                        <a:t>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1" i="0" u="none" strike="noStrike">
                          <a:latin typeface="Verdana"/>
                        </a:rPr>
                        <a:t>Applic.</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1" i="0" u="none" strike="noStrike">
                          <a:latin typeface="Verdana"/>
                        </a:rPr>
                        <a:t>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1" i="0" u="none" strike="noStrike">
                          <a:latin typeface="Verdana"/>
                        </a:rPr>
                        <a:t>Universities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1" i="0" u="none" strike="noStrike">
                          <a:latin typeface="Verdana"/>
                        </a:rPr>
                        <a:t>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r>
              <a:tr h="174762">
                <a:tc>
                  <a:txBody>
                    <a:bodyPr/>
                    <a:lstStyle/>
                    <a:p>
                      <a:pPr algn="ctr" fontAlgn="ctr"/>
                      <a:r>
                        <a:rPr lang="en-US" sz="500" b="1" i="0" u="none" strike="noStrike">
                          <a:latin typeface="Calibri"/>
                        </a:rPr>
                        <a:t>24</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ctr"/>
                      <a:r>
                        <a:rPr lang="en-US" sz="800" b="1" i="0" u="none" strike="noStrike" dirty="0">
                          <a:latin typeface="Verdana"/>
                        </a:rPr>
                        <a:t>Total summary of training parameters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800" b="1" i="0" u="none" strike="noStrike">
                          <a:latin typeface="Verdana"/>
                        </a:rPr>
                        <a:t> </a:t>
                      </a:r>
                    </a:p>
                  </a:txBody>
                  <a:tcPr marL="4838" marR="4838" marT="4838"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800" b="1" i="0" u="none" strike="noStrike">
                          <a:latin typeface="Verdana"/>
                        </a:rPr>
                        <a:t>55</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800" b="1" i="0" u="none" strike="noStrike">
                          <a:latin typeface="Verdana"/>
                        </a:rPr>
                        <a:t>25</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800" b="1" i="0" u="none" strike="noStrike">
                          <a:latin typeface="Verdana"/>
                        </a:rPr>
                        <a:t>287</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800" b="1" i="0" u="none" strike="noStrike">
                          <a:latin typeface="Verdana"/>
                        </a:rPr>
                        <a:t>37</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ctr"/>
                      <a:r>
                        <a:rPr lang="en-US" sz="800" b="1" i="0" u="none" strike="noStrike" dirty="0">
                          <a:latin typeface="Verdana"/>
                        </a:rPr>
                        <a:t>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800" b="1" i="0" u="none" strike="noStrike" dirty="0">
                          <a:latin typeface="Verdana"/>
                        </a:rPr>
                        <a:t>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4" name="Rectangle 3"/>
          <p:cNvSpPr/>
          <p:nvPr/>
        </p:nvSpPr>
        <p:spPr>
          <a:xfrm>
            <a:off x="2133600" y="152400"/>
            <a:ext cx="5197385" cy="523220"/>
          </a:xfrm>
          <a:prstGeom prst="rect">
            <a:avLst/>
          </a:prstGeom>
        </p:spPr>
        <p:txBody>
          <a:bodyPr wrap="none">
            <a:spAutoFit/>
          </a:bodyPr>
          <a:lstStyle/>
          <a:p>
            <a:r>
              <a:rPr lang="en-GB" sz="2800" dirty="0" smtClean="0"/>
              <a:t>Training Modules and topics…….</a:t>
            </a:r>
            <a:endParaRPr lang="en-US" sz="2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ctr"/>
            <a:r>
              <a:rPr lang="en-US" u="sng" dirty="0" smtClean="0"/>
              <a:t>Experts for training course</a:t>
            </a:r>
            <a:endParaRPr lang="en-US" dirty="0"/>
          </a:p>
        </p:txBody>
      </p:sp>
      <p:sp>
        <p:nvSpPr>
          <p:cNvPr id="3" name="Content Placeholder 2"/>
          <p:cNvSpPr>
            <a:spLocks noGrp="1"/>
          </p:cNvSpPr>
          <p:nvPr>
            <p:ph idx="1"/>
          </p:nvPr>
        </p:nvSpPr>
        <p:spPr>
          <a:xfrm>
            <a:off x="381000" y="1189037"/>
            <a:ext cx="8229600" cy="4525963"/>
          </a:xfrm>
        </p:spPr>
        <p:txBody>
          <a:bodyPr>
            <a:normAutofit fontScale="92500"/>
          </a:bodyPr>
          <a:lstStyle/>
          <a:p>
            <a:pPr algn="ctr">
              <a:buNone/>
            </a:pPr>
            <a:endParaRPr lang="en-US" sz="2000" dirty="0" smtClean="0"/>
          </a:p>
          <a:p>
            <a:r>
              <a:rPr lang="en-GB" sz="2400" dirty="0" smtClean="0"/>
              <a:t>Finalized and identifying  the potential local training experts :</a:t>
            </a:r>
          </a:p>
          <a:p>
            <a:r>
              <a:rPr lang="en-US" sz="2400" dirty="0" smtClean="0"/>
              <a:t>List of national experts for training course:</a:t>
            </a:r>
          </a:p>
          <a:p>
            <a:pPr lvl="0"/>
            <a:r>
              <a:rPr lang="en-US" sz="2400" dirty="0" smtClean="0"/>
              <a:t>Prof. Dr. A. K. </a:t>
            </a:r>
            <a:r>
              <a:rPr lang="en-US" sz="2400" dirty="0" err="1" smtClean="0"/>
              <a:t>Alim</a:t>
            </a:r>
            <a:r>
              <a:rPr lang="en-US" sz="2400" dirty="0" smtClean="0"/>
              <a:t> from University of Salaam</a:t>
            </a:r>
          </a:p>
          <a:p>
            <a:pPr lvl="0"/>
            <a:r>
              <a:rPr lang="en-US" sz="2400" dirty="0" smtClean="0"/>
              <a:t>Prof. Dr. Najaf from University of Polytechnics</a:t>
            </a:r>
          </a:p>
          <a:p>
            <a:pPr lvl="0"/>
            <a:r>
              <a:rPr lang="en-US" sz="2400" dirty="0" smtClean="0"/>
              <a:t>Eng. </a:t>
            </a:r>
            <a:r>
              <a:rPr lang="en-US" sz="2400" dirty="0" err="1" smtClean="0"/>
              <a:t>Assadullah</a:t>
            </a:r>
            <a:r>
              <a:rPr lang="en-US" sz="2400" dirty="0" smtClean="0"/>
              <a:t> from MoM</a:t>
            </a:r>
          </a:p>
          <a:p>
            <a:pPr lvl="0"/>
            <a:r>
              <a:rPr lang="en-US" sz="2400" dirty="0" smtClean="0"/>
              <a:t>Eng. Hassan Safi/Eng </a:t>
            </a:r>
            <a:r>
              <a:rPr lang="en-US" sz="2400" dirty="0" err="1" smtClean="0"/>
              <a:t>Jawid</a:t>
            </a:r>
            <a:r>
              <a:rPr lang="en-US" sz="2400" dirty="0" smtClean="0"/>
              <a:t> from DACAAR</a:t>
            </a:r>
          </a:p>
          <a:p>
            <a:pPr lvl="0"/>
            <a:r>
              <a:rPr lang="en-US" sz="2400" dirty="0" err="1" smtClean="0"/>
              <a:t>Dr.Sher</a:t>
            </a:r>
            <a:r>
              <a:rPr lang="en-US" sz="2400" dirty="0" smtClean="0"/>
              <a:t> </a:t>
            </a:r>
            <a:r>
              <a:rPr lang="en-US" sz="2400" dirty="0" err="1" smtClean="0"/>
              <a:t>ahmad</a:t>
            </a:r>
            <a:r>
              <a:rPr lang="en-US" sz="2400" dirty="0" smtClean="0"/>
              <a:t> from DACAAR</a:t>
            </a:r>
          </a:p>
          <a:p>
            <a:pPr lvl="0"/>
            <a:r>
              <a:rPr lang="en-US" sz="2400" dirty="0" smtClean="0"/>
              <a:t>Eng. </a:t>
            </a:r>
            <a:r>
              <a:rPr lang="en-US" sz="2400" dirty="0" err="1" smtClean="0"/>
              <a:t>Ehsan</a:t>
            </a:r>
            <a:r>
              <a:rPr lang="en-US" sz="2400" dirty="0" smtClean="0"/>
              <a:t> from NCA</a:t>
            </a:r>
          </a:p>
          <a:p>
            <a:r>
              <a:rPr lang="en-US" sz="2400" dirty="0" smtClean="0"/>
              <a:t>One international experts(Dr.de </a:t>
            </a:r>
            <a:r>
              <a:rPr lang="en-US" sz="2400" dirty="0" err="1" smtClean="0"/>
              <a:t>Jong</a:t>
            </a:r>
            <a:r>
              <a:rPr lang="en-US" sz="2400" dirty="0" smtClean="0"/>
              <a:t>) is engaged for training of geophysical and well hydraulics topics</a:t>
            </a:r>
            <a:endParaRPr lang="en-US" sz="2400" dirty="0"/>
          </a:p>
        </p:txBody>
      </p:sp>
      <p:pic>
        <p:nvPicPr>
          <p:cNvPr id="4" name="Picture 3" descr="Norplan_tm_281_neg_thumpnail.jpg"/>
          <p:cNvPicPr>
            <a:picLocks noChangeAspect="1"/>
          </p:cNvPicPr>
          <p:nvPr/>
        </p:nvPicPr>
        <p:blipFill>
          <a:blip r:embed="rId2" cstate="print"/>
          <a:srcRect/>
          <a:stretch>
            <a:fillRect/>
          </a:stretch>
        </p:blipFill>
        <p:spPr bwMode="auto">
          <a:xfrm>
            <a:off x="8429625" y="6416675"/>
            <a:ext cx="500063" cy="365125"/>
          </a:xfrm>
          <a:prstGeom prst="rect">
            <a:avLst/>
          </a:prstGeom>
          <a:noFill/>
          <a:ln w="9525">
            <a:noFill/>
            <a:miter lim="800000"/>
            <a:headEnd/>
            <a:tailEnd/>
          </a:ln>
        </p:spPr>
      </p:pic>
      <p:sp>
        <p:nvSpPr>
          <p:cNvPr id="5"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1025" name="Object 1"/>
          <p:cNvGraphicFramePr>
            <a:graphicFrameLocks noChangeAspect="1"/>
          </p:cNvGraphicFramePr>
          <p:nvPr/>
        </p:nvGraphicFramePr>
        <p:xfrm>
          <a:off x="1609725" y="609600"/>
          <a:ext cx="5765800" cy="6229350"/>
        </p:xfrm>
        <a:graphic>
          <a:graphicData uri="http://schemas.openxmlformats.org/presentationml/2006/ole">
            <p:oleObj spid="_x0000_s1026" name="Document" r:id="rId3" imgW="6261100" imgH="6769100" progId="Word.Document.12">
              <p:embed/>
            </p:oleObj>
          </a:graphicData>
        </a:graphic>
      </p:graphicFrame>
      <p:sp>
        <p:nvSpPr>
          <p:cNvPr id="7" name="Rectangle 6"/>
          <p:cNvSpPr/>
          <p:nvPr/>
        </p:nvSpPr>
        <p:spPr>
          <a:xfrm>
            <a:off x="457200" y="86380"/>
            <a:ext cx="8229600" cy="523220"/>
          </a:xfrm>
          <a:prstGeom prst="rect">
            <a:avLst/>
          </a:prstGeom>
        </p:spPr>
        <p:txBody>
          <a:bodyPr wrap="square">
            <a:spAutoFit/>
          </a:bodyPr>
          <a:lstStyle/>
          <a:p>
            <a:pPr algn="ctr"/>
            <a:r>
              <a:rPr lang="en-GB" sz="2800" dirty="0" smtClean="0"/>
              <a:t>Courses  syllabus mostly fulfilled</a:t>
            </a:r>
            <a:endParaRPr lang="en-US" sz="2800" dirty="0"/>
          </a:p>
        </p:txBody>
      </p:sp>
      <p:pic>
        <p:nvPicPr>
          <p:cNvPr id="4" name="Picture 3" descr="Norplan_tm_281_neg_thumpnail.jpg"/>
          <p:cNvPicPr>
            <a:picLocks noChangeAspect="1"/>
          </p:cNvPicPr>
          <p:nvPr/>
        </p:nvPicPr>
        <p:blipFill>
          <a:blip r:embed="rId4" cstate="print"/>
          <a:srcRect/>
          <a:stretch>
            <a:fillRect/>
          </a:stretch>
        </p:blipFill>
        <p:spPr bwMode="auto">
          <a:xfrm>
            <a:off x="8429625" y="6286500"/>
            <a:ext cx="500063" cy="365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533400" y="76200"/>
          <a:ext cx="7620000" cy="6812279"/>
        </p:xfrm>
        <a:graphic>
          <a:graphicData uri="http://schemas.openxmlformats.org/drawingml/2006/table">
            <a:tbl>
              <a:tblPr/>
              <a:tblGrid>
                <a:gridCol w="1524151"/>
                <a:gridCol w="4571698"/>
                <a:gridCol w="1524151"/>
              </a:tblGrid>
              <a:tr h="123328">
                <a:tc rowSpan="2">
                  <a:txBody>
                    <a:bodyPr/>
                    <a:lstStyle/>
                    <a:p>
                      <a:pPr marL="0" marR="0">
                        <a:spcBef>
                          <a:spcPts val="0"/>
                        </a:spcBef>
                        <a:spcAft>
                          <a:spcPts val="0"/>
                        </a:spcAft>
                      </a:pPr>
                      <a:endParaRPr lang="en-US" sz="800"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rowSpan="2">
                  <a:txBody>
                    <a:bodyPr/>
                    <a:lstStyle/>
                    <a:p>
                      <a:pPr marL="0" marR="0" algn="ctr">
                        <a:spcBef>
                          <a:spcPts val="0"/>
                        </a:spcBef>
                        <a:spcAft>
                          <a:spcPts val="0"/>
                        </a:spcAft>
                      </a:pPr>
                      <a:r>
                        <a:rPr lang="en-GB" sz="1200" b="1" dirty="0">
                          <a:latin typeface="Arial Narrow"/>
                          <a:ea typeface="Times New Roman"/>
                          <a:cs typeface="Times New Roman"/>
                        </a:rPr>
                        <a:t>Guidelines for presenter to prepare plan for course implementation(Hydrochemistry</a:t>
                      </a:r>
                      <a:r>
                        <a:rPr lang="en-GB" sz="800" dirty="0">
                          <a:latin typeface="Arial Narrow"/>
                          <a:ea typeface="Times New Roman"/>
                          <a:cs typeface="Times New Roman"/>
                        </a:rPr>
                        <a:t>)</a:t>
                      </a:r>
                      <a:endParaRPr lang="en-US" sz="800" dirty="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GB" sz="800" b="1">
                          <a:latin typeface="Arial Narrow"/>
                          <a:ea typeface="Times New Roman"/>
                          <a:cs typeface="Times New Roman"/>
                        </a:rPr>
                        <a:t>Order form No.</a:t>
                      </a:r>
                      <a:endParaRPr lang="en-US" sz="80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1990">
                <a:tc vMerge="1">
                  <a:txBody>
                    <a:bodyPr/>
                    <a:lstStyle/>
                    <a:p>
                      <a:endParaRPr lang="en-US"/>
                    </a:p>
                  </a:txBody>
                  <a:tcPr/>
                </a:tc>
                <a:tc vMerge="1">
                  <a:txBody>
                    <a:bodyPr/>
                    <a:lstStyle/>
                    <a:p>
                      <a:endParaRPr lang="en-US"/>
                    </a:p>
                  </a:txBody>
                  <a:tcPr/>
                </a:tc>
                <a:tc>
                  <a:txBody>
                    <a:bodyPr/>
                    <a:lstStyle/>
                    <a:p>
                      <a:pPr marL="0" marR="0" algn="ctr">
                        <a:spcBef>
                          <a:spcPts val="0"/>
                        </a:spcBef>
                        <a:spcAft>
                          <a:spcPts val="600"/>
                        </a:spcAft>
                      </a:pPr>
                      <a:r>
                        <a:rPr lang="en-GB" sz="800" b="1" baseline="30000">
                          <a:latin typeface="Arial Narrow"/>
                          <a:ea typeface="Times New Roman"/>
                          <a:cs typeface="Times New Roman"/>
                        </a:rPr>
                        <a:t>Date prepared Jan 20/prof .Eqrar</a:t>
                      </a:r>
                      <a:endParaRPr lang="en-US" sz="80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739966">
                <a:tc>
                  <a:txBody>
                    <a:bodyPr/>
                    <a:lstStyle/>
                    <a:p>
                      <a:pPr marL="0" marR="0">
                        <a:spcBef>
                          <a:spcPts val="0"/>
                        </a:spcBef>
                        <a:spcAft>
                          <a:spcPts val="0"/>
                        </a:spcAft>
                      </a:pPr>
                      <a:r>
                        <a:rPr lang="en-GB" sz="800" b="1" dirty="0">
                          <a:latin typeface="Arial Narrow"/>
                          <a:ea typeface="Times New Roman"/>
                          <a:cs typeface="Times New Roman"/>
                        </a:rPr>
                        <a:t>Table of contents</a:t>
                      </a:r>
                      <a:endParaRPr lang="en-US" sz="800" b="1"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0">
                        <a:spcBef>
                          <a:spcPts val="0"/>
                        </a:spcBef>
                        <a:spcAft>
                          <a:spcPts val="0"/>
                        </a:spcAft>
                      </a:pPr>
                      <a:r>
                        <a:rPr lang="en-GB" sz="900" b="1" dirty="0">
                          <a:latin typeface="Arial Narrow"/>
                          <a:ea typeface="Times New Roman"/>
                          <a:cs typeface="Times New Roman"/>
                        </a:rPr>
                        <a:t>Topics will discuss with MRRD</a:t>
                      </a:r>
                      <a:endParaRPr lang="en-US" sz="900" b="1" dirty="0">
                        <a:latin typeface="Arial Narrow"/>
                        <a:ea typeface="Times New Roman"/>
                        <a:cs typeface="Times New Roman"/>
                      </a:endParaRPr>
                    </a:p>
                    <a:p>
                      <a:pPr marL="0" marR="0">
                        <a:spcBef>
                          <a:spcPts val="0"/>
                        </a:spcBef>
                        <a:spcAft>
                          <a:spcPts val="0"/>
                        </a:spcAft>
                      </a:pPr>
                      <a:r>
                        <a:rPr lang="en-GB" sz="900" b="1" dirty="0">
                          <a:latin typeface="Arial Narrow"/>
                          <a:ea typeface="Times New Roman"/>
                          <a:cs typeface="Times New Roman"/>
                        </a:rPr>
                        <a:t>-Training goal</a:t>
                      </a:r>
                      <a:endParaRPr lang="en-US" sz="900" b="1" dirty="0">
                        <a:latin typeface="Arial Narrow"/>
                        <a:ea typeface="Times New Roman"/>
                        <a:cs typeface="Times New Roman"/>
                      </a:endParaRPr>
                    </a:p>
                    <a:p>
                      <a:pPr marL="0" marR="0">
                        <a:spcBef>
                          <a:spcPts val="0"/>
                        </a:spcBef>
                        <a:spcAft>
                          <a:spcPts val="0"/>
                        </a:spcAft>
                      </a:pPr>
                      <a:r>
                        <a:rPr lang="en-GB" sz="900" b="1" dirty="0">
                          <a:latin typeface="Arial Narrow"/>
                          <a:ea typeface="Times New Roman"/>
                          <a:cs typeface="Times New Roman"/>
                        </a:rPr>
                        <a:t>-Categorising of focused training group</a:t>
                      </a:r>
                      <a:endParaRPr lang="en-US" sz="900" b="1" dirty="0">
                        <a:latin typeface="Arial Narrow"/>
                        <a:ea typeface="Times New Roman"/>
                        <a:cs typeface="Times New Roman"/>
                      </a:endParaRPr>
                    </a:p>
                    <a:p>
                      <a:pPr marL="0" marR="0">
                        <a:spcBef>
                          <a:spcPts val="0"/>
                        </a:spcBef>
                        <a:spcAft>
                          <a:spcPts val="0"/>
                        </a:spcAft>
                      </a:pPr>
                      <a:r>
                        <a:rPr lang="en-GB" sz="900" b="1" dirty="0">
                          <a:latin typeface="Arial Narrow"/>
                          <a:ea typeface="Times New Roman"/>
                          <a:cs typeface="Times New Roman"/>
                        </a:rPr>
                        <a:t>- Methods of training  and  organization of topics </a:t>
                      </a:r>
                      <a:endParaRPr lang="en-US" sz="900" b="1" dirty="0">
                        <a:latin typeface="Arial Narrow"/>
                        <a:ea typeface="Times New Roman"/>
                        <a:cs typeface="Times New Roman"/>
                      </a:endParaRPr>
                    </a:p>
                    <a:p>
                      <a:pPr marL="0" marR="0">
                        <a:spcBef>
                          <a:spcPts val="0"/>
                        </a:spcBef>
                        <a:spcAft>
                          <a:spcPts val="0"/>
                        </a:spcAft>
                      </a:pPr>
                      <a:r>
                        <a:rPr lang="en-GB" sz="900" b="1" dirty="0">
                          <a:latin typeface="Arial Narrow"/>
                          <a:ea typeface="Times New Roman"/>
                          <a:cs typeface="Times New Roman"/>
                        </a:rPr>
                        <a:t>-Handout materials</a:t>
                      </a:r>
                      <a:endParaRPr lang="en-US" sz="900" b="1" dirty="0">
                        <a:latin typeface="Arial Narrow"/>
                        <a:ea typeface="Times New Roman"/>
                        <a:cs typeface="Times New Roman"/>
                      </a:endParaRPr>
                    </a:p>
                    <a:p>
                      <a:pPr marL="0" marR="0">
                        <a:spcBef>
                          <a:spcPts val="0"/>
                        </a:spcBef>
                        <a:spcAft>
                          <a:spcPts val="0"/>
                        </a:spcAft>
                      </a:pPr>
                      <a:r>
                        <a:rPr lang="en-GB" sz="900" b="1" dirty="0">
                          <a:latin typeface="Arial Narrow"/>
                          <a:ea typeface="Times New Roman"/>
                          <a:cs typeface="Times New Roman"/>
                        </a:rPr>
                        <a:t>-Time table and venue</a:t>
                      </a:r>
                      <a:endParaRPr lang="en-US" sz="900" b="1" dirty="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616639">
                <a:tc>
                  <a:txBody>
                    <a:bodyPr/>
                    <a:lstStyle/>
                    <a:p>
                      <a:pPr marL="0" marR="0">
                        <a:spcBef>
                          <a:spcPts val="0"/>
                        </a:spcBef>
                        <a:spcAft>
                          <a:spcPts val="0"/>
                        </a:spcAft>
                      </a:pPr>
                      <a:r>
                        <a:rPr lang="en-GB" sz="800" b="1" dirty="0">
                          <a:latin typeface="Arial Narrow"/>
                          <a:ea typeface="Times New Roman"/>
                          <a:cs typeface="Times New Roman"/>
                        </a:rPr>
                        <a:t>Training course contents</a:t>
                      </a:r>
                      <a:endParaRPr lang="en-US" sz="800" b="1"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900" b="1" dirty="0">
                          <a:latin typeface="Arial Narrow"/>
                          <a:ea typeface="Times New Roman"/>
                          <a:cs typeface="Times New Roman"/>
                        </a:rPr>
                        <a:t>-A recap on the previous activities and preparation of data set</a:t>
                      </a:r>
                    </a:p>
                    <a:p>
                      <a:pPr marL="0" marR="0">
                        <a:spcBef>
                          <a:spcPts val="0"/>
                        </a:spcBef>
                        <a:spcAft>
                          <a:spcPts val="0"/>
                        </a:spcAft>
                      </a:pPr>
                      <a:r>
                        <a:rPr lang="en-US" sz="900" b="1" dirty="0">
                          <a:latin typeface="Arial Narrow"/>
                          <a:ea typeface="Times New Roman"/>
                          <a:cs typeface="Times New Roman"/>
                        </a:rPr>
                        <a:t>-Further preparation and manipulation of the data sets into appropriate information</a:t>
                      </a:r>
                    </a:p>
                    <a:p>
                      <a:pPr marL="0" marR="0">
                        <a:spcBef>
                          <a:spcPts val="0"/>
                        </a:spcBef>
                        <a:spcAft>
                          <a:spcPts val="0"/>
                        </a:spcAft>
                      </a:pPr>
                      <a:r>
                        <a:rPr lang="en-US" sz="900" b="1" dirty="0">
                          <a:latin typeface="Arial Narrow"/>
                          <a:ea typeface="Times New Roman"/>
                          <a:cs typeface="Times New Roman"/>
                        </a:rPr>
                        <a:t>-How to ensure that the data are put into the right perspective</a:t>
                      </a:r>
                    </a:p>
                    <a:p>
                      <a:pPr marL="0" marR="0">
                        <a:spcBef>
                          <a:spcPts val="0"/>
                        </a:spcBef>
                        <a:spcAft>
                          <a:spcPts val="0"/>
                        </a:spcAft>
                      </a:pPr>
                      <a:r>
                        <a:rPr lang="en-US" sz="900" b="1" dirty="0">
                          <a:latin typeface="Arial Narrow"/>
                          <a:ea typeface="Times New Roman"/>
                          <a:cs typeface="Times New Roman"/>
                        </a:rPr>
                        <a:t>-How to make maps with software available</a:t>
                      </a:r>
                    </a:p>
                    <a:p>
                      <a:pPr marL="0" marR="0">
                        <a:spcBef>
                          <a:spcPts val="0"/>
                        </a:spcBef>
                        <a:spcAft>
                          <a:spcPts val="0"/>
                        </a:spcAft>
                      </a:pPr>
                      <a:r>
                        <a:rPr lang="en-US" sz="900" b="1" dirty="0">
                          <a:latin typeface="Arial Narrow"/>
                          <a:ea typeface="Times New Roman"/>
                          <a:cs typeface="Times New Roman"/>
                        </a:rPr>
                        <a:t>-How to incorporate the data as complete thematic maps</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616639">
                <a:tc>
                  <a:txBody>
                    <a:bodyPr/>
                    <a:lstStyle/>
                    <a:p>
                      <a:pPr marL="0" marR="0">
                        <a:spcBef>
                          <a:spcPts val="0"/>
                        </a:spcBef>
                        <a:spcAft>
                          <a:spcPts val="0"/>
                        </a:spcAft>
                      </a:pPr>
                      <a:r>
                        <a:rPr lang="en-GB" sz="800" b="1" dirty="0">
                          <a:latin typeface="Arial Narrow"/>
                          <a:ea typeface="Times New Roman"/>
                          <a:cs typeface="Times New Roman"/>
                        </a:rPr>
                        <a:t>Why course plan</a:t>
                      </a:r>
                      <a:endParaRPr lang="en-US" sz="800" b="1"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900" b="1" u="sng" dirty="0">
                          <a:latin typeface="Arial Narrow"/>
                          <a:ea typeface="Times New Roman"/>
                          <a:cs typeface="Times New Roman"/>
                        </a:rPr>
                        <a:t>For each short course we want a 1-2 page course plan</a:t>
                      </a:r>
                      <a:endParaRPr lang="en-US" sz="900" b="1" dirty="0">
                        <a:latin typeface="Arial Narrow"/>
                        <a:ea typeface="Times New Roman"/>
                        <a:cs typeface="Times New Roman"/>
                      </a:endParaRPr>
                    </a:p>
                    <a:p>
                      <a:pPr marL="0" marR="0">
                        <a:spcBef>
                          <a:spcPts val="0"/>
                        </a:spcBef>
                        <a:spcAft>
                          <a:spcPts val="0"/>
                        </a:spcAft>
                      </a:pPr>
                      <a:r>
                        <a:rPr lang="en-US" sz="900" b="1" dirty="0">
                          <a:latin typeface="Arial Narrow"/>
                          <a:ea typeface="Times New Roman"/>
                          <a:cs typeface="Times New Roman"/>
                        </a:rPr>
                        <a:t>-Each presenter will prepare about 1-2 a brief page paper for implementation period.</a:t>
                      </a:r>
                    </a:p>
                    <a:p>
                      <a:pPr marL="0" marR="0">
                        <a:spcBef>
                          <a:spcPts val="0"/>
                        </a:spcBef>
                        <a:spcAft>
                          <a:spcPts val="0"/>
                        </a:spcAft>
                      </a:pPr>
                      <a:r>
                        <a:rPr lang="en-US" sz="900" b="1" dirty="0">
                          <a:latin typeface="Arial Narrow"/>
                          <a:ea typeface="Times New Roman"/>
                          <a:cs typeface="Times New Roman"/>
                        </a:rPr>
                        <a:t>-The training coordinators will guide the total training course, practical arrangement, topics, training methods, resources requirements. </a:t>
                      </a:r>
                    </a:p>
                    <a:p>
                      <a:pPr marL="0" marR="0">
                        <a:spcBef>
                          <a:spcPts val="0"/>
                        </a:spcBef>
                        <a:spcAft>
                          <a:spcPts val="0"/>
                        </a:spcAft>
                      </a:pPr>
                      <a:r>
                        <a:rPr lang="en-US" sz="900" b="1" dirty="0">
                          <a:latin typeface="Arial Narrow"/>
                          <a:ea typeface="Times New Roman"/>
                          <a:cs typeface="Times New Roman"/>
                        </a:rPr>
                        <a:t>-The course facilitators and logistics will prepare the facilities for effective course implementation.</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493311">
                <a:tc>
                  <a:txBody>
                    <a:bodyPr/>
                    <a:lstStyle/>
                    <a:p>
                      <a:pPr marL="0" marR="0">
                        <a:spcBef>
                          <a:spcPts val="0"/>
                        </a:spcBef>
                        <a:spcAft>
                          <a:spcPts val="0"/>
                        </a:spcAft>
                      </a:pPr>
                      <a:r>
                        <a:rPr lang="en-US" sz="800" b="1" dirty="0">
                          <a:latin typeface="Arial Narrow"/>
                          <a:ea typeface="Times New Roman"/>
                          <a:cs typeface="Times New Roman"/>
                        </a:rPr>
                        <a:t>Course duration</a:t>
                      </a: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422910">
                        <a:spcBef>
                          <a:spcPts val="0"/>
                        </a:spcBef>
                        <a:spcAft>
                          <a:spcPts val="0"/>
                        </a:spcAft>
                      </a:pPr>
                      <a:r>
                        <a:rPr lang="en-US" sz="900" b="1" u="sng" dirty="0">
                          <a:latin typeface="Arial Narrow"/>
                          <a:ea typeface="Times New Roman"/>
                          <a:cs typeface="Times New Roman"/>
                        </a:rPr>
                        <a:t>Course details</a:t>
                      </a:r>
                      <a:endParaRPr lang="en-US" sz="900" b="1" dirty="0">
                        <a:latin typeface="Arial Narrow"/>
                        <a:ea typeface="Times New Roman"/>
                        <a:cs typeface="Times New Roman"/>
                      </a:endParaRPr>
                    </a:p>
                    <a:p>
                      <a:pPr marL="0" marR="422910">
                        <a:spcBef>
                          <a:spcPts val="0"/>
                        </a:spcBef>
                        <a:spcAft>
                          <a:spcPts val="0"/>
                        </a:spcAft>
                      </a:pPr>
                      <a:r>
                        <a:rPr lang="en-US" sz="900" b="1" dirty="0">
                          <a:latin typeface="Arial Narrow"/>
                          <a:ea typeface="Times New Roman"/>
                          <a:cs typeface="Times New Roman"/>
                        </a:rPr>
                        <a:t>Total course duration= 4 days</a:t>
                      </a:r>
                    </a:p>
                    <a:p>
                      <a:pPr marL="0" marR="422910">
                        <a:spcBef>
                          <a:spcPts val="0"/>
                        </a:spcBef>
                        <a:spcAft>
                          <a:spcPts val="0"/>
                        </a:spcAft>
                      </a:pPr>
                      <a:r>
                        <a:rPr lang="en-US" sz="900" b="1" dirty="0">
                          <a:latin typeface="Arial Narrow"/>
                          <a:ea typeface="Times New Roman"/>
                          <a:cs typeface="Times New Roman"/>
                        </a:rPr>
                        <a:t>Class room(Theoretical) = 2 days</a:t>
                      </a:r>
                    </a:p>
                    <a:p>
                      <a:pPr marL="0" marR="422910">
                        <a:spcBef>
                          <a:spcPts val="0"/>
                        </a:spcBef>
                        <a:spcAft>
                          <a:spcPts val="0"/>
                        </a:spcAft>
                      </a:pPr>
                      <a:r>
                        <a:rPr lang="en-US" sz="900" b="1" dirty="0">
                          <a:latin typeface="Arial Narrow"/>
                          <a:ea typeface="Times New Roman"/>
                          <a:cs typeface="Times New Roman"/>
                        </a:rPr>
                        <a:t>Field(Practice)=                2 days</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493311">
                <a:tc>
                  <a:txBody>
                    <a:bodyPr/>
                    <a:lstStyle/>
                    <a:p>
                      <a:pPr marL="0" marR="0">
                        <a:spcBef>
                          <a:spcPts val="0"/>
                        </a:spcBef>
                        <a:spcAft>
                          <a:spcPts val="0"/>
                        </a:spcAft>
                      </a:pPr>
                      <a:r>
                        <a:rPr lang="en-US" sz="800" b="1" dirty="0">
                          <a:latin typeface="Arial Narrow"/>
                          <a:ea typeface="Times New Roman"/>
                          <a:cs typeface="Times New Roman"/>
                        </a:rPr>
                        <a:t>Qualification criteria for participants</a:t>
                      </a: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900" b="1" u="sng" dirty="0">
                          <a:latin typeface="Arial Narrow"/>
                          <a:ea typeface="Times New Roman"/>
                          <a:cs typeface="Times New Roman"/>
                        </a:rPr>
                        <a:t>Focused group</a:t>
                      </a:r>
                      <a:endParaRPr lang="en-US" sz="900" b="1" dirty="0">
                        <a:latin typeface="Arial Narrow"/>
                        <a:ea typeface="Times New Roman"/>
                        <a:cs typeface="Times New Roman"/>
                      </a:endParaRPr>
                    </a:p>
                    <a:p>
                      <a:pPr marL="0" marR="0">
                        <a:spcBef>
                          <a:spcPts val="0"/>
                        </a:spcBef>
                        <a:spcAft>
                          <a:spcPts val="0"/>
                        </a:spcAft>
                      </a:pPr>
                      <a:r>
                        <a:rPr lang="en-US" sz="900" b="1" dirty="0" err="1">
                          <a:latin typeface="Arial Narrow"/>
                          <a:ea typeface="Times New Roman"/>
                          <a:cs typeface="Times New Roman"/>
                        </a:rPr>
                        <a:t>Hydrochemists</a:t>
                      </a:r>
                      <a:endParaRPr lang="en-US" sz="900" b="1" dirty="0">
                        <a:latin typeface="Arial Narrow"/>
                        <a:ea typeface="Times New Roman"/>
                        <a:cs typeface="Times New Roman"/>
                      </a:endParaRPr>
                    </a:p>
                    <a:p>
                      <a:pPr marL="0" marR="0">
                        <a:spcBef>
                          <a:spcPts val="0"/>
                        </a:spcBef>
                        <a:spcAft>
                          <a:spcPts val="0"/>
                        </a:spcAft>
                      </a:pPr>
                      <a:r>
                        <a:rPr lang="en-US" sz="900" b="1" dirty="0">
                          <a:latin typeface="Arial Narrow"/>
                          <a:ea typeface="Times New Roman"/>
                          <a:cs typeface="Times New Roman"/>
                        </a:rPr>
                        <a:t>Hydrogeologists</a:t>
                      </a:r>
                    </a:p>
                    <a:p>
                      <a:pPr marL="0" marR="0">
                        <a:spcBef>
                          <a:spcPts val="0"/>
                        </a:spcBef>
                        <a:spcAft>
                          <a:spcPts val="0"/>
                        </a:spcAft>
                      </a:pPr>
                      <a:r>
                        <a:rPr lang="en-US" sz="900" b="1" dirty="0">
                          <a:latin typeface="Arial Narrow"/>
                          <a:ea typeface="Times New Roman"/>
                          <a:cs typeface="Times New Roman"/>
                        </a:rPr>
                        <a:t>Technicians</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369983">
                <a:tc>
                  <a:txBody>
                    <a:bodyPr/>
                    <a:lstStyle/>
                    <a:p>
                      <a:pPr marL="0" marR="0">
                        <a:spcBef>
                          <a:spcPts val="0"/>
                        </a:spcBef>
                        <a:spcAft>
                          <a:spcPts val="0"/>
                        </a:spcAft>
                      </a:pPr>
                      <a:endParaRPr lang="en-US" sz="800" b="1" dirty="0">
                        <a:latin typeface="Arial Narrow"/>
                        <a:ea typeface="Times New Roman"/>
                        <a:cs typeface="Times New Roman"/>
                      </a:endParaRPr>
                    </a:p>
                    <a:p>
                      <a:pPr marL="0" marR="0">
                        <a:spcBef>
                          <a:spcPts val="0"/>
                        </a:spcBef>
                        <a:spcAft>
                          <a:spcPts val="0"/>
                        </a:spcAft>
                      </a:pPr>
                      <a:r>
                        <a:rPr lang="en-GB" sz="800" b="1" dirty="0">
                          <a:latin typeface="Arial Narrow"/>
                          <a:ea typeface="Times New Roman"/>
                          <a:cs typeface="Times New Roman"/>
                        </a:rPr>
                        <a:t>Course participants</a:t>
                      </a:r>
                      <a:endParaRPr lang="en-US" sz="800" b="1"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0">
                        <a:spcBef>
                          <a:spcPts val="0"/>
                        </a:spcBef>
                        <a:spcAft>
                          <a:spcPts val="0"/>
                        </a:spcAft>
                      </a:pPr>
                      <a:r>
                        <a:rPr lang="en-GB" sz="900" b="1" u="sng" dirty="0">
                          <a:latin typeface="Arial Narrow"/>
                          <a:ea typeface="Times New Roman"/>
                          <a:cs typeface="Times New Roman"/>
                        </a:rPr>
                        <a:t>Number of participant/course  </a:t>
                      </a:r>
                      <a:endParaRPr lang="en-US" sz="900" b="1" dirty="0">
                        <a:latin typeface="Arial Narrow"/>
                        <a:ea typeface="Times New Roman"/>
                        <a:cs typeface="Times New Roman"/>
                      </a:endParaRPr>
                    </a:p>
                    <a:p>
                      <a:pPr marL="0" marR="0">
                        <a:spcBef>
                          <a:spcPts val="0"/>
                        </a:spcBef>
                        <a:spcAft>
                          <a:spcPts val="0"/>
                        </a:spcAft>
                      </a:pPr>
                      <a:r>
                        <a:rPr lang="en-GB" sz="900" b="1" dirty="0">
                          <a:latin typeface="Arial Narrow"/>
                          <a:ea typeface="Times New Roman"/>
                          <a:cs typeface="Times New Roman"/>
                        </a:rPr>
                        <a:t>10-12</a:t>
                      </a:r>
                      <a:endParaRPr lang="en-US" sz="900" b="1" dirty="0">
                        <a:latin typeface="Arial Narrow"/>
                        <a:ea typeface="Times New Roman"/>
                        <a:cs typeface="Times New Roman"/>
                      </a:endParaRPr>
                    </a:p>
                    <a:p>
                      <a:pPr marL="0" marR="0">
                        <a:spcBef>
                          <a:spcPts val="0"/>
                        </a:spcBef>
                        <a:spcAft>
                          <a:spcPts val="0"/>
                        </a:spcAft>
                      </a:pPr>
                      <a:r>
                        <a:rPr lang="en-GB" sz="900" b="1" dirty="0">
                          <a:latin typeface="Arial Narrow"/>
                          <a:ea typeface="Times New Roman"/>
                          <a:cs typeface="Times New Roman"/>
                        </a:rPr>
                        <a:t>10-12 </a:t>
                      </a:r>
                      <a:endParaRPr lang="en-US" sz="900" b="1" dirty="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493311">
                <a:tc>
                  <a:txBody>
                    <a:bodyPr/>
                    <a:lstStyle/>
                    <a:p>
                      <a:pPr marL="0" marR="0">
                        <a:spcBef>
                          <a:spcPts val="0"/>
                        </a:spcBef>
                        <a:spcAft>
                          <a:spcPts val="0"/>
                        </a:spcAft>
                      </a:pPr>
                      <a:r>
                        <a:rPr lang="en-US" sz="800" b="1" dirty="0">
                          <a:latin typeface="Arial Narrow"/>
                          <a:ea typeface="Times New Roman"/>
                          <a:cs typeface="Times New Roman"/>
                        </a:rPr>
                        <a:t>What are the key topics for participants</a:t>
                      </a: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900" b="1" u="sng" dirty="0">
                          <a:latin typeface="Arial Narrow"/>
                          <a:ea typeface="Times New Roman"/>
                          <a:cs typeface="Times New Roman"/>
                        </a:rPr>
                        <a:t>What are the participants to learn</a:t>
                      </a:r>
                      <a:endParaRPr lang="en-US" sz="900" b="1" dirty="0">
                        <a:latin typeface="Arial Narrow"/>
                        <a:ea typeface="Times New Roman"/>
                        <a:cs typeface="Times New Roman"/>
                      </a:endParaRPr>
                    </a:p>
                    <a:p>
                      <a:pPr marL="0" marR="0">
                        <a:spcBef>
                          <a:spcPts val="0"/>
                        </a:spcBef>
                        <a:spcAft>
                          <a:spcPts val="0"/>
                        </a:spcAft>
                      </a:pPr>
                      <a:r>
                        <a:rPr lang="en-US" sz="900" b="1" dirty="0">
                          <a:latin typeface="Arial Narrow"/>
                          <a:ea typeface="Times New Roman"/>
                          <a:cs typeface="Times New Roman"/>
                        </a:rPr>
                        <a:t>-They will learn how to analyzed water samples</a:t>
                      </a:r>
                    </a:p>
                    <a:p>
                      <a:pPr marL="0" marR="0">
                        <a:spcBef>
                          <a:spcPts val="0"/>
                        </a:spcBef>
                        <a:spcAft>
                          <a:spcPts val="0"/>
                        </a:spcAft>
                      </a:pPr>
                      <a:r>
                        <a:rPr lang="en-US" sz="900" b="1" dirty="0">
                          <a:latin typeface="Arial Narrow"/>
                          <a:ea typeface="Times New Roman"/>
                          <a:cs typeface="Times New Roman"/>
                        </a:rPr>
                        <a:t>-They will learn how to process and interpreted data with difference software</a:t>
                      </a:r>
                    </a:p>
                    <a:p>
                      <a:pPr marL="0" marR="0">
                        <a:spcBef>
                          <a:spcPts val="0"/>
                        </a:spcBef>
                        <a:spcAft>
                          <a:spcPts val="0"/>
                        </a:spcAft>
                      </a:pPr>
                      <a:r>
                        <a:rPr lang="en-US" sz="900" b="1" dirty="0">
                          <a:latin typeface="Arial Narrow"/>
                          <a:ea typeface="Times New Roman"/>
                          <a:cs typeface="Times New Roman"/>
                        </a:rPr>
                        <a:t>-The will be able to prepare the </a:t>
                      </a:r>
                      <a:r>
                        <a:rPr lang="en-US" sz="900" b="1" dirty="0" err="1">
                          <a:latin typeface="Arial Narrow"/>
                          <a:ea typeface="Times New Roman"/>
                          <a:cs typeface="Times New Roman"/>
                        </a:rPr>
                        <a:t>hydrochemical</a:t>
                      </a:r>
                      <a:r>
                        <a:rPr lang="en-US" sz="900" b="1" dirty="0">
                          <a:latin typeface="Arial Narrow"/>
                          <a:ea typeface="Times New Roman"/>
                          <a:cs typeface="Times New Roman"/>
                        </a:rPr>
                        <a:t> thematic maps</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123328">
                <a:tc>
                  <a:txBody>
                    <a:bodyPr/>
                    <a:lstStyle/>
                    <a:p>
                      <a:pPr marL="0" marR="0">
                        <a:spcBef>
                          <a:spcPts val="0"/>
                        </a:spcBef>
                        <a:spcAft>
                          <a:spcPts val="0"/>
                        </a:spcAft>
                      </a:pPr>
                      <a:r>
                        <a:rPr lang="en-US" sz="800" b="1" dirty="0">
                          <a:latin typeface="Arial Narrow"/>
                          <a:ea typeface="Times New Roman"/>
                          <a:cs typeface="Times New Roman"/>
                        </a:rPr>
                        <a:t>Training methods</a:t>
                      </a: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900" b="1">
                          <a:latin typeface="Arial Narrow"/>
                          <a:ea typeface="Times New Roman"/>
                          <a:cs typeface="Times New Roman"/>
                        </a:rPr>
                        <a:t>Presentation, discussion and field work exercises</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616639">
                <a:tc>
                  <a:txBody>
                    <a:bodyPr/>
                    <a:lstStyle/>
                    <a:p>
                      <a:pPr marL="0" marR="0">
                        <a:spcBef>
                          <a:spcPts val="0"/>
                        </a:spcBef>
                        <a:spcAft>
                          <a:spcPts val="0"/>
                        </a:spcAft>
                      </a:pPr>
                      <a:r>
                        <a:rPr lang="en-US" sz="800" b="1" dirty="0">
                          <a:latin typeface="Arial Narrow"/>
                          <a:ea typeface="Times New Roman"/>
                          <a:cs typeface="Times New Roman"/>
                        </a:rPr>
                        <a:t>Prepare session plan</a:t>
                      </a: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900" b="1" dirty="0">
                          <a:latin typeface="Arial Narrow"/>
                          <a:ea typeface="Times New Roman"/>
                          <a:cs typeface="Times New Roman"/>
                        </a:rPr>
                        <a:t>Objective</a:t>
                      </a:r>
                    </a:p>
                    <a:p>
                      <a:pPr marL="0" marR="0">
                        <a:spcBef>
                          <a:spcPts val="0"/>
                        </a:spcBef>
                        <a:spcAft>
                          <a:spcPts val="0"/>
                        </a:spcAft>
                      </a:pPr>
                      <a:r>
                        <a:rPr lang="en-US" sz="900" b="1" dirty="0">
                          <a:latin typeface="Arial Narrow"/>
                          <a:ea typeface="Times New Roman"/>
                          <a:cs typeface="Times New Roman"/>
                        </a:rPr>
                        <a:t>Organization</a:t>
                      </a:r>
                    </a:p>
                    <a:p>
                      <a:pPr marL="0" marR="0">
                        <a:spcBef>
                          <a:spcPts val="0"/>
                        </a:spcBef>
                        <a:spcAft>
                          <a:spcPts val="0"/>
                        </a:spcAft>
                      </a:pPr>
                      <a:r>
                        <a:rPr lang="en-US" sz="900" b="1" dirty="0">
                          <a:latin typeface="Arial Narrow"/>
                          <a:ea typeface="Times New Roman"/>
                          <a:cs typeface="Times New Roman"/>
                        </a:rPr>
                        <a:t>Method of training</a:t>
                      </a:r>
                    </a:p>
                    <a:p>
                      <a:pPr marL="0" marR="0">
                        <a:spcBef>
                          <a:spcPts val="0"/>
                        </a:spcBef>
                        <a:spcAft>
                          <a:spcPts val="0"/>
                        </a:spcAft>
                      </a:pPr>
                      <a:r>
                        <a:rPr lang="en-US" sz="900" b="1" dirty="0">
                          <a:latin typeface="Arial Narrow"/>
                          <a:ea typeface="Times New Roman"/>
                          <a:cs typeface="Times New Roman"/>
                        </a:rPr>
                        <a:t>Question and answer</a:t>
                      </a:r>
                    </a:p>
                    <a:p>
                      <a:pPr marL="0" marR="0">
                        <a:spcBef>
                          <a:spcPts val="0"/>
                        </a:spcBef>
                        <a:spcAft>
                          <a:spcPts val="0"/>
                        </a:spcAft>
                      </a:pPr>
                      <a:r>
                        <a:rPr lang="en-US" sz="900" b="1" dirty="0">
                          <a:latin typeface="Arial Narrow"/>
                          <a:ea typeface="Times New Roman"/>
                          <a:cs typeface="Times New Roman"/>
                        </a:rPr>
                        <a:t>And any support</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739966">
                <a:tc>
                  <a:txBody>
                    <a:bodyPr/>
                    <a:lstStyle/>
                    <a:p>
                      <a:pPr marL="0" marR="0">
                        <a:spcBef>
                          <a:spcPts val="0"/>
                        </a:spcBef>
                        <a:spcAft>
                          <a:spcPts val="0"/>
                        </a:spcAft>
                      </a:pPr>
                      <a:r>
                        <a:rPr lang="en-US" sz="800" b="1" dirty="0">
                          <a:latin typeface="Arial Narrow"/>
                          <a:ea typeface="Times New Roman"/>
                          <a:cs typeface="Times New Roman"/>
                        </a:rPr>
                        <a:t>Training material to be developed</a:t>
                      </a: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900" b="1" u="sng" dirty="0">
                          <a:latin typeface="Arial Narrow"/>
                          <a:ea typeface="Times New Roman"/>
                          <a:cs typeface="Times New Roman"/>
                        </a:rPr>
                        <a:t>Handout to be prepared</a:t>
                      </a:r>
                      <a:endParaRPr lang="en-US" sz="900" b="1" dirty="0">
                        <a:latin typeface="Arial Narrow"/>
                        <a:ea typeface="Times New Roman"/>
                        <a:cs typeface="Times New Roman"/>
                      </a:endParaRPr>
                    </a:p>
                    <a:p>
                      <a:pPr marL="0" marR="0">
                        <a:spcBef>
                          <a:spcPts val="0"/>
                        </a:spcBef>
                        <a:spcAft>
                          <a:spcPts val="0"/>
                        </a:spcAft>
                      </a:pPr>
                      <a:r>
                        <a:rPr lang="en-US" sz="900" b="1" dirty="0">
                          <a:latin typeface="Calibri"/>
                          <a:ea typeface="Calibri"/>
                          <a:cs typeface="Times New Roman"/>
                        </a:rPr>
                        <a:t>-</a:t>
                      </a:r>
                      <a:r>
                        <a:rPr lang="en-US" sz="900" b="1" dirty="0">
                          <a:latin typeface="Calibri"/>
                          <a:ea typeface="Calibri"/>
                          <a:cs typeface="Arial"/>
                        </a:rPr>
                        <a:t> Because of shortage of the time and material issues/topics of say 3-6 pages/session</a:t>
                      </a:r>
                      <a:endParaRPr lang="en-US" sz="900" b="1" dirty="0">
                        <a:latin typeface="Calibri"/>
                        <a:ea typeface="Calibri"/>
                        <a:cs typeface="Times New Roman"/>
                      </a:endParaRPr>
                    </a:p>
                    <a:p>
                      <a:pPr marL="0" marR="0">
                        <a:spcBef>
                          <a:spcPts val="0"/>
                        </a:spcBef>
                        <a:spcAft>
                          <a:spcPts val="0"/>
                        </a:spcAft>
                      </a:pPr>
                      <a:r>
                        <a:rPr lang="en-US" sz="900" b="1" dirty="0">
                          <a:latin typeface="Arial Narrow"/>
                          <a:ea typeface="Times New Roman"/>
                          <a:cs typeface="Times New Roman"/>
                        </a:rPr>
                        <a:t>-Handout should be presented to the training expert at least two weeks before starting</a:t>
                      </a:r>
                    </a:p>
                    <a:p>
                      <a:pPr marL="0" marR="0">
                        <a:spcBef>
                          <a:spcPts val="0"/>
                        </a:spcBef>
                        <a:spcAft>
                          <a:spcPts val="0"/>
                        </a:spcAft>
                      </a:pPr>
                      <a:r>
                        <a:rPr lang="en-US" sz="900" b="1" dirty="0">
                          <a:latin typeface="Arial Narrow"/>
                          <a:ea typeface="Times New Roman"/>
                          <a:cs typeface="Times New Roman"/>
                        </a:rPr>
                        <a:t>-Before the starting of training course, the handout must distributed for participants</a:t>
                      </a:r>
                    </a:p>
                    <a:p>
                      <a:pPr marL="0" marR="0">
                        <a:spcBef>
                          <a:spcPts val="0"/>
                        </a:spcBef>
                        <a:spcAft>
                          <a:spcPts val="0"/>
                        </a:spcAft>
                      </a:pPr>
                      <a:r>
                        <a:rPr lang="en-US" sz="900" b="1" dirty="0">
                          <a:latin typeface="Arial Narrow"/>
                          <a:ea typeface="Times New Roman"/>
                          <a:cs typeface="Times New Roman"/>
                        </a:rPr>
                        <a:t>-Hand out must be by Persian and English languages</a:t>
                      </a:r>
                    </a:p>
                    <a:p>
                      <a:pPr marL="0" marR="0">
                        <a:spcBef>
                          <a:spcPts val="0"/>
                        </a:spcBef>
                        <a:spcAft>
                          <a:spcPts val="0"/>
                        </a:spcAft>
                      </a:pPr>
                      <a:r>
                        <a:rPr lang="en-US" sz="900" b="1" dirty="0">
                          <a:latin typeface="Arial Narrow"/>
                          <a:ea typeface="Times New Roman"/>
                          <a:cs typeface="Times New Roman"/>
                        </a:rPr>
                        <a:t>-Reference must be attached with handout</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123328">
                <a:tc>
                  <a:txBody>
                    <a:bodyPr/>
                    <a:lstStyle/>
                    <a:p>
                      <a:pPr marL="0" marR="0">
                        <a:spcBef>
                          <a:spcPts val="0"/>
                        </a:spcBef>
                        <a:spcAft>
                          <a:spcPts val="0"/>
                        </a:spcAft>
                      </a:pPr>
                      <a:r>
                        <a:rPr lang="en-US" sz="800" b="1" dirty="0">
                          <a:latin typeface="Arial Narrow"/>
                          <a:ea typeface="Times New Roman"/>
                          <a:cs typeface="Times New Roman"/>
                        </a:rPr>
                        <a:t>Audio visual aids</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0">
                        <a:spcBef>
                          <a:spcPts val="0"/>
                        </a:spcBef>
                        <a:spcAft>
                          <a:spcPts val="0"/>
                        </a:spcAft>
                      </a:pPr>
                      <a:r>
                        <a:rPr lang="en-US" sz="900" b="1" dirty="0">
                          <a:latin typeface="Calibri"/>
                          <a:ea typeface="Calibri"/>
                          <a:cs typeface="Arial"/>
                        </a:rPr>
                        <a:t>Over head, multimedia projectors, digital white board, camera</a:t>
                      </a:r>
                      <a:endParaRPr lang="en-US" sz="900" b="1" dirty="0">
                        <a:latin typeface="Calibri"/>
                        <a:ea typeface="Calibri"/>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123328">
                <a:tc>
                  <a:txBody>
                    <a:bodyPr/>
                    <a:lstStyle/>
                    <a:p>
                      <a:pPr marL="0" marR="0">
                        <a:spcBef>
                          <a:spcPts val="0"/>
                        </a:spcBef>
                        <a:spcAft>
                          <a:spcPts val="0"/>
                        </a:spcAft>
                      </a:pPr>
                      <a:r>
                        <a:rPr lang="en-US" sz="800" b="1" dirty="0">
                          <a:latin typeface="Arial Narrow"/>
                          <a:ea typeface="Times New Roman"/>
                          <a:cs typeface="Times New Roman"/>
                        </a:rPr>
                        <a:t>Evaluation</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0">
                        <a:spcBef>
                          <a:spcPts val="0"/>
                        </a:spcBef>
                        <a:spcAft>
                          <a:spcPts val="0"/>
                        </a:spcAft>
                      </a:pPr>
                      <a:r>
                        <a:rPr lang="en-US" sz="900" b="1" dirty="0">
                          <a:latin typeface="Calibri"/>
                          <a:ea typeface="Calibri"/>
                          <a:cs typeface="Arial"/>
                        </a:rPr>
                        <a:t>Each training course should be evaluated by team leader of NORPLAN</a:t>
                      </a:r>
                      <a:endParaRPr lang="en-US" sz="900" b="1" dirty="0">
                        <a:latin typeface="Calibri"/>
                        <a:ea typeface="Calibri"/>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246655">
                <a:tc>
                  <a:txBody>
                    <a:bodyPr/>
                    <a:lstStyle/>
                    <a:p>
                      <a:pPr marL="0" marR="0">
                        <a:spcBef>
                          <a:spcPts val="0"/>
                        </a:spcBef>
                        <a:spcAft>
                          <a:spcPts val="0"/>
                        </a:spcAft>
                      </a:pPr>
                      <a:r>
                        <a:rPr lang="en-US" sz="800" b="1" dirty="0">
                          <a:latin typeface="Arial Narrow"/>
                          <a:ea typeface="Times New Roman"/>
                          <a:cs typeface="Times New Roman"/>
                        </a:rPr>
                        <a:t>Training language and how to address translation need</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0">
                        <a:spcBef>
                          <a:spcPts val="0"/>
                        </a:spcBef>
                        <a:spcAft>
                          <a:spcPts val="0"/>
                        </a:spcAft>
                      </a:pPr>
                      <a:r>
                        <a:rPr lang="en-US" sz="900" b="1" dirty="0">
                          <a:latin typeface="Calibri"/>
                          <a:ea typeface="Calibri"/>
                          <a:cs typeface="Arial"/>
                        </a:rPr>
                        <a:t>Training languages for participant will be by Persian or Pashtu and some English documents based on participant request must be translated by local language.</a:t>
                      </a:r>
                      <a:endParaRPr lang="en-US" sz="900" b="1" dirty="0">
                        <a:latin typeface="Calibri"/>
                        <a:ea typeface="Calibri"/>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bl>
          </a:graphicData>
        </a:graphic>
      </p:graphicFrame>
      <p:pic>
        <p:nvPicPr>
          <p:cNvPr id="4" name="Picture 3" descr="Norplan_tm_281_neg_thumpnail.jpg"/>
          <p:cNvPicPr>
            <a:picLocks noChangeAspect="1"/>
          </p:cNvPicPr>
          <p:nvPr/>
        </p:nvPicPr>
        <p:blipFill>
          <a:blip r:embed="rId2" cstate="print"/>
          <a:srcRect/>
          <a:stretch>
            <a:fillRect/>
          </a:stretch>
        </p:blipFill>
        <p:spPr bwMode="auto">
          <a:xfrm>
            <a:off x="8429625" y="6286500"/>
            <a:ext cx="500063" cy="365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990600" y="76200"/>
          <a:ext cx="6705600" cy="472440"/>
        </p:xfrm>
        <a:graphic>
          <a:graphicData uri="http://schemas.openxmlformats.org/drawingml/2006/table">
            <a:tbl>
              <a:tblPr/>
              <a:tblGrid>
                <a:gridCol w="4156313"/>
                <a:gridCol w="676355"/>
                <a:gridCol w="1872932"/>
              </a:tblGrid>
              <a:tr h="429895">
                <a:tc>
                  <a:txBody>
                    <a:bodyPr/>
                    <a:lstStyle/>
                    <a:p>
                      <a:pPr marL="0" marR="0" algn="l" rtl="1">
                        <a:spcBef>
                          <a:spcPts val="0"/>
                        </a:spcBef>
                        <a:spcAft>
                          <a:spcPts val="0"/>
                        </a:spcAft>
                      </a:pPr>
                      <a:endParaRPr lang="en-US" sz="1100" dirty="0">
                        <a:latin typeface="Arial Narrow"/>
                        <a:ea typeface="Times New Roman"/>
                        <a:cs typeface="Times New Roman"/>
                      </a:endParaRPr>
                    </a:p>
                    <a:p>
                      <a:pPr marL="0" marR="0" algn="l" rtl="1">
                        <a:spcBef>
                          <a:spcPts val="0"/>
                        </a:spcBef>
                        <a:spcAft>
                          <a:spcPts val="0"/>
                        </a:spcAft>
                      </a:pPr>
                      <a:r>
                        <a:rPr lang="en-US" sz="1400" b="1" dirty="0">
                          <a:latin typeface="Times New Roman"/>
                          <a:ea typeface="Calibri"/>
                          <a:cs typeface="Times New Roman"/>
                        </a:rPr>
                        <a:t>                </a:t>
                      </a:r>
                      <a:r>
                        <a:rPr lang="en-US" sz="2000" b="1" dirty="0">
                          <a:latin typeface="Times New Roman"/>
                          <a:ea typeface="Calibri"/>
                          <a:cs typeface="Times New Roman"/>
                        </a:rPr>
                        <a:t>Training course outlines</a:t>
                      </a:r>
                      <a:endParaRPr lang="en-US" sz="2000" dirty="0">
                        <a:latin typeface="Arial Narrow"/>
                        <a:ea typeface="Times New Roman"/>
                        <a:cs typeface="Times New Roman"/>
                      </a:endParaRPr>
                    </a:p>
                  </a:txBody>
                  <a:tcPr marL="35560" marR="355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2880360" algn="ctr"/>
                          <a:tab pos="5760720" algn="r"/>
                        </a:tabLst>
                      </a:pPr>
                      <a:endParaRPr lang="en-US" sz="1400">
                        <a:latin typeface="Times New Roman"/>
                        <a:ea typeface="Times New Roman"/>
                        <a:cs typeface="Times New Roman"/>
                      </a:endParaRPr>
                    </a:p>
                  </a:txBody>
                  <a:tcPr marL="35560" marR="3556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endParaRPr lang="en-US" sz="1400" dirty="0">
                        <a:latin typeface="Times New Roman"/>
                        <a:ea typeface="Times New Roman"/>
                        <a:cs typeface="Times New Roman"/>
                      </a:endParaRPr>
                    </a:p>
                  </a:txBody>
                  <a:tcPr marL="35560" marR="3556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34819" name="Picture 2" descr="Norplanlogo_281.jpg"/>
          <p:cNvPicPr>
            <a:picLocks noChangeAspect="1" noChangeArrowheads="1"/>
          </p:cNvPicPr>
          <p:nvPr/>
        </p:nvPicPr>
        <p:blipFill>
          <a:blip r:embed="rId2" cstate="print"/>
          <a:srcRect/>
          <a:stretch>
            <a:fillRect/>
          </a:stretch>
        </p:blipFill>
        <p:spPr bwMode="auto">
          <a:xfrm>
            <a:off x="5638800" y="228600"/>
            <a:ext cx="1641475" cy="227013"/>
          </a:xfrm>
          <a:prstGeom prst="rect">
            <a:avLst/>
          </a:prstGeom>
          <a:noFill/>
        </p:spPr>
      </p:pic>
      <p:sp>
        <p:nvSpPr>
          <p:cNvPr id="34820" name="Rectangle 4"/>
          <p:cNvSpPr>
            <a:spLocks noChangeArrowheads="1"/>
          </p:cNvSpPr>
          <p:nvPr/>
        </p:nvSpPr>
        <p:spPr bwMode="auto">
          <a:xfrm>
            <a:off x="457200" y="457200"/>
            <a:ext cx="8458200"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Introduction to Hydrogeology </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4">
                    <a:lumMod val="50000"/>
                  </a:schemeClr>
                </a:solidFill>
                <a:effectLst/>
                <a:latin typeface="Arial Narrow" pitchFamily="34" charset="0"/>
                <a:ea typeface="Calibri" pitchFamily="34" charset="0"/>
                <a:cs typeface="Times New Roman" pitchFamily="18" charset="0"/>
              </a:rPr>
              <a:t>Length</a:t>
            </a:r>
            <a:r>
              <a:rPr kumimoji="0" lang="en-US" sz="14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24 days</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4">
                    <a:lumMod val="50000"/>
                  </a:schemeClr>
                </a:solidFill>
                <a:effectLst/>
                <a:latin typeface="Arial Narrow" pitchFamily="34" charset="0"/>
                <a:ea typeface="Calibri" pitchFamily="34" charset="0"/>
                <a:cs typeface="Times New Roman" pitchFamily="18" charset="0"/>
              </a:rPr>
              <a:t>Number of Participants</a:t>
            </a:r>
            <a:r>
              <a:rPr kumimoji="0" lang="en-US" sz="14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10-12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4">
                    <a:lumMod val="50000"/>
                  </a:schemeClr>
                </a:solidFill>
                <a:effectLst/>
                <a:latin typeface="Arial Narrow" pitchFamily="34" charset="0"/>
                <a:ea typeface="Calibri" pitchFamily="34" charset="0"/>
                <a:cs typeface="Times New Roman" pitchFamily="18" charset="0"/>
              </a:rPr>
              <a:t>Language</a:t>
            </a:r>
            <a:r>
              <a:rPr kumimoji="0" lang="en-US" sz="14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The training course will be conducted in Dari </a:t>
            </a:r>
            <a:endParaRPr kumimoji="0" lang="en-GB"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accent4">
                    <a:lumMod val="50000"/>
                  </a:schemeClr>
                </a:solidFill>
                <a:effectLst/>
                <a:latin typeface="Arial" pitchFamily="34" charset="0"/>
                <a:ea typeface="Times New Roman" pitchFamily="18" charset="0"/>
                <a:cs typeface="Arial" pitchFamily="34" charset="0"/>
              </a:rPr>
              <a:t>Training course description</a:t>
            </a:r>
            <a:r>
              <a:rPr kumimoji="0" lang="en-US" sz="800" b="0" i="0" u="none" strike="noStrike" cap="none" normalizeH="0" baseline="0" dirty="0" smtClean="0">
                <a:ln>
                  <a:noFill/>
                </a:ln>
                <a:solidFill>
                  <a:schemeClr val="accent4">
                    <a:lumMod val="50000"/>
                  </a:schemeClr>
                </a:solidFill>
                <a:effectLst/>
                <a:latin typeface="Arial" pitchFamily="34" charset="0"/>
                <a:cs typeface="Arial" pitchFamily="34" charset="0"/>
              </a:rPr>
              <a:t> </a:t>
            </a:r>
          </a:p>
          <a:p>
            <a:pPr lvl="0" eaLnBrk="0" fontAlgn="base" hangingPunct="0">
              <a:spcBef>
                <a:spcPct val="0"/>
              </a:spcBef>
              <a:spcAft>
                <a:spcPct val="0"/>
              </a:spcAft>
            </a:pPr>
            <a:r>
              <a:rPr lang="en-GB" sz="1000" dirty="0" smtClean="0"/>
              <a:t>This training course will be focused on groundwater quantity and groundwater quality and importance of this vital precious resource in the country.</a:t>
            </a:r>
          </a:p>
          <a:p>
            <a:pPr lvl="0" eaLnBrk="0" fontAlgn="base" hangingPunct="0">
              <a:spcBef>
                <a:spcPct val="0"/>
              </a:spcBef>
              <a:spcAft>
                <a:spcPct val="0"/>
              </a:spcAft>
            </a:pPr>
            <a:r>
              <a:rPr kumimoji="0" lang="en-GB" sz="1000" b="0" i="0" u="none" strike="noStrike" cap="none" normalizeH="0" baseline="0" dirty="0" smtClean="0">
                <a:ln>
                  <a:noFill/>
                </a:ln>
                <a:solidFill>
                  <a:schemeClr val="tx1"/>
                </a:solidFill>
                <a:effectLst/>
                <a:latin typeface="Arial" pitchFamily="34" charset="0"/>
                <a:cs typeface="Arial" pitchFamily="34" charset="0"/>
              </a:rPr>
              <a:t> </a:t>
            </a:r>
          </a:p>
          <a:p>
            <a:pPr lvl="0" eaLnBrk="0" fontAlgn="base" hangingPunct="0">
              <a:spcBef>
                <a:spcPct val="0"/>
              </a:spcBef>
              <a:spcAft>
                <a:spcPct val="0"/>
              </a:spcAft>
            </a:pP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p:txBody>
      </p:sp>
      <p:sp>
        <p:nvSpPr>
          <p:cNvPr id="34821" name="Rectangle 5"/>
          <p:cNvSpPr>
            <a:spLocks noChangeArrowheads="1"/>
          </p:cNvSpPr>
          <p:nvPr/>
        </p:nvSpPr>
        <p:spPr bwMode="auto">
          <a:xfrm>
            <a:off x="442105" y="1600200"/>
            <a:ext cx="8701895" cy="62170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4">
                    <a:lumMod val="50000"/>
                  </a:schemeClr>
                </a:solidFill>
                <a:effectLst/>
                <a:latin typeface="Arial Narrow" pitchFamily="34" charset="0"/>
                <a:ea typeface="Calibri" pitchFamily="34" charset="0"/>
                <a:cs typeface="Times New Roman" pitchFamily="18" charset="0"/>
              </a:rPr>
              <a:t>Participants</a:t>
            </a:r>
          </a:p>
          <a:p>
            <a:pPr fontAlgn="base">
              <a:spcBef>
                <a:spcPct val="0"/>
              </a:spcBef>
              <a:spcAft>
                <a:spcPct val="0"/>
              </a:spcAft>
            </a:pPr>
            <a:r>
              <a:rPr lang="en-US" sz="1200" dirty="0" smtClean="0"/>
              <a:t>The focus group for training course will be mainly hydrogeologists, chemists, groundwater field technicians and water engineers.</a:t>
            </a:r>
          </a:p>
          <a:p>
            <a:pPr fontAlgn="base">
              <a:spcBef>
                <a:spcPct val="0"/>
              </a:spcBef>
              <a:spcAft>
                <a:spcPct val="0"/>
              </a:spcAft>
            </a:pPr>
            <a:r>
              <a:rPr lang="en-US" sz="1200" b="1" dirty="0" smtClean="0">
                <a:solidFill>
                  <a:schemeClr val="accent4">
                    <a:lumMod val="50000"/>
                  </a:schemeClr>
                </a:solidFill>
              </a:rPr>
              <a:t>Objectives</a:t>
            </a:r>
          </a:p>
          <a:p>
            <a:r>
              <a:rPr lang="en-US" sz="1200" dirty="0" smtClean="0"/>
              <a:t>Start the groundwater investigation project based on geological, hydrological and chemical training topics and be able to define clearly the location of groundwater resources area for groundwater development-Be able to find out the capability for well development and pumping test operation and collecting of pumping test data for analyzing and interpretation to find out hydraulic characteristics of deep well.</a:t>
            </a:r>
          </a:p>
          <a:p>
            <a:r>
              <a:rPr lang="en-US" sz="1200" b="1" dirty="0" smtClean="0">
                <a:solidFill>
                  <a:schemeClr val="accent4">
                    <a:lumMod val="50000"/>
                  </a:schemeClr>
                </a:solidFill>
              </a:rPr>
              <a:t>Method of Instruction</a:t>
            </a:r>
            <a:endParaRPr lang="en-US" sz="1200" dirty="0" smtClean="0">
              <a:solidFill>
                <a:schemeClr val="accent4">
                  <a:lumMod val="50000"/>
                </a:schemeClr>
              </a:solidFill>
            </a:endParaRPr>
          </a:p>
          <a:p>
            <a:r>
              <a:rPr lang="en-US" sz="1200" dirty="0" smtClean="0"/>
              <a:t>The training course includes theory in </a:t>
            </a:r>
            <a:r>
              <a:rPr lang="nb-NO" sz="1200" dirty="0" smtClean="0"/>
              <a:t>classroom, exercises</a:t>
            </a:r>
            <a:r>
              <a:rPr lang="en-US" sz="1200" dirty="0" smtClean="0"/>
              <a:t>, open discussion, and participation in field investigation.</a:t>
            </a:r>
          </a:p>
          <a:p>
            <a:r>
              <a:rPr lang="en-US" sz="1200" dirty="0" smtClean="0"/>
              <a:t>Approximately 50 % will be spending for practical and 50 % of the training time will be theory in class.</a:t>
            </a:r>
          </a:p>
          <a:p>
            <a:r>
              <a:rPr lang="en-US" sz="1200" b="1" dirty="0" smtClean="0">
                <a:solidFill>
                  <a:schemeClr val="accent4">
                    <a:lumMod val="50000"/>
                  </a:schemeClr>
                </a:solidFill>
              </a:rPr>
              <a:t>Content</a:t>
            </a:r>
            <a:endParaRPr lang="en-US" sz="1200" dirty="0" smtClean="0">
              <a:solidFill>
                <a:schemeClr val="accent4">
                  <a:lumMod val="50000"/>
                </a:schemeClr>
              </a:solidFill>
            </a:endParaRPr>
          </a:p>
          <a:p>
            <a:r>
              <a:rPr lang="en-US" sz="1200" dirty="0" smtClean="0"/>
              <a:t>The following is a tentative list of the topics covered in the training course. </a:t>
            </a:r>
          </a:p>
          <a:p>
            <a:r>
              <a:rPr lang="en-US" sz="1200" b="1" dirty="0" smtClean="0">
                <a:solidFill>
                  <a:schemeClr val="accent4">
                    <a:lumMod val="50000"/>
                  </a:schemeClr>
                </a:solidFill>
              </a:rPr>
              <a:t>Theory</a:t>
            </a:r>
            <a:endParaRPr lang="en-US" sz="1200" dirty="0" smtClean="0">
              <a:solidFill>
                <a:schemeClr val="accent4">
                  <a:lumMod val="50000"/>
                </a:schemeClr>
              </a:solidFill>
            </a:endParaRPr>
          </a:p>
          <a:p>
            <a:r>
              <a:rPr lang="en-US" sz="1200" dirty="0" smtClean="0"/>
              <a:t>-Groundwater investigation, origin, occurrence of groundwater</a:t>
            </a:r>
          </a:p>
          <a:p>
            <a:r>
              <a:rPr lang="en-US" sz="1200" dirty="0" smtClean="0"/>
              <a:t> -Exploratory drilling, selection of drilling sites and types of drilling rigs</a:t>
            </a:r>
          </a:p>
          <a:p>
            <a:r>
              <a:rPr lang="en-US" sz="1200" dirty="0" smtClean="0"/>
              <a:t>-Well drilling methods, drilling supervision and logging, Well designing based on </a:t>
            </a:r>
            <a:r>
              <a:rPr lang="en-US" sz="1200" dirty="0" err="1" smtClean="0"/>
              <a:t>lithological</a:t>
            </a:r>
            <a:r>
              <a:rPr lang="en-US" sz="1200" dirty="0" smtClean="0"/>
              <a:t> and geophysical logging </a:t>
            </a:r>
          </a:p>
          <a:p>
            <a:r>
              <a:rPr lang="en-US" sz="1200" dirty="0" smtClean="0"/>
              <a:t>-Compressor development and test with air compressor machine or over pumping.</a:t>
            </a:r>
          </a:p>
          <a:p>
            <a:r>
              <a:rPr lang="en-US" sz="1200" dirty="0" smtClean="0"/>
              <a:t>-Well Hydraulics: Testing water wells for different purposes</a:t>
            </a:r>
          </a:p>
          <a:p>
            <a:r>
              <a:rPr lang="en-US" sz="1200" dirty="0" smtClean="0"/>
              <a:t>-Collecting of groundwater samples, analysing and interpretation of data</a:t>
            </a:r>
          </a:p>
          <a:p>
            <a:r>
              <a:rPr lang="en-US" sz="1200" b="1" dirty="0" smtClean="0">
                <a:solidFill>
                  <a:schemeClr val="accent4">
                    <a:lumMod val="50000"/>
                  </a:schemeClr>
                </a:solidFill>
              </a:rPr>
              <a:t>Practice</a:t>
            </a:r>
            <a:endParaRPr lang="en-US" sz="1200" dirty="0" smtClean="0">
              <a:solidFill>
                <a:schemeClr val="accent4">
                  <a:lumMod val="50000"/>
                </a:schemeClr>
              </a:solidFill>
            </a:endParaRPr>
          </a:p>
          <a:p>
            <a:r>
              <a:rPr lang="en-US" sz="1200" dirty="0" smtClean="0"/>
              <a:t>-Collecting of geological, hydrological and meteorological data from study area</a:t>
            </a:r>
          </a:p>
          <a:p>
            <a:r>
              <a:rPr lang="en-US" sz="1200" dirty="0" smtClean="0"/>
              <a:t>-Selection the site for drilling rigs , Well development and collecting of pumping test data</a:t>
            </a:r>
          </a:p>
          <a:p>
            <a:r>
              <a:rPr lang="en-US" sz="1200" dirty="0" smtClean="0"/>
              <a:t>-Analyzing and interpretation of pumping test data with different software</a:t>
            </a:r>
          </a:p>
          <a:p>
            <a:r>
              <a:rPr lang="en-US" sz="1200" b="1" dirty="0" smtClean="0"/>
              <a:t>-</a:t>
            </a:r>
            <a:r>
              <a:rPr lang="en-US" sz="1200" dirty="0" smtClean="0"/>
              <a:t> Collection of groundwater samples, Analyzing and interpretation of collected data in </a:t>
            </a:r>
            <a:r>
              <a:rPr lang="en-US" sz="1200" dirty="0" err="1" smtClean="0"/>
              <a:t>hydrochemical</a:t>
            </a:r>
            <a:r>
              <a:rPr lang="en-US" sz="1200" dirty="0" smtClean="0"/>
              <a:t> lab.</a:t>
            </a:r>
          </a:p>
          <a:p>
            <a:r>
              <a:rPr lang="en-US" sz="1200" dirty="0" smtClean="0"/>
              <a:t>-preparing the </a:t>
            </a:r>
            <a:r>
              <a:rPr lang="en-US" sz="1200" dirty="0" err="1" smtClean="0"/>
              <a:t>hydrochemical</a:t>
            </a:r>
            <a:r>
              <a:rPr lang="en-US" sz="1200" dirty="0" smtClean="0"/>
              <a:t> thematic maps for study area</a:t>
            </a:r>
          </a:p>
          <a:p>
            <a:r>
              <a:rPr lang="en-US" sz="1200" b="1" dirty="0" smtClean="0">
                <a:solidFill>
                  <a:schemeClr val="accent4">
                    <a:lumMod val="50000"/>
                  </a:schemeClr>
                </a:solidFill>
              </a:rPr>
              <a:t>Training Materials</a:t>
            </a:r>
            <a:endParaRPr lang="en-US" sz="1200" dirty="0" smtClean="0">
              <a:solidFill>
                <a:schemeClr val="accent4">
                  <a:lumMod val="50000"/>
                </a:schemeClr>
              </a:solidFill>
            </a:endParaRPr>
          </a:p>
          <a:p>
            <a:r>
              <a:rPr lang="en-US" sz="1200" dirty="0" smtClean="0"/>
              <a:t>The following materials will be provided: Presentation handout, CD containing all material presented in the training course</a:t>
            </a:r>
          </a:p>
          <a:p>
            <a:endParaRPr lang="en-US" sz="1200" dirty="0" smtClean="0"/>
          </a:p>
          <a:p>
            <a:endParaRPr lang="en-US" sz="1200" dirty="0" smtClean="0"/>
          </a:p>
          <a:p>
            <a:pPr fontAlgn="base">
              <a:spcBef>
                <a:spcPct val="0"/>
              </a:spcBef>
              <a:spcAft>
                <a:spcPct val="0"/>
              </a:spcAft>
            </a:pPr>
            <a:endParaRPr lang="en-US" sz="1200" dirty="0" smtClean="0"/>
          </a:p>
          <a:p>
            <a:pPr fontAlgn="base">
              <a:spcBef>
                <a:spcPct val="0"/>
              </a:spcBef>
              <a:spcAft>
                <a:spcPct val="0"/>
              </a:spcAft>
            </a:pPr>
            <a:endParaRPr lang="en-US" sz="1200" dirty="0" smtClean="0"/>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8154" name="Picture 266"/>
          <p:cNvPicPr>
            <a:picLocks noChangeAspect="1" noChangeArrowheads="1"/>
          </p:cNvPicPr>
          <p:nvPr/>
        </p:nvPicPr>
        <p:blipFill>
          <a:blip r:embed="rId2" cstate="print"/>
          <a:srcRect/>
          <a:stretch>
            <a:fillRect/>
          </a:stretch>
        </p:blipFill>
        <p:spPr bwMode="auto">
          <a:xfrm>
            <a:off x="0" y="457200"/>
            <a:ext cx="6400800" cy="5866107"/>
          </a:xfrm>
          <a:prstGeom prst="rect">
            <a:avLst/>
          </a:prstGeom>
          <a:noFill/>
          <a:ln w="9525">
            <a:noFill/>
            <a:miter lim="800000"/>
            <a:headEnd/>
            <a:tailEnd/>
          </a:ln>
        </p:spPr>
      </p:pic>
      <p:graphicFrame>
        <p:nvGraphicFramePr>
          <p:cNvPr id="271" name="Table 270"/>
          <p:cNvGraphicFramePr>
            <a:graphicFrameLocks noGrp="1"/>
          </p:cNvGraphicFramePr>
          <p:nvPr/>
        </p:nvGraphicFramePr>
        <p:xfrm>
          <a:off x="76200" y="0"/>
          <a:ext cx="6095999" cy="419410"/>
        </p:xfrm>
        <a:graphic>
          <a:graphicData uri="http://schemas.openxmlformats.org/drawingml/2006/table">
            <a:tbl>
              <a:tblPr/>
              <a:tblGrid>
                <a:gridCol w="3778466"/>
                <a:gridCol w="614868"/>
                <a:gridCol w="1702665"/>
              </a:tblGrid>
              <a:tr h="419410">
                <a:tc>
                  <a:txBody>
                    <a:bodyPr/>
                    <a:lstStyle/>
                    <a:p>
                      <a:pPr marL="0" marR="0" algn="l" rtl="1">
                        <a:spcBef>
                          <a:spcPts val="0"/>
                        </a:spcBef>
                        <a:spcAft>
                          <a:spcPts val="0"/>
                        </a:spcAft>
                      </a:pPr>
                      <a:r>
                        <a:rPr lang="en-US" sz="1600" b="1" dirty="0">
                          <a:latin typeface="Arial"/>
                          <a:ea typeface="Calibri"/>
                          <a:cs typeface="Arial"/>
                        </a:rPr>
                        <a:t>                Training course evaluation</a:t>
                      </a:r>
                      <a:endParaRPr lang="en-US" sz="1200" dirty="0">
                        <a:latin typeface="Times New Roman"/>
                        <a:ea typeface="Times New Roman"/>
                        <a:cs typeface="Arial"/>
                      </a:endParaRPr>
                    </a:p>
                  </a:txBody>
                  <a:tcPr marL="34693" marR="346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2743200" algn="ctr"/>
                          <a:tab pos="5486400" algn="r"/>
                        </a:tabLst>
                      </a:pPr>
                      <a:endParaRPr lang="en-US" sz="1200" dirty="0">
                        <a:latin typeface="Times New Roman"/>
                        <a:ea typeface="Times New Roman"/>
                        <a:cs typeface="Arial"/>
                      </a:endParaRPr>
                    </a:p>
                  </a:txBody>
                  <a:tcPr marL="34693" marR="34693"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endParaRPr lang="en-US" sz="800" dirty="0">
                        <a:latin typeface="Times New Roman"/>
                        <a:ea typeface="Times New Roman"/>
                        <a:cs typeface="Arial"/>
                      </a:endParaRPr>
                    </a:p>
                  </a:txBody>
                  <a:tcPr marL="34693" marR="34693"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38155" name="Picture 2" descr="Norplanlogo_281.jpg"/>
          <p:cNvPicPr>
            <a:picLocks noChangeAspect="1" noChangeArrowheads="1"/>
          </p:cNvPicPr>
          <p:nvPr/>
        </p:nvPicPr>
        <p:blipFill>
          <a:blip r:embed="rId3" cstate="print"/>
          <a:srcRect/>
          <a:stretch>
            <a:fillRect/>
          </a:stretch>
        </p:blipFill>
        <p:spPr bwMode="auto">
          <a:xfrm>
            <a:off x="4267200" y="76200"/>
            <a:ext cx="1641475" cy="227013"/>
          </a:xfrm>
          <a:prstGeom prst="rect">
            <a:avLst/>
          </a:prstGeom>
          <a:noFill/>
        </p:spPr>
      </p:pic>
      <p:pic>
        <p:nvPicPr>
          <p:cNvPr id="273" name="Picture 2" descr="G:\laptop\عکس های پوهحی\DSC04328.JPG"/>
          <p:cNvPicPr>
            <a:picLocks noChangeAspect="1" noChangeArrowheads="1"/>
          </p:cNvPicPr>
          <p:nvPr/>
        </p:nvPicPr>
        <p:blipFill>
          <a:blip r:embed="rId4" cstate="print"/>
          <a:srcRect/>
          <a:stretch>
            <a:fillRect/>
          </a:stretch>
        </p:blipFill>
        <p:spPr bwMode="auto">
          <a:xfrm>
            <a:off x="6299200" y="0"/>
            <a:ext cx="2844800" cy="2133600"/>
          </a:xfrm>
          <a:prstGeom prst="rect">
            <a:avLst/>
          </a:prstGeom>
          <a:noFill/>
        </p:spPr>
      </p:pic>
      <p:pic>
        <p:nvPicPr>
          <p:cNvPr id="274" name="Picture 3" descr="C:\Users\Naim Eqrar\Pictures\2012-11-13\014.jpg"/>
          <p:cNvPicPr>
            <a:picLocks noChangeAspect="1" noChangeArrowheads="1"/>
          </p:cNvPicPr>
          <p:nvPr/>
        </p:nvPicPr>
        <p:blipFill>
          <a:blip r:embed="rId5" cstate="print"/>
          <a:srcRect/>
          <a:stretch>
            <a:fillRect/>
          </a:stretch>
        </p:blipFill>
        <p:spPr bwMode="auto">
          <a:xfrm>
            <a:off x="6299200" y="2286000"/>
            <a:ext cx="2844800" cy="2133600"/>
          </a:xfrm>
          <a:prstGeom prst="rect">
            <a:avLst/>
          </a:prstGeom>
          <a:noFill/>
        </p:spPr>
      </p:pic>
      <p:pic>
        <p:nvPicPr>
          <p:cNvPr id="275" name="Picture 4" descr="C:\Users\Naim Eqrar\Pictures\2012-11-13\012.jpg"/>
          <p:cNvPicPr>
            <a:picLocks noChangeAspect="1" noChangeArrowheads="1"/>
          </p:cNvPicPr>
          <p:nvPr/>
        </p:nvPicPr>
        <p:blipFill>
          <a:blip r:embed="rId6" cstate="print"/>
          <a:srcRect/>
          <a:stretch>
            <a:fillRect/>
          </a:stretch>
        </p:blipFill>
        <p:spPr bwMode="auto">
          <a:xfrm>
            <a:off x="6299200" y="4724400"/>
            <a:ext cx="2844800" cy="21336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7107" name="Picture 3" descr="DSC01750"/>
          <p:cNvPicPr>
            <a:picLocks noGrp="1" noChangeAspect="1" noChangeArrowheads="1"/>
          </p:cNvPicPr>
          <p:nvPr>
            <p:ph sz="quarter" idx="2"/>
          </p:nvPr>
        </p:nvPicPr>
        <p:blipFill>
          <a:blip r:embed="rId2" cstate="print"/>
          <a:srcRect/>
          <a:stretch>
            <a:fillRect/>
          </a:stretch>
        </p:blipFill>
        <p:spPr>
          <a:xfrm>
            <a:off x="457200" y="3505200"/>
            <a:ext cx="4114800" cy="3200400"/>
          </a:xfrm>
          <a:noFill/>
        </p:spPr>
      </p:pic>
      <p:pic>
        <p:nvPicPr>
          <p:cNvPr id="47108" name="Picture 4" descr="DSC01693"/>
          <p:cNvPicPr>
            <a:picLocks noGrp="1" noChangeAspect="1" noChangeArrowheads="1"/>
          </p:cNvPicPr>
          <p:nvPr>
            <p:ph sz="quarter" idx="3"/>
          </p:nvPr>
        </p:nvPicPr>
        <p:blipFill>
          <a:blip r:embed="rId3" cstate="print"/>
          <a:srcRect/>
          <a:stretch>
            <a:fillRect/>
          </a:stretch>
        </p:blipFill>
        <p:spPr>
          <a:xfrm>
            <a:off x="4724400" y="3459163"/>
            <a:ext cx="4038600" cy="3246437"/>
          </a:xfrm>
          <a:noFill/>
        </p:spPr>
      </p:pic>
      <p:pic>
        <p:nvPicPr>
          <p:cNvPr id="6" name="Picture 2"/>
          <p:cNvPicPr>
            <a:picLocks noChangeAspect="1" noChangeArrowheads="1"/>
          </p:cNvPicPr>
          <p:nvPr/>
        </p:nvPicPr>
        <p:blipFill>
          <a:blip r:embed="rId4" cstate="print"/>
          <a:srcRect t="22687"/>
          <a:stretch>
            <a:fillRect/>
          </a:stretch>
        </p:blipFill>
        <p:spPr bwMode="auto">
          <a:xfrm>
            <a:off x="304800" y="609600"/>
            <a:ext cx="5411788" cy="2856479"/>
          </a:xfrm>
          <a:prstGeom prst="rect">
            <a:avLst/>
          </a:prstGeom>
          <a:noFill/>
          <a:ln w="9525">
            <a:noFill/>
            <a:miter lim="800000"/>
            <a:headEnd/>
            <a:tailEnd/>
          </a:ln>
        </p:spPr>
      </p:pic>
      <p:pic>
        <p:nvPicPr>
          <p:cNvPr id="5" name="Picture 2" descr="C:\Users\Naim Eqrar\Desktop\NorplanAf\images\DrillingRIgAF_150px.gif"/>
          <p:cNvPicPr>
            <a:picLocks noChangeAspect="1" noChangeArrowheads="1"/>
          </p:cNvPicPr>
          <p:nvPr/>
        </p:nvPicPr>
        <p:blipFill>
          <a:blip r:embed="rId5" cstate="print"/>
          <a:srcRect/>
          <a:stretch>
            <a:fillRect/>
          </a:stretch>
        </p:blipFill>
        <p:spPr bwMode="auto">
          <a:xfrm>
            <a:off x="6324600" y="457200"/>
            <a:ext cx="2286000" cy="297180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302230" y="381000"/>
          <a:ext cx="4232170" cy="6172193"/>
        </p:xfrm>
        <a:graphic>
          <a:graphicData uri="http://schemas.openxmlformats.org/drawingml/2006/table">
            <a:tbl>
              <a:tblPr/>
              <a:tblGrid>
                <a:gridCol w="436044"/>
                <a:gridCol w="3260008"/>
                <a:gridCol w="536118"/>
              </a:tblGrid>
              <a:tr h="296508">
                <a:tc>
                  <a:txBody>
                    <a:bodyPr/>
                    <a:lstStyle/>
                    <a:p>
                      <a:pPr algn="ctr" fontAlgn="b"/>
                      <a:r>
                        <a:rPr lang="en-US" sz="600" b="0" i="0" u="none" strike="noStrike" dirty="0" smtClean="0">
                          <a:solidFill>
                            <a:srgbClr val="000000"/>
                          </a:solidFill>
                          <a:latin typeface="Calibri"/>
                        </a:rPr>
                        <a:t>1</a:t>
                      </a:r>
                      <a:endParaRPr lang="en-US" sz="600" b="0" i="0" u="none" strike="noStrike" dirty="0">
                        <a:solidFill>
                          <a:srgbClr val="000000"/>
                        </a:solidFill>
                        <a:latin typeface="Calibri"/>
                      </a:endParaRP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Training bore well, in kind contribution by 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dirty="0">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6508">
                <a:tc>
                  <a:txBody>
                    <a:bodyPr/>
                    <a:lstStyle/>
                    <a:p>
                      <a:pPr algn="ctr" fontAlgn="b"/>
                      <a:r>
                        <a:rPr lang="en-US" sz="600" b="0" i="0" u="none" strike="noStrike">
                          <a:solidFill>
                            <a:srgbClr val="000000"/>
                          </a:solidFill>
                          <a:latin typeface="Calibri"/>
                        </a:rPr>
                        <a:t>2</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err="1">
                          <a:solidFill>
                            <a:srgbClr val="000000"/>
                          </a:solidFill>
                          <a:latin typeface="Calibri"/>
                        </a:rPr>
                        <a:t>Syscal</a:t>
                      </a:r>
                      <a:r>
                        <a:rPr lang="en-US" sz="900" b="1" i="0" u="none" strike="noStrike" dirty="0">
                          <a:solidFill>
                            <a:srgbClr val="000000"/>
                          </a:solidFill>
                          <a:latin typeface="Calibri"/>
                        </a:rPr>
                        <a:t> Pro resistivity meter, well logger (one-one unit from each one)</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dirty="0">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3</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Crane for lowering and lifting of well logger</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dirty="0">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endParaRPr lang="en-US" sz="600" b="0" i="0" u="none" strike="noStrike" dirty="0">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sng" strike="noStrike">
                          <a:solidFill>
                            <a:srgbClr val="000000"/>
                          </a:solidFill>
                          <a:latin typeface="Calibri"/>
                        </a:rPr>
                        <a:t>3-Water well drilling methods</a:t>
                      </a: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900" b="1" i="0" u="none" strike="noStrike" dirty="0">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1</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Drilling rig with accessories</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dirty="0">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3611">
                <a:tc>
                  <a:txBody>
                    <a:bodyPr/>
                    <a:lstStyle/>
                    <a:p>
                      <a:pPr algn="ctr" fontAlgn="b"/>
                      <a:r>
                        <a:rPr lang="en-US" sz="600" b="0" i="0" u="none" strike="noStrike">
                          <a:solidFill>
                            <a:srgbClr val="000000"/>
                          </a:solidFill>
                          <a:latin typeface="Calibri"/>
                        </a:rPr>
                        <a:t>2</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Cable tool rig with different sizes of casing, nipples, bits and cable</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dirty="0">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3295">
                <a:tc>
                  <a:txBody>
                    <a:bodyPr/>
                    <a:lstStyle/>
                    <a:p>
                      <a:pPr algn="ctr" fontAlgn="b"/>
                      <a:r>
                        <a:rPr lang="en-US" sz="600" b="0" i="0" u="none" strike="noStrike">
                          <a:solidFill>
                            <a:srgbClr val="000000"/>
                          </a:solidFill>
                          <a:latin typeface="Calibri"/>
                        </a:rPr>
                        <a:t>3</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Rotary drilling rig with different sizes of rods, drilling bits and mud pumps unit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endParaRPr lang="en-US" sz="600" b="0" i="0" u="none" strike="noStrike" dirty="0">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sng" strike="noStrike" dirty="0">
                          <a:solidFill>
                            <a:srgbClr val="000000"/>
                          </a:solidFill>
                          <a:latin typeface="Calibri"/>
                        </a:rPr>
                        <a:t>4-Water well design</a:t>
                      </a: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900" b="1" i="0" u="none" strike="noStrike">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1</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err="1">
                          <a:solidFill>
                            <a:srgbClr val="000000"/>
                          </a:solidFill>
                          <a:latin typeface="Calibri"/>
                        </a:rPr>
                        <a:t>Lithological</a:t>
                      </a:r>
                      <a:r>
                        <a:rPr lang="en-US" sz="900" b="1" i="0" u="none" strike="noStrike" dirty="0">
                          <a:solidFill>
                            <a:srgbClr val="000000"/>
                          </a:solidFill>
                          <a:latin typeface="Calibri"/>
                        </a:rPr>
                        <a:t> samples</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2</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Sieving machine (one unit)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3</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Geophysical logger (one unit) </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4</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Bored well, in kind contribution by 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3295">
                <a:tc>
                  <a:txBody>
                    <a:bodyPr/>
                    <a:lstStyle/>
                    <a:p>
                      <a:pPr algn="ctr" fontAlgn="b"/>
                      <a:r>
                        <a:rPr lang="en-US" sz="600" b="0" i="0" u="none" strike="noStrike">
                          <a:solidFill>
                            <a:srgbClr val="000000"/>
                          </a:solidFill>
                          <a:latin typeface="Calibri"/>
                        </a:rPr>
                        <a:t>5</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Software for interpretation. Purchased under the hydrogeology component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endParaRPr lang="en-US" sz="600" b="0" i="0" u="none" strike="noStrike" dirty="0">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sng" strike="noStrike" dirty="0">
                          <a:solidFill>
                            <a:srgbClr val="000000"/>
                          </a:solidFill>
                          <a:latin typeface="Calibri"/>
                        </a:rPr>
                        <a:t>5-Well completion</a:t>
                      </a: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900" b="1" i="0" u="none" strike="noStrike" dirty="0">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1</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Compressor machine with all accessories, to be hired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2</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Water pumps with all accessories</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3</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Pipes, filter </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4</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Gravel packing materials for installation.</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endParaRPr lang="en-US" sz="600" b="0" i="0" u="none" strike="noStrike" dirty="0">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sng" strike="noStrike" dirty="0">
                          <a:solidFill>
                            <a:srgbClr val="000000"/>
                          </a:solidFill>
                          <a:latin typeface="Calibri"/>
                        </a:rPr>
                        <a:t>6-Well hydraulics</a:t>
                      </a: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900" b="1" i="0" u="none" strike="noStrike">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1</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Electrical submersible water pump with accessories</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2</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Generator</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3</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Crane</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4</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Water level indicator </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5</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Water measurement tools</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6</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Different software for interpretation, to be specified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endParaRPr lang="en-US" sz="600" b="0" i="0" u="none" strike="noStrike" dirty="0">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sng" strike="noStrike" dirty="0">
                          <a:solidFill>
                            <a:srgbClr val="000000"/>
                          </a:solidFill>
                          <a:latin typeface="Calibri"/>
                        </a:rPr>
                        <a:t>7-Hydrochemistry</a:t>
                      </a: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900" b="1" i="0" u="none" strike="noStrike">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1</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Field kit for physicochemical parameter of groundwater</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2</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Bottles for collection of water samples</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3</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Syringes and filters for sample filtration</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dirty="0">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4</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Data recording sheets and clipboards</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5</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Chain of custody documents</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6</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pH meter, conductivity meter, thermometer</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dirty="0">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7</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Means of sterilizing well-head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8</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Alkalinity titration test kit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Dacaar</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9</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Water sampler</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10</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err="1">
                          <a:solidFill>
                            <a:srgbClr val="000000"/>
                          </a:solidFill>
                          <a:latin typeface="Calibri"/>
                        </a:rPr>
                        <a:t>Hydrochemical</a:t>
                      </a:r>
                      <a:r>
                        <a:rPr lang="en-US" sz="900" b="1" i="0" u="none" strike="noStrike" dirty="0">
                          <a:solidFill>
                            <a:srgbClr val="000000"/>
                          </a:solidFill>
                          <a:latin typeface="Calibri"/>
                        </a:rPr>
                        <a:t> laboratory equipment, to be specified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11</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Different software for interpretation, to be specified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dirty="0">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5" name="Content Placeholder 3"/>
          <p:cNvGraphicFramePr>
            <a:graphicFrameLocks/>
          </p:cNvGraphicFramePr>
          <p:nvPr/>
        </p:nvGraphicFramePr>
        <p:xfrm>
          <a:off x="533399" y="381000"/>
          <a:ext cx="3733801" cy="6184003"/>
        </p:xfrm>
        <a:graphic>
          <a:graphicData uri="http://schemas.openxmlformats.org/drawingml/2006/table">
            <a:tbl>
              <a:tblPr/>
              <a:tblGrid>
                <a:gridCol w="433973"/>
                <a:gridCol w="2588627"/>
                <a:gridCol w="711201"/>
              </a:tblGrid>
              <a:tr h="222217">
                <a:tc>
                  <a:txBody>
                    <a:bodyPr/>
                    <a:lstStyle/>
                    <a:p>
                      <a:pPr algn="ctr" fontAlgn="ctr"/>
                      <a:r>
                        <a:rPr lang="en-US" sz="900" b="1" i="0" u="none" strike="noStrike" dirty="0">
                          <a:solidFill>
                            <a:srgbClr val="000000"/>
                          </a:solidFill>
                          <a:latin typeface="Calibri"/>
                        </a:rPr>
                        <a:t> </a:t>
                      </a:r>
                    </a:p>
                  </a:txBody>
                  <a:tcPr marL="6415" marR="6415" marT="641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BFBFBF"/>
                    </a:solidFill>
                  </a:tcPr>
                </a:tc>
                <a:tc rowSpan="2">
                  <a:txBody>
                    <a:bodyPr/>
                    <a:lstStyle/>
                    <a:p>
                      <a:pPr algn="l" fontAlgn="ctr"/>
                      <a:r>
                        <a:rPr lang="en-US" sz="800" b="1" i="0" u="none" strike="noStrike" dirty="0" smtClean="0">
                          <a:solidFill>
                            <a:srgbClr val="000000"/>
                          </a:solidFill>
                          <a:latin typeface="Calibri"/>
                        </a:rPr>
                        <a:t>Material needed for the training courses</a:t>
                      </a:r>
                      <a:endParaRPr lang="en-US" sz="800" b="1" i="0" u="none" strike="noStrike" dirty="0">
                        <a:solidFill>
                          <a:srgbClr val="000000"/>
                        </a:solidFill>
                        <a:latin typeface="Calibri"/>
                      </a:endParaRPr>
                    </a:p>
                  </a:txBody>
                  <a:tcPr marL="6415" marR="6415" marT="641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rowSpan="2">
                  <a:txBody>
                    <a:bodyPr/>
                    <a:lstStyle/>
                    <a:p>
                      <a:pPr algn="ctr" fontAlgn="ctr"/>
                      <a:r>
                        <a:rPr lang="en-US" sz="800" b="1" i="0" u="none" strike="noStrike">
                          <a:solidFill>
                            <a:srgbClr val="000000"/>
                          </a:solidFill>
                          <a:latin typeface="Calibri"/>
                        </a:rPr>
                        <a:t>To be provided by</a:t>
                      </a:r>
                    </a:p>
                  </a:txBody>
                  <a:tcPr marL="6415" marR="6415" marT="6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86661">
                <a:tc>
                  <a:txBody>
                    <a:bodyPr/>
                    <a:lstStyle/>
                    <a:p>
                      <a:pPr algn="ctr" fontAlgn="ctr"/>
                      <a:r>
                        <a:rPr lang="en-US" sz="700" b="0" i="0" u="none" strike="noStrike">
                          <a:solidFill>
                            <a:srgbClr val="000000"/>
                          </a:solidFill>
                          <a:latin typeface="Calibri"/>
                        </a:rPr>
                        <a:t> </a:t>
                      </a:r>
                    </a:p>
                  </a:txBody>
                  <a:tcPr marL="6415" marR="6415" marT="641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BFBFBF"/>
                    </a:solidFill>
                  </a:tcPr>
                </a:tc>
                <a:tc vMerge="1">
                  <a:txBody>
                    <a:bodyPr/>
                    <a:lstStyle/>
                    <a:p>
                      <a:endParaRPr lang="en-US"/>
                    </a:p>
                  </a:txBody>
                  <a:tcPr/>
                </a:tc>
                <a:tc vMerge="1">
                  <a:txBody>
                    <a:bodyPr/>
                    <a:lstStyle/>
                    <a:p>
                      <a:endParaRPr lang="en-US"/>
                    </a:p>
                  </a:txBody>
                  <a:tcPr/>
                </a:tc>
              </a:tr>
              <a:tr h="186661">
                <a:tc>
                  <a:txBody>
                    <a:bodyPr/>
                    <a:lstStyle/>
                    <a:p>
                      <a:pPr algn="ctr" fontAlgn="b"/>
                      <a:r>
                        <a:rPr lang="en-US" sz="1000" b="1" i="0" u="none" strike="noStrike" dirty="0">
                          <a:solidFill>
                            <a:srgbClr val="000000"/>
                          </a:solidFill>
                          <a:latin typeface="Calibri"/>
                        </a:rPr>
                        <a:t>#</a:t>
                      </a:r>
                    </a:p>
                  </a:txBody>
                  <a:tcPr marL="6415" marR="6415" marT="641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sng" strike="noStrike" dirty="0" smtClean="0">
                          <a:solidFill>
                            <a:srgbClr val="000000"/>
                          </a:solidFill>
                          <a:latin typeface="Calibri"/>
                        </a:rPr>
                        <a:t>0-For all courses of hydrogeology</a:t>
                      </a:r>
                      <a:endParaRPr lang="en-US" sz="1000" b="1" i="0" u="sng" strike="noStrike" dirty="0">
                        <a:solidFill>
                          <a:srgbClr val="000000"/>
                        </a:solidFill>
                        <a:latin typeface="Calibri"/>
                      </a:endParaRPr>
                    </a:p>
                  </a:txBody>
                  <a:tcPr marL="6415" marR="6415" marT="641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1" i="0" u="none" strike="noStrike" dirty="0">
                        <a:solidFill>
                          <a:srgbClr val="000000"/>
                        </a:solidFill>
                        <a:latin typeface="Calibri"/>
                      </a:endParaRPr>
                    </a:p>
                  </a:txBody>
                  <a:tcPr marL="6415" marR="6415" marT="641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204">
                <a:tc>
                  <a:txBody>
                    <a:bodyPr/>
                    <a:lstStyle/>
                    <a:p>
                      <a:pPr algn="ctr" fontAlgn="b"/>
                      <a:r>
                        <a:rPr lang="en-US" sz="1000" b="0" i="0" u="none" strike="noStrike">
                          <a:solidFill>
                            <a:srgbClr val="000000"/>
                          </a:solidFill>
                          <a:latin typeface="Calibri"/>
                        </a:rPr>
                        <a:t>1</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Class for training with all accessories: Chairs, desks (15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MRRD</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2</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Digital white board (1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3</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Camera (1 SLR, 2 compact, 2 video)</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4</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Desk top computers (10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6281">
                <a:tc>
                  <a:txBody>
                    <a:bodyPr/>
                    <a:lstStyle/>
                    <a:p>
                      <a:pPr algn="ctr" fontAlgn="b"/>
                      <a:r>
                        <a:rPr lang="en-US" sz="1000" b="0" i="0" u="none" strike="noStrike">
                          <a:solidFill>
                            <a:srgbClr val="000000"/>
                          </a:solidFill>
                          <a:latin typeface="Calibri"/>
                        </a:rPr>
                        <a:t>5</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Over head and multimedia projectors (2 units) </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0346">
                <a:tc>
                  <a:txBody>
                    <a:bodyPr/>
                    <a:lstStyle/>
                    <a:p>
                      <a:pPr algn="ctr" fontAlgn="b"/>
                      <a:r>
                        <a:rPr lang="en-US" sz="1000" b="0" i="0" u="none" strike="noStrike">
                          <a:solidFill>
                            <a:srgbClr val="000000"/>
                          </a:solidFill>
                          <a:latin typeface="Calibri"/>
                        </a:rPr>
                        <a:t>6</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Stabilizers (10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4411">
                <a:tc>
                  <a:txBody>
                    <a:bodyPr/>
                    <a:lstStyle/>
                    <a:p>
                      <a:pPr algn="ctr" fontAlgn="b"/>
                      <a:r>
                        <a:rPr lang="en-US" sz="1000" b="0" i="0" u="none" strike="noStrike">
                          <a:solidFill>
                            <a:srgbClr val="000000"/>
                          </a:solidFill>
                          <a:latin typeface="Calibri"/>
                        </a:rPr>
                        <a:t>7</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Lap top computer for presentations (2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8476">
                <a:tc>
                  <a:txBody>
                    <a:bodyPr/>
                    <a:lstStyle/>
                    <a:p>
                      <a:pPr algn="ctr" fontAlgn="b"/>
                      <a:r>
                        <a:rPr lang="en-US" sz="1000" b="0" i="0" u="none" strike="noStrike">
                          <a:solidFill>
                            <a:srgbClr val="000000"/>
                          </a:solidFill>
                          <a:latin typeface="Calibri"/>
                        </a:rPr>
                        <a:t>8</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Pointer or slides changer 2 pieces)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9392">
                <a:tc>
                  <a:txBody>
                    <a:bodyPr/>
                    <a:lstStyle/>
                    <a:p>
                      <a:pPr algn="ctr" fontAlgn="b"/>
                      <a:r>
                        <a:rPr lang="en-US" sz="1000" b="0" i="0" u="none" strike="noStrike">
                          <a:solidFill>
                            <a:srgbClr val="000000"/>
                          </a:solidFill>
                          <a:latin typeface="Calibri"/>
                        </a:rPr>
                        <a:t>9</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Scanners, photocopier machine, printers (at least one-one unit from each one)</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10</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Calculators (10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11</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Flip chart stands (5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12</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Microphones (2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13</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Cassette copier/recorder</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9392">
                <a:tc>
                  <a:txBody>
                    <a:bodyPr/>
                    <a:lstStyle/>
                    <a:p>
                      <a:pPr algn="ctr" fontAlgn="b"/>
                      <a:r>
                        <a:rPr lang="en-US" sz="1000" b="0" i="0" u="none" strike="noStrike">
                          <a:solidFill>
                            <a:srgbClr val="000000"/>
                          </a:solidFill>
                          <a:latin typeface="Calibri"/>
                        </a:rPr>
                        <a:t>14</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Stationeries (note books, paper, pens, pencils, graph paper according the need</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9392">
                <a:tc>
                  <a:txBody>
                    <a:bodyPr/>
                    <a:lstStyle/>
                    <a:p>
                      <a:pPr algn="ctr" fontAlgn="b"/>
                      <a:r>
                        <a:rPr lang="en-US" sz="1000" b="0" i="0" u="none" strike="noStrike">
                          <a:solidFill>
                            <a:srgbClr val="000000"/>
                          </a:solidFill>
                          <a:latin typeface="Calibri"/>
                        </a:rPr>
                        <a:t>15</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Ordinary white board with permanent and temporary marker (2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16</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Water level logger and cable</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NRP</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17</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Barometric logger and cable</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err="1">
                          <a:solidFill>
                            <a:srgbClr val="000000"/>
                          </a:solidFill>
                          <a:latin typeface="Calibri"/>
                        </a:rPr>
                        <a:t>Dacaar</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18</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Laptop computer for downloading data</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19</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Dipping tube</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769">
                <a:tc>
                  <a:txBody>
                    <a:bodyPr/>
                    <a:lstStyle/>
                    <a:p>
                      <a:pPr algn="ctr" fontAlgn="b"/>
                      <a:r>
                        <a:rPr lang="en-US" sz="1000" b="0" i="0" u="none" strike="noStrike">
                          <a:solidFill>
                            <a:srgbClr val="000000"/>
                          </a:solidFill>
                          <a:latin typeface="Calibri"/>
                        </a:rPr>
                        <a:t>20</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Some means of measuring flow (flow meter or weir tank) and location for water discharge</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21</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Pumping test recording sheets and clipboards</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61">
                <a:tc>
                  <a:txBody>
                    <a:bodyPr/>
                    <a:lstStyle/>
                    <a:p>
                      <a:pPr algn="ctr" fontAlgn="b"/>
                      <a:endParaRPr lang="en-US" sz="1000" b="1" i="0" u="none" strike="noStrike" dirty="0">
                        <a:solidFill>
                          <a:srgbClr val="000000"/>
                        </a:solidFill>
                        <a:latin typeface="Calibri"/>
                      </a:endParaRPr>
                    </a:p>
                  </a:txBody>
                  <a:tcPr marL="6415" marR="6415" marT="641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sng" strike="noStrike" smtClean="0">
                          <a:solidFill>
                            <a:srgbClr val="000000"/>
                          </a:solidFill>
                          <a:latin typeface="Calibri"/>
                        </a:rPr>
                        <a:t> 1-Groundwater investigation</a:t>
                      </a:r>
                      <a:endParaRPr lang="en-US" sz="1000" b="1" i="0" u="sng" strike="noStrike">
                        <a:solidFill>
                          <a:srgbClr val="000000"/>
                        </a:solidFill>
                        <a:latin typeface="Calibri"/>
                      </a:endParaRPr>
                    </a:p>
                  </a:txBody>
                  <a:tcPr marL="6415" marR="6415" marT="641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000" b="1" i="0" u="none" strike="noStrike" dirty="0">
                        <a:solidFill>
                          <a:srgbClr val="000000"/>
                        </a:solidFill>
                        <a:latin typeface="Calibri"/>
                      </a:endParaRPr>
                    </a:p>
                  </a:txBody>
                  <a:tcPr marL="6415" marR="6415" marT="641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Water level indicator (2 units)</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MRRD</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2</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GPS (5 units)</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3</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Geological compass (3 units)</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4</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Field kit (3 units)</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5</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Tap (10 units)</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6</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Measurement tools for hydrological survey</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7" name="TextBox 6"/>
          <p:cNvSpPr txBox="1"/>
          <p:nvPr/>
        </p:nvSpPr>
        <p:spPr>
          <a:xfrm>
            <a:off x="2057400" y="0"/>
            <a:ext cx="4452566" cy="369332"/>
          </a:xfrm>
          <a:prstGeom prst="rect">
            <a:avLst/>
          </a:prstGeom>
          <a:noFill/>
        </p:spPr>
        <p:txBody>
          <a:bodyPr wrap="none" rtlCol="0">
            <a:spAutoFit/>
          </a:bodyPr>
          <a:lstStyle/>
          <a:p>
            <a:pPr>
              <a:spcBef>
                <a:spcPct val="0"/>
              </a:spcBef>
              <a:defRPr/>
            </a:pPr>
            <a:r>
              <a:rPr lang="en-US" b="1" dirty="0" smtClean="0">
                <a:solidFill>
                  <a:schemeClr val="accent2">
                    <a:lumMod val="50000"/>
                  </a:schemeClr>
                </a:solidFill>
              </a:rPr>
              <a:t>Material, equipment need for training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7" name="Picture 2" descr="IMG_0034"/>
          <p:cNvPicPr>
            <a:picLocks noGrp="1" noChangeAspect="1" noChangeArrowheads="1"/>
          </p:cNvPicPr>
          <p:nvPr>
            <p:ph sz="half" idx="1"/>
          </p:nvPr>
        </p:nvPicPr>
        <p:blipFill>
          <a:blip r:embed="rId3" cstate="print"/>
          <a:srcRect/>
          <a:stretch>
            <a:fillRect/>
          </a:stretch>
        </p:blipFill>
        <p:spPr>
          <a:xfrm>
            <a:off x="0" y="3505200"/>
            <a:ext cx="4419600" cy="3352800"/>
          </a:xfrm>
        </p:spPr>
      </p:pic>
      <p:sp>
        <p:nvSpPr>
          <p:cNvPr id="3078"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de-DE"/>
          </a:p>
        </p:txBody>
      </p:sp>
      <p:sp>
        <p:nvSpPr>
          <p:cNvPr id="3079"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de-DE"/>
          </a:p>
        </p:txBody>
      </p:sp>
      <p:graphicFrame>
        <p:nvGraphicFramePr>
          <p:cNvPr id="3074" name="Object 2"/>
          <p:cNvGraphicFramePr>
            <a:graphicFrameLocks noChangeAspect="1"/>
          </p:cNvGraphicFramePr>
          <p:nvPr/>
        </p:nvGraphicFramePr>
        <p:xfrm>
          <a:off x="4572000" y="3276600"/>
          <a:ext cx="2209800" cy="3581400"/>
        </p:xfrm>
        <a:graphic>
          <a:graphicData uri="http://schemas.openxmlformats.org/presentationml/2006/ole">
            <p:oleObj spid="_x0000_s22533" name="Photo Editor Photo" r:id="rId4" imgW="3970364" imgH="6652837" progId="">
              <p:embed/>
            </p:oleObj>
          </a:graphicData>
        </a:graphic>
      </p:graphicFrame>
      <p:sp>
        <p:nvSpPr>
          <p:cNvPr id="3080"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de-DE"/>
          </a:p>
        </p:txBody>
      </p:sp>
      <p:graphicFrame>
        <p:nvGraphicFramePr>
          <p:cNvPr id="3075" name="Object 3"/>
          <p:cNvGraphicFramePr>
            <a:graphicFrameLocks noChangeAspect="1"/>
          </p:cNvGraphicFramePr>
          <p:nvPr/>
        </p:nvGraphicFramePr>
        <p:xfrm>
          <a:off x="6934200" y="3276600"/>
          <a:ext cx="2209800" cy="3581400"/>
        </p:xfrm>
        <a:graphic>
          <a:graphicData uri="http://schemas.openxmlformats.org/presentationml/2006/ole">
            <p:oleObj spid="_x0000_s22534" name="Photo Editor Photo" r:id="rId5" imgW="3665538" imgH="5616427" progId="">
              <p:embed/>
            </p:oleObj>
          </a:graphicData>
        </a:graphic>
      </p:graphicFrame>
      <p:sp>
        <p:nvSpPr>
          <p:cNvPr id="3081"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de-DE"/>
          </a:p>
        </p:txBody>
      </p:sp>
      <p:graphicFrame>
        <p:nvGraphicFramePr>
          <p:cNvPr id="3076" name="Object 4"/>
          <p:cNvGraphicFramePr>
            <a:graphicFrameLocks noChangeAspect="1"/>
          </p:cNvGraphicFramePr>
          <p:nvPr/>
        </p:nvGraphicFramePr>
        <p:xfrm>
          <a:off x="4572000" y="0"/>
          <a:ext cx="4572000" cy="3181350"/>
        </p:xfrm>
        <a:graphic>
          <a:graphicData uri="http://schemas.openxmlformats.org/presentationml/2006/ole">
            <p:oleObj spid="_x0000_s22535" name="Photo Editor Photo" r:id="rId6" imgW="12657917" imgH="8116003" progId="">
              <p:embed/>
            </p:oleObj>
          </a:graphicData>
        </a:graphic>
      </p:graphicFrame>
      <p:pic>
        <p:nvPicPr>
          <p:cNvPr id="3082" name="Picture 10" descr="Jengan"/>
          <p:cNvPicPr>
            <a:picLocks noGrp="1" noChangeAspect="1" noChangeArrowheads="1"/>
          </p:cNvPicPr>
          <p:nvPr>
            <p:ph sz="half" idx="2"/>
          </p:nvPr>
        </p:nvPicPr>
        <p:blipFill>
          <a:blip r:embed="rId7" cstate="print"/>
          <a:srcRect/>
          <a:stretch>
            <a:fillRect/>
          </a:stretch>
        </p:blipFill>
        <p:spPr>
          <a:xfrm>
            <a:off x="0" y="0"/>
            <a:ext cx="4419600" cy="3394075"/>
          </a:xfrm>
          <a:noFill/>
        </p:spPr>
      </p:pic>
      <p:sp>
        <p:nvSpPr>
          <p:cNvPr id="3083" name="Text Box 11"/>
          <p:cNvSpPr txBox="1">
            <a:spLocks noChangeArrowheads="1"/>
          </p:cNvSpPr>
          <p:nvPr/>
        </p:nvSpPr>
        <p:spPr bwMode="auto">
          <a:xfrm>
            <a:off x="2362200" y="152400"/>
            <a:ext cx="4876800" cy="1311275"/>
          </a:xfrm>
          <a:prstGeom prst="rect">
            <a:avLst/>
          </a:prstGeom>
          <a:noFill/>
          <a:ln w="9525">
            <a:noFill/>
            <a:miter lim="800000"/>
            <a:headEnd/>
            <a:tailEnd/>
          </a:ln>
        </p:spPr>
        <p:txBody>
          <a:bodyPr>
            <a:spAutoFit/>
          </a:bodyPr>
          <a:lstStyle/>
          <a:p>
            <a:pPr algn="ctr">
              <a:spcBef>
                <a:spcPct val="50000"/>
              </a:spcBef>
            </a:pPr>
            <a:r>
              <a:rPr lang="en-US" sz="4000" b="1">
                <a:solidFill>
                  <a:srgbClr val="FF0000"/>
                </a:solidFill>
              </a:rPr>
              <a:t>Drinking water shortage/problems</a:t>
            </a:r>
            <a:r>
              <a:rPr lang="en-US" sz="3200" b="1">
                <a:solidFill>
                  <a:srgbClr val="FF0000"/>
                </a:solidFill>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cstate="print"/>
          <a:srcRect/>
          <a:stretch>
            <a:fillRect/>
          </a:stretch>
        </p:blipFill>
        <p:spPr bwMode="auto">
          <a:xfrm>
            <a:off x="0" y="-152400"/>
            <a:ext cx="9144000" cy="6858000"/>
          </a:xfrm>
          <a:prstGeom prst="rect">
            <a:avLst/>
          </a:prstGeom>
          <a:noFill/>
          <a:ln w="9525">
            <a:noFill/>
            <a:miter lim="800000"/>
            <a:headEnd/>
            <a:tailEnd/>
          </a:ln>
        </p:spPr>
      </p:pic>
      <p:sp>
        <p:nvSpPr>
          <p:cNvPr id="10243" name="Text Box 3"/>
          <p:cNvSpPr txBox="1">
            <a:spLocks noChangeArrowheads="1"/>
          </p:cNvSpPr>
          <p:nvPr/>
        </p:nvSpPr>
        <p:spPr bwMode="auto">
          <a:xfrm>
            <a:off x="3048000" y="4191000"/>
            <a:ext cx="4054475" cy="923925"/>
          </a:xfrm>
          <a:prstGeom prst="rect">
            <a:avLst/>
          </a:prstGeom>
          <a:noFill/>
          <a:ln w="9525">
            <a:noFill/>
            <a:miter lim="800000"/>
            <a:headEnd/>
            <a:tailEnd/>
          </a:ln>
        </p:spPr>
        <p:txBody>
          <a:bodyPr>
            <a:spAutoFit/>
          </a:bodyPr>
          <a:lstStyle/>
          <a:p>
            <a:r>
              <a:rPr lang="en-US" sz="5400">
                <a:solidFill>
                  <a:srgbClr val="FF0000"/>
                </a:solidFill>
              </a:rPr>
              <a:t>Water is life</a:t>
            </a:r>
          </a:p>
        </p:txBody>
      </p:sp>
      <p:pic>
        <p:nvPicPr>
          <p:cNvPr id="10244" name="Picture 6" descr="wawwg"/>
          <p:cNvPicPr>
            <a:picLocks noChangeAspect="1" noChangeArrowheads="1" noCrop="1"/>
          </p:cNvPicPr>
          <p:nvPr/>
        </p:nvPicPr>
        <p:blipFill>
          <a:blip r:embed="rId4" cstate="print"/>
          <a:srcRect/>
          <a:stretch>
            <a:fillRect/>
          </a:stretch>
        </p:blipFill>
        <p:spPr bwMode="auto">
          <a:xfrm>
            <a:off x="3505200" y="533400"/>
            <a:ext cx="2667000" cy="2667000"/>
          </a:xfrm>
          <a:prstGeom prst="rect">
            <a:avLst/>
          </a:prstGeom>
          <a:noFill/>
          <a:ln w="9525">
            <a:noFill/>
            <a:miter lim="800000"/>
            <a:headEnd/>
            <a:tailEnd/>
          </a:ln>
        </p:spPr>
      </p:pic>
      <p:sp>
        <p:nvSpPr>
          <p:cNvPr id="10245" name="TextBox 5"/>
          <p:cNvSpPr txBox="1">
            <a:spLocks noChangeArrowheads="1"/>
          </p:cNvSpPr>
          <p:nvPr/>
        </p:nvSpPr>
        <p:spPr bwMode="auto">
          <a:xfrm>
            <a:off x="685800" y="4876800"/>
            <a:ext cx="8077200" cy="1323975"/>
          </a:xfrm>
          <a:prstGeom prst="rect">
            <a:avLst/>
          </a:prstGeom>
          <a:noFill/>
          <a:ln w="9525">
            <a:noFill/>
            <a:miter lim="800000"/>
            <a:headEnd/>
            <a:tailEnd/>
          </a:ln>
        </p:spPr>
        <p:txBody>
          <a:bodyPr>
            <a:spAutoFit/>
          </a:bodyPr>
          <a:lstStyle/>
          <a:p>
            <a:r>
              <a:rPr lang="en-US" sz="4000" b="1" dirty="0">
                <a:solidFill>
                  <a:srgbClr val="002060"/>
                </a:solidFill>
                <a:latin typeface="Baskerville Old Face" pitchFamily="18" charset="0"/>
              </a:rPr>
              <a:t>Million people lived without love but no one lived without water</a:t>
            </a:r>
          </a:p>
        </p:txBody>
      </p:sp>
      <p:sp>
        <p:nvSpPr>
          <p:cNvPr id="10246" name="TextBox 5"/>
          <p:cNvSpPr txBox="1">
            <a:spLocks noChangeArrowheads="1"/>
          </p:cNvSpPr>
          <p:nvPr/>
        </p:nvSpPr>
        <p:spPr bwMode="auto">
          <a:xfrm>
            <a:off x="2331970" y="1219200"/>
            <a:ext cx="801823" cy="523220"/>
          </a:xfrm>
          <a:prstGeom prst="rect">
            <a:avLst/>
          </a:prstGeom>
          <a:noFill/>
          <a:ln w="9525">
            <a:noFill/>
            <a:miter lim="800000"/>
            <a:headEnd/>
            <a:tailEnd/>
          </a:ln>
        </p:spPr>
        <p:txBody>
          <a:bodyPr wrap="none">
            <a:spAutoFit/>
          </a:bodyPr>
          <a:lstStyle/>
          <a:p>
            <a:pPr algn="ctr"/>
            <a:r>
              <a:rPr lang="fa-IR" sz="2800" dirty="0">
                <a:solidFill>
                  <a:srgbClr val="002060"/>
                </a:solidFill>
              </a:rPr>
              <a:t>حیات</a:t>
            </a:r>
            <a:endParaRPr lang="en-US" sz="2800" dirty="0">
              <a:solidFill>
                <a:srgbClr val="002060"/>
              </a:solidFill>
            </a:endParaRPr>
          </a:p>
        </p:txBody>
      </p:sp>
      <p:sp>
        <p:nvSpPr>
          <p:cNvPr id="10247" name="TextBox 6"/>
          <p:cNvSpPr txBox="1">
            <a:spLocks noChangeArrowheads="1"/>
          </p:cNvSpPr>
          <p:nvPr/>
        </p:nvSpPr>
        <p:spPr bwMode="auto">
          <a:xfrm>
            <a:off x="7696200" y="914400"/>
            <a:ext cx="184150" cy="1016000"/>
          </a:xfrm>
          <a:prstGeom prst="rect">
            <a:avLst/>
          </a:prstGeom>
          <a:noFill/>
          <a:ln w="9525">
            <a:noFill/>
            <a:miter lim="800000"/>
            <a:headEnd/>
            <a:tailEnd/>
          </a:ln>
        </p:spPr>
        <p:txBody>
          <a:bodyPr wrap="none">
            <a:spAutoFit/>
          </a:bodyPr>
          <a:lstStyle/>
          <a:p>
            <a:endParaRPr lang="en-US"/>
          </a:p>
        </p:txBody>
      </p:sp>
      <p:sp>
        <p:nvSpPr>
          <p:cNvPr id="10248" name="TextBox 7"/>
          <p:cNvSpPr txBox="1">
            <a:spLocks noChangeArrowheads="1"/>
          </p:cNvSpPr>
          <p:nvPr/>
        </p:nvSpPr>
        <p:spPr bwMode="auto">
          <a:xfrm>
            <a:off x="6437044" y="1295400"/>
            <a:ext cx="514886" cy="523220"/>
          </a:xfrm>
          <a:prstGeom prst="rect">
            <a:avLst/>
          </a:prstGeom>
          <a:noFill/>
          <a:ln w="9525">
            <a:noFill/>
            <a:miter lim="800000"/>
            <a:headEnd/>
            <a:tailEnd/>
          </a:ln>
        </p:spPr>
        <p:txBody>
          <a:bodyPr wrap="none">
            <a:spAutoFit/>
          </a:bodyPr>
          <a:lstStyle/>
          <a:p>
            <a:pPr algn="ctr"/>
            <a:r>
              <a:rPr lang="fa-IR" sz="2800" dirty="0">
                <a:solidFill>
                  <a:srgbClr val="002060"/>
                </a:solidFill>
              </a:rPr>
              <a:t>آب</a:t>
            </a:r>
            <a:endParaRPr lang="en-US" sz="2800" dirty="0">
              <a:solidFill>
                <a:srgbClr val="002060"/>
              </a:solidFill>
            </a:endParaRPr>
          </a:p>
        </p:txBody>
      </p:sp>
      <p:sp>
        <p:nvSpPr>
          <p:cNvPr id="10249" name="TextBox 8"/>
          <p:cNvSpPr txBox="1">
            <a:spLocks noChangeArrowheads="1"/>
          </p:cNvSpPr>
          <p:nvPr/>
        </p:nvSpPr>
        <p:spPr bwMode="auto">
          <a:xfrm>
            <a:off x="4495800" y="0"/>
            <a:ext cx="663964" cy="523220"/>
          </a:xfrm>
          <a:prstGeom prst="rect">
            <a:avLst/>
          </a:prstGeom>
          <a:noFill/>
          <a:ln w="9525">
            <a:noFill/>
            <a:miter lim="800000"/>
            <a:headEnd/>
            <a:tailEnd/>
          </a:ln>
        </p:spPr>
        <p:txBody>
          <a:bodyPr wrap="none">
            <a:spAutoFit/>
          </a:bodyPr>
          <a:lstStyle/>
          <a:p>
            <a:pPr algn="ctr"/>
            <a:r>
              <a:rPr lang="fa-IR" sz="2800" dirty="0">
                <a:solidFill>
                  <a:srgbClr val="002060"/>
                </a:solidFill>
              </a:rPr>
              <a:t>منبع</a:t>
            </a:r>
            <a:endParaRPr lang="en-US" sz="2800" dirty="0">
              <a:solidFill>
                <a:srgbClr val="002060"/>
              </a:solidFill>
            </a:endParaRPr>
          </a:p>
        </p:txBody>
      </p:sp>
      <p:sp>
        <p:nvSpPr>
          <p:cNvPr id="10" name="TextBox 5"/>
          <p:cNvSpPr txBox="1">
            <a:spLocks noChangeArrowheads="1"/>
          </p:cNvSpPr>
          <p:nvPr/>
        </p:nvSpPr>
        <p:spPr bwMode="auto">
          <a:xfrm>
            <a:off x="6543675" y="6226175"/>
            <a:ext cx="2622128" cy="707886"/>
          </a:xfrm>
          <a:prstGeom prst="rect">
            <a:avLst/>
          </a:prstGeom>
          <a:noFill/>
          <a:ln w="9525">
            <a:noFill/>
            <a:miter lim="800000"/>
            <a:headEnd/>
            <a:tailEnd/>
          </a:ln>
        </p:spPr>
        <p:txBody>
          <a:bodyPr wrap="none">
            <a:spAutoFit/>
          </a:bodyPr>
          <a:lstStyle/>
          <a:p>
            <a:r>
              <a:rPr lang="nb-NO" sz="4000" dirty="0">
                <a:solidFill>
                  <a:schemeClr val="bg1"/>
                </a:solidFill>
              </a:rPr>
              <a:t>NORPLAN</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Picture 4" descr="C:\Documents and Settings\Eqrar\My Documents\My Pictures\Picture3.jpg"/>
          <p:cNvSpPr>
            <a:spLocks noChangeAspect="1" noChangeArrowheads="1"/>
          </p:cNvSpPr>
          <p:nvPr/>
        </p:nvSpPr>
        <p:spPr bwMode="auto">
          <a:xfrm>
            <a:off x="3175" y="66675"/>
            <a:ext cx="9140825" cy="6858000"/>
          </a:xfrm>
          <a:prstGeom prst="rect">
            <a:avLst/>
          </a:prstGeom>
          <a:noFill/>
          <a:ln w="9525">
            <a:noFill/>
            <a:miter lim="800000"/>
            <a:headEnd/>
            <a:tailEnd/>
          </a:ln>
        </p:spPr>
        <p:txBody>
          <a:bodyPr/>
          <a:lstStyle/>
          <a:p>
            <a:endParaRPr lang="en-US"/>
          </a:p>
        </p:txBody>
      </p:sp>
      <p:pic>
        <p:nvPicPr>
          <p:cNvPr id="33795" name="Picture 2"/>
          <p:cNvPicPr>
            <a:picLocks noChangeAspect="1" noChangeArrowheads="1"/>
          </p:cNvPicPr>
          <p:nvPr/>
        </p:nvPicPr>
        <p:blipFill>
          <a:blip r:embed="rId3" cstate="print"/>
          <a:srcRect/>
          <a:stretch>
            <a:fillRect/>
          </a:stretch>
        </p:blipFill>
        <p:spPr bwMode="auto">
          <a:xfrm>
            <a:off x="0" y="4267200"/>
            <a:ext cx="2590800" cy="259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5" name="Picture 2"/>
          <p:cNvPicPr>
            <a:picLocks noChangeAspect="1" noChangeArrowheads="1"/>
          </p:cNvPicPr>
          <p:nvPr/>
        </p:nvPicPr>
        <p:blipFill>
          <a:blip r:embed="rId4" cstate="print">
            <a:extLst/>
          </a:blip>
          <a:srcRect b="-4057"/>
          <a:stretch>
            <a:fillRect/>
          </a:stretch>
        </p:blipFill>
        <p:spPr bwMode="auto">
          <a:xfrm>
            <a:off x="6172200" y="4267200"/>
            <a:ext cx="2971800" cy="2667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p:spPr>
      </p:pic>
      <p:sp>
        <p:nvSpPr>
          <p:cNvPr id="9" name="Title 1"/>
          <p:cNvSpPr>
            <a:spLocks noGrp="1"/>
          </p:cNvSpPr>
          <p:nvPr>
            <p:ph type="title"/>
          </p:nvPr>
        </p:nvSpPr>
        <p:spPr>
          <a:xfrm rot="16200000">
            <a:off x="1485900" y="5295900"/>
            <a:ext cx="8229600" cy="838200"/>
          </a:xfrm>
        </p:spPr>
        <p:txBody>
          <a:bodyPr>
            <a:noAutofit/>
          </a:bodyPr>
          <a:lstStyle/>
          <a:p>
            <a:pPr algn="ctr"/>
            <a:r>
              <a:rPr lang="en-US" sz="7200" dirty="0" smtClean="0"/>
              <a:t>Thank</a:t>
            </a:r>
            <a:r>
              <a:rPr lang="en-US" sz="9600" dirty="0" smtClean="0"/>
              <a:t/>
            </a:r>
            <a:br>
              <a:rPr lang="en-US" sz="9600" dirty="0" smtClean="0"/>
            </a:br>
            <a:r>
              <a:rPr lang="en-US" sz="9600" dirty="0" smtClean="0"/>
              <a:t> </a:t>
            </a:r>
            <a:r>
              <a:rPr lang="en-US" sz="7200" dirty="0" smtClean="0"/>
              <a:t>you</a:t>
            </a:r>
            <a:endParaRPr lang="en-US" sz="7200" dirty="0"/>
          </a:p>
        </p:txBody>
      </p:sp>
      <p:pic>
        <p:nvPicPr>
          <p:cNvPr id="11" name="Picture 3" descr="IMG_4374"/>
          <p:cNvPicPr>
            <a:picLocks noChangeAspect="1" noChangeArrowheads="1"/>
          </p:cNvPicPr>
          <p:nvPr/>
        </p:nvPicPr>
        <p:blipFill>
          <a:blip r:embed="rId5" cstate="print"/>
          <a:srcRect/>
          <a:stretch>
            <a:fillRect/>
          </a:stretch>
        </p:blipFill>
        <p:spPr>
          <a:xfrm>
            <a:off x="4003963" y="457200"/>
            <a:ext cx="5140037" cy="3733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1986" name="Picture 2" descr="True Love Sister &amp; Brother ♥ Ma-Sha-Allah ♥"/>
          <p:cNvPicPr>
            <a:picLocks noChangeAspect="1" noChangeArrowheads="1"/>
          </p:cNvPicPr>
          <p:nvPr/>
        </p:nvPicPr>
        <p:blipFill>
          <a:blip r:embed="rId6" cstate="print"/>
          <a:srcRect/>
          <a:stretch>
            <a:fillRect/>
          </a:stretch>
        </p:blipFill>
        <p:spPr bwMode="auto">
          <a:xfrm>
            <a:off x="0" y="381000"/>
            <a:ext cx="4038600" cy="3886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0" y="3200400"/>
            <a:ext cx="8991600" cy="3444240"/>
          </a:xfrm>
        </p:spPr>
        <p:txBody>
          <a:bodyPr>
            <a:normAutofit/>
          </a:bodyPr>
          <a:lstStyle/>
          <a:p>
            <a:pPr>
              <a:buNone/>
            </a:pPr>
            <a:r>
              <a:rPr lang="en-US" sz="4000" dirty="0" smtClean="0">
                <a:latin typeface="Franklin Gothic Medium Cond" pitchFamily="34" charset="0"/>
              </a:rPr>
              <a:t>3- Any advise on </a:t>
            </a:r>
            <a:r>
              <a:rPr lang="en-US" sz="4000" smtClean="0">
                <a:latin typeface="Franklin Gothic Medium Cond" pitchFamily="34" charset="0"/>
              </a:rPr>
              <a:t>course calendar</a:t>
            </a:r>
            <a:endParaRPr lang="en-US" sz="4000" dirty="0" smtClean="0">
              <a:latin typeface="Franklin Gothic Medium Cond" pitchFamily="34" charset="0"/>
            </a:endParaRPr>
          </a:p>
          <a:p>
            <a:pPr>
              <a:buNone/>
            </a:pPr>
            <a:endParaRPr lang="en-US" sz="4000" dirty="0" smtClean="0">
              <a:latin typeface="Franklin Gothic Medium Cond" pitchFamily="34" charset="0"/>
            </a:endParaRPr>
          </a:p>
          <a:p>
            <a:pPr>
              <a:buNone/>
            </a:pPr>
            <a:r>
              <a:rPr lang="en-US" sz="4000" dirty="0" smtClean="0">
                <a:latin typeface="Franklin Gothic Medium Cond" pitchFamily="34" charset="0"/>
              </a:rPr>
              <a:t>4- Training course only in Faryab or </a:t>
            </a:r>
          </a:p>
          <a:p>
            <a:pPr>
              <a:buNone/>
            </a:pPr>
            <a:r>
              <a:rPr lang="en-US" sz="4000" dirty="0" smtClean="0">
                <a:latin typeface="Franklin Gothic Medium Cond" pitchFamily="34" charset="0"/>
              </a:rPr>
              <a:t>arranging on zone level</a:t>
            </a:r>
          </a:p>
          <a:p>
            <a:pPr>
              <a:buNone/>
            </a:pPr>
            <a:endParaRPr lang="en-US" sz="4000" dirty="0" smtClean="0">
              <a:latin typeface="Franklin Gothic Medium Cond" pitchFamily="34" charset="0"/>
            </a:endParaRPr>
          </a:p>
          <a:p>
            <a:pPr>
              <a:buNone/>
            </a:pPr>
            <a:endParaRPr lang="en-US" sz="4000" dirty="0" smtClean="0">
              <a:latin typeface="Franklin Gothic Medium Cond" pitchFamily="34" charset="0"/>
            </a:endParaRPr>
          </a:p>
          <a:p>
            <a:pPr>
              <a:buNone/>
            </a:pPr>
            <a:endParaRPr lang="en-US" sz="4000" dirty="0">
              <a:latin typeface="Franklin Gothic Medium Cond" pitchFamily="34" charset="0"/>
            </a:endParaRPr>
          </a:p>
        </p:txBody>
      </p:sp>
      <p:pic>
        <p:nvPicPr>
          <p:cNvPr id="35842" name="Picture 2" descr="https://encrypted-tbn3.gstatic.com/images?q=tbn:ANd9GcRs6KdrfRTe_bvFw5NjhG0lCkK27lpaqKdYpQONCOtLGDYzEHzT">
            <a:hlinkClick r:id="rId2"/>
          </p:cNvPr>
          <p:cNvPicPr>
            <a:picLocks noChangeAspect="1" noChangeArrowheads="1"/>
          </p:cNvPicPr>
          <p:nvPr/>
        </p:nvPicPr>
        <p:blipFill>
          <a:blip r:embed="rId3" cstate="print"/>
          <a:srcRect/>
          <a:stretch>
            <a:fillRect/>
          </a:stretch>
        </p:blipFill>
        <p:spPr bwMode="auto">
          <a:xfrm>
            <a:off x="6781800" y="4343400"/>
            <a:ext cx="2514599" cy="2514600"/>
          </a:xfrm>
          <a:prstGeom prst="rect">
            <a:avLst/>
          </a:prstGeom>
          <a:noFill/>
        </p:spPr>
      </p:pic>
      <p:pic>
        <p:nvPicPr>
          <p:cNvPr id="35844" name="Picture 4" descr="http://02varvara.files.wordpress.com/2011/02/01-red-question-mark.jpg">
            <a:hlinkClick r:id="rId4"/>
          </p:cNvPr>
          <p:cNvPicPr>
            <a:picLocks noChangeAspect="1" noChangeArrowheads="1"/>
          </p:cNvPicPr>
          <p:nvPr/>
        </p:nvPicPr>
        <p:blipFill>
          <a:blip r:embed="rId5" cstate="print"/>
          <a:srcRect/>
          <a:stretch>
            <a:fillRect/>
          </a:stretch>
        </p:blipFill>
        <p:spPr bwMode="auto">
          <a:xfrm>
            <a:off x="6781800" y="0"/>
            <a:ext cx="2362200" cy="236220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5848" name="Picture 8" descr="http://smallbites.andybellatti.com/wp-content/uploads/2012/05/question-mark1.jpg">
            <a:hlinkClick r:id="rId6"/>
          </p:cNvPr>
          <p:cNvPicPr>
            <a:picLocks noChangeAspect="1" noChangeArrowheads="1"/>
          </p:cNvPicPr>
          <p:nvPr/>
        </p:nvPicPr>
        <p:blipFill>
          <a:blip r:embed="rId7" cstate="print"/>
          <a:srcRect/>
          <a:stretch>
            <a:fillRect/>
          </a:stretch>
        </p:blipFill>
        <p:spPr bwMode="auto">
          <a:xfrm>
            <a:off x="7162800" y="2514600"/>
            <a:ext cx="1665767" cy="2286000"/>
          </a:xfrm>
          <a:prstGeom prst="rect">
            <a:avLst/>
          </a:prstGeom>
          <a:noFill/>
        </p:spPr>
      </p:pic>
      <p:sp>
        <p:nvSpPr>
          <p:cNvPr id="9" name="Rectangle 8"/>
          <p:cNvSpPr/>
          <p:nvPr/>
        </p:nvSpPr>
        <p:spPr>
          <a:xfrm>
            <a:off x="0" y="457200"/>
            <a:ext cx="7170738" cy="5755422"/>
          </a:xfrm>
          <a:prstGeom prst="rect">
            <a:avLst/>
          </a:prstGeom>
        </p:spPr>
        <p:txBody>
          <a:bodyPr wrap="square">
            <a:spAutoFit/>
          </a:bodyPr>
          <a:lstStyle/>
          <a:p>
            <a:pPr marL="274320" lvl="0" indent="-274320">
              <a:spcBef>
                <a:spcPct val="20000"/>
              </a:spcBef>
              <a:buClr>
                <a:srgbClr val="0BD0D9"/>
              </a:buClr>
              <a:buSzPct val="95000"/>
            </a:pPr>
            <a:r>
              <a:rPr lang="en-US" sz="4000" dirty="0" smtClean="0">
                <a:solidFill>
                  <a:prstClr val="black"/>
                </a:solidFill>
                <a:latin typeface="Franklin Gothic Medium Cond" pitchFamily="34" charset="0"/>
              </a:rPr>
              <a:t>1-Any training course we could remove or add</a:t>
            </a:r>
          </a:p>
          <a:p>
            <a:pPr marL="274320" lvl="0" indent="-274320">
              <a:spcBef>
                <a:spcPct val="20000"/>
              </a:spcBef>
              <a:buClr>
                <a:srgbClr val="0BD0D9"/>
              </a:buClr>
              <a:buSzPct val="95000"/>
            </a:pPr>
            <a:endParaRPr lang="en-US" sz="4000" dirty="0" smtClean="0">
              <a:solidFill>
                <a:prstClr val="black"/>
              </a:solidFill>
              <a:latin typeface="Franklin Gothic Medium Cond" pitchFamily="34" charset="0"/>
            </a:endParaRPr>
          </a:p>
          <a:p>
            <a:pPr marL="274320" lvl="0" indent="-274320">
              <a:spcBef>
                <a:spcPct val="20000"/>
              </a:spcBef>
              <a:buClr>
                <a:srgbClr val="0BD0D9"/>
              </a:buClr>
              <a:buSzPct val="95000"/>
            </a:pPr>
            <a:endParaRPr lang="en-US" sz="4000" dirty="0" smtClean="0">
              <a:solidFill>
                <a:prstClr val="black"/>
              </a:solidFill>
              <a:latin typeface="Franklin Gothic Medium Cond" pitchFamily="34" charset="0"/>
            </a:endParaRPr>
          </a:p>
          <a:p>
            <a:pPr marL="274320" lvl="0" indent="-274320">
              <a:spcBef>
                <a:spcPct val="20000"/>
              </a:spcBef>
              <a:buClr>
                <a:srgbClr val="0BD0D9"/>
              </a:buClr>
              <a:buSzPct val="95000"/>
            </a:pPr>
            <a:endParaRPr lang="en-US" sz="4000" dirty="0" smtClean="0">
              <a:solidFill>
                <a:prstClr val="black"/>
              </a:solidFill>
              <a:latin typeface="Franklin Gothic Medium Cond" pitchFamily="34" charset="0"/>
            </a:endParaRPr>
          </a:p>
          <a:p>
            <a:pPr marL="274320" lvl="0" indent="-274320">
              <a:spcBef>
                <a:spcPct val="20000"/>
              </a:spcBef>
              <a:buClr>
                <a:srgbClr val="0BD0D9"/>
              </a:buClr>
              <a:buSzPct val="95000"/>
            </a:pPr>
            <a:endParaRPr lang="en-US" sz="4000" dirty="0" smtClean="0">
              <a:solidFill>
                <a:prstClr val="black"/>
              </a:solidFill>
              <a:latin typeface="Franklin Gothic Medium Cond" pitchFamily="34" charset="0"/>
            </a:endParaRPr>
          </a:p>
          <a:p>
            <a:pPr marL="274320" lvl="0" indent="-274320">
              <a:spcBef>
                <a:spcPct val="20000"/>
              </a:spcBef>
              <a:buClr>
                <a:srgbClr val="0BD0D9"/>
              </a:buClr>
              <a:buSzPct val="95000"/>
            </a:pPr>
            <a:endParaRPr lang="en-US" sz="4000" dirty="0" smtClean="0">
              <a:solidFill>
                <a:prstClr val="black"/>
              </a:solidFill>
              <a:latin typeface="Franklin Gothic Medium Cond" pitchFamily="34" charset="0"/>
            </a:endParaRPr>
          </a:p>
          <a:p>
            <a:pPr marL="274320" lvl="0" indent="-274320">
              <a:spcBef>
                <a:spcPct val="20000"/>
              </a:spcBef>
              <a:buClr>
                <a:srgbClr val="0BD0D9"/>
              </a:buClr>
              <a:buSzPct val="95000"/>
            </a:pPr>
            <a:endParaRPr lang="en-US" sz="4000" dirty="0" smtClean="0">
              <a:solidFill>
                <a:prstClr val="black"/>
              </a:solidFill>
              <a:latin typeface="Franklin Gothic Medium Cond" pitchFamily="34" charset="0"/>
            </a:endParaRPr>
          </a:p>
        </p:txBody>
      </p:sp>
      <p:sp>
        <p:nvSpPr>
          <p:cNvPr id="10" name="Rectangle 9"/>
          <p:cNvSpPr/>
          <p:nvPr/>
        </p:nvSpPr>
        <p:spPr>
          <a:xfrm>
            <a:off x="0" y="2057400"/>
            <a:ext cx="7543800" cy="707886"/>
          </a:xfrm>
          <a:prstGeom prst="rect">
            <a:avLst/>
          </a:prstGeom>
        </p:spPr>
        <p:txBody>
          <a:bodyPr wrap="square">
            <a:spAutoFit/>
          </a:bodyPr>
          <a:lstStyle/>
          <a:p>
            <a:r>
              <a:rPr lang="en-US" sz="4000" dirty="0" smtClean="0">
                <a:solidFill>
                  <a:prstClr val="black"/>
                </a:solidFill>
                <a:latin typeface="Franklin Gothic Medium Cond" pitchFamily="34" charset="0"/>
              </a:rPr>
              <a:t>2- Target groups, other to  be covered</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305800" cy="1143000"/>
          </a:xfrm>
        </p:spPr>
        <p:txBody>
          <a:bodyPr/>
          <a:lstStyle/>
          <a:p>
            <a:pPr algn="ctr"/>
            <a:r>
              <a:rPr lang="en-US" dirty="0" smtClean="0"/>
              <a:t>Contents</a:t>
            </a:r>
            <a:endParaRPr lang="en-US" dirty="0"/>
          </a:p>
        </p:txBody>
      </p:sp>
      <p:sp>
        <p:nvSpPr>
          <p:cNvPr id="3" name="Title 1"/>
          <p:cNvSpPr txBox="1">
            <a:spLocks/>
          </p:cNvSpPr>
          <p:nvPr/>
        </p:nvSpPr>
        <p:spPr>
          <a:xfrm>
            <a:off x="381000" y="5486400"/>
            <a:ext cx="9144000" cy="1143000"/>
          </a:xfrm>
          <a:prstGeom prst="rect">
            <a:avLst/>
          </a:prstGeom>
        </p:spPr>
        <p:txBody>
          <a:bodyPr vert="horz" lIns="0" tIns="45720" rIns="0" bIns="0" anchor="b">
            <a:noAutofit/>
            <a:scene3d>
              <a:camera prst="orthographicFront"/>
              <a:lightRig rig="freezing" dir="t">
                <a:rot lat="0" lon="0" rev="5640000"/>
              </a:lightRig>
            </a:scene3d>
            <a:sp3d prstMaterial="flat">
              <a:contourClr>
                <a:schemeClr val="tx2"/>
              </a:contourClr>
            </a:sp3d>
          </a:bodyPr>
          <a:lstStyle/>
          <a:p>
            <a:pPr>
              <a:spcBef>
                <a:spcPct val="0"/>
              </a:spcBef>
              <a:defRPr/>
            </a:pPr>
            <a:endParaRPr kumimoji="0" lang="en-US" sz="4000" b="1" i="0" u="none" strike="noStrike" kern="1200" cap="none" spc="0" normalizeH="0" baseline="0" noProof="0" dirty="0" smtClean="0">
              <a:ln>
                <a:noFill/>
              </a:ln>
              <a:solidFill>
                <a:schemeClr val="tx2"/>
              </a:solidFill>
              <a:effectLst/>
              <a:uLnTx/>
              <a:uFillTx/>
              <a:latin typeface="+mj-lt"/>
              <a:ea typeface="+mj-ea"/>
              <a:cs typeface="+mj-cs"/>
            </a:endParaRPr>
          </a:p>
          <a:p>
            <a:pPr>
              <a:spcBef>
                <a:spcPct val="0"/>
              </a:spcBef>
              <a:defRPr/>
            </a:pPr>
            <a:endParaRPr lang="en-US" sz="4000" b="1" dirty="0" smtClean="0">
              <a:solidFill>
                <a:schemeClr val="tx2"/>
              </a:solidFill>
              <a:latin typeface="+mj-lt"/>
              <a:ea typeface="+mj-ea"/>
              <a:cs typeface="+mj-cs"/>
            </a:endParaRPr>
          </a:p>
          <a:p>
            <a:pPr>
              <a:spcBef>
                <a:spcPct val="0"/>
              </a:spcBef>
              <a:defRPr/>
            </a:pPr>
            <a:endParaRPr kumimoji="0" lang="en-US" sz="4000" b="1" i="0" u="none" strike="noStrike" kern="1200" cap="none" spc="0" normalizeH="0" baseline="0" noProof="0" dirty="0" smtClean="0">
              <a:ln>
                <a:noFill/>
              </a:ln>
              <a:solidFill>
                <a:schemeClr val="tx2"/>
              </a:solidFill>
              <a:effectLst/>
              <a:uLnTx/>
              <a:uFillTx/>
              <a:latin typeface="+mj-lt"/>
              <a:ea typeface="+mj-ea"/>
              <a:cs typeface="+mj-cs"/>
            </a:endParaRPr>
          </a:p>
          <a:p>
            <a:pPr>
              <a:spcBef>
                <a:spcPct val="0"/>
              </a:spcBef>
              <a:defRPr/>
            </a:pPr>
            <a:r>
              <a:rPr lang="en-US" sz="4000" b="1" dirty="0" smtClean="0">
                <a:solidFill>
                  <a:schemeClr val="tx2"/>
                </a:solidFill>
                <a:latin typeface="+mj-lt"/>
                <a:ea typeface="+mj-ea"/>
                <a:cs typeface="+mj-cs"/>
              </a:rPr>
              <a:t>-Training organization</a:t>
            </a:r>
          </a:p>
          <a:p>
            <a:pPr>
              <a:spcBef>
                <a:spcPct val="0"/>
              </a:spcBef>
              <a:defRPr/>
            </a:pPr>
            <a:r>
              <a:rPr lang="en-US" sz="4000" b="1" dirty="0" smtClean="0">
                <a:solidFill>
                  <a:schemeClr val="tx2"/>
                </a:solidFill>
                <a:latin typeface="+mj-lt"/>
                <a:ea typeface="+mj-ea"/>
                <a:cs typeface="+mj-cs"/>
              </a:rPr>
              <a:t>-Training need assessment</a:t>
            </a:r>
          </a:p>
          <a:p>
            <a:pPr>
              <a:spcBef>
                <a:spcPct val="0"/>
              </a:spcBef>
              <a:defRPr/>
            </a:pPr>
            <a:r>
              <a:rPr kumimoji="0" lang="en-US" sz="4000" b="1" i="0" u="none" strike="noStrike" kern="1200" cap="none" spc="0" normalizeH="0" baseline="0" noProof="0" dirty="0" smtClean="0">
                <a:ln>
                  <a:noFill/>
                </a:ln>
                <a:solidFill>
                  <a:schemeClr val="tx2"/>
                </a:solidFill>
                <a:effectLst/>
                <a:uLnTx/>
                <a:uFillTx/>
                <a:latin typeface="+mj-lt"/>
                <a:ea typeface="+mj-ea"/>
                <a:cs typeface="+mj-cs"/>
              </a:rPr>
              <a:t>-</a:t>
            </a:r>
            <a:r>
              <a:rPr kumimoji="0" lang="en-US" sz="3600" b="1" i="0" u="none" strike="noStrike" kern="1200" cap="none" spc="0" normalizeH="0" baseline="0" noProof="0" dirty="0" smtClean="0">
                <a:ln>
                  <a:noFill/>
                </a:ln>
                <a:solidFill>
                  <a:schemeClr val="tx2"/>
                </a:solidFill>
                <a:effectLst/>
                <a:uLnTx/>
                <a:uFillTx/>
                <a:latin typeface="+mj-lt"/>
                <a:ea typeface="+mj-ea"/>
                <a:cs typeface="+mj-cs"/>
              </a:rPr>
              <a:t>Training Modules and Topics </a:t>
            </a:r>
            <a:endParaRPr lang="en-US" sz="3600" b="1" dirty="0" smtClean="0">
              <a:solidFill>
                <a:schemeClr val="tx2"/>
              </a:solidFill>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schemeClr val="tx2"/>
                </a:solidFill>
                <a:effectLst/>
                <a:uLnTx/>
                <a:uFillTx/>
                <a:latin typeface="+mj-lt"/>
                <a:ea typeface="+mj-ea"/>
                <a:cs typeface="+mj-cs"/>
              </a:rPr>
              <a:t>-</a:t>
            </a:r>
            <a:r>
              <a:rPr kumimoji="0" lang="en-US" sz="3600" b="1" i="0" u="none" strike="noStrike" kern="1200" cap="none" spc="0" normalizeH="0" baseline="0" noProof="0" dirty="0" smtClean="0">
                <a:ln>
                  <a:noFill/>
                </a:ln>
                <a:solidFill>
                  <a:schemeClr val="accent5">
                    <a:lumMod val="50000"/>
                  </a:schemeClr>
                </a:solidFill>
                <a:effectLst/>
                <a:uLnTx/>
                <a:uFillTx/>
                <a:latin typeface="+mj-lt"/>
                <a:ea typeface="+mj-ea"/>
                <a:cs typeface="+mj-cs"/>
              </a:rPr>
              <a:t>Training course summary sheets</a:t>
            </a:r>
          </a:p>
          <a:p>
            <a:pPr lvl="0">
              <a:spcBef>
                <a:spcPct val="0"/>
              </a:spcBef>
              <a:buFontTx/>
              <a:buChar char="-"/>
              <a:defRPr/>
            </a:pPr>
            <a:r>
              <a:rPr kumimoji="0" lang="en-US" sz="3600" b="1" i="0" u="none" strike="noStrike" kern="1200" cap="none" spc="0" normalizeH="0" baseline="0" noProof="0" dirty="0" smtClean="0">
                <a:ln>
                  <a:noFill/>
                </a:ln>
                <a:solidFill>
                  <a:srgbClr val="C00000"/>
                </a:solidFill>
                <a:effectLst/>
                <a:uLnTx/>
                <a:uFillTx/>
                <a:latin typeface="+mj-lt"/>
                <a:ea typeface="+mj-ea"/>
                <a:cs typeface="+mj-cs"/>
              </a:rPr>
              <a:t>Capacity building training plan </a:t>
            </a:r>
            <a:r>
              <a:rPr kumimoji="0" lang="en-US" sz="3600" b="1" i="0" u="none" strike="noStrike" kern="1200" cap="none" spc="0" normalizeH="0" baseline="0" noProof="0" dirty="0" smtClean="0">
                <a:ln>
                  <a:noFill/>
                </a:ln>
                <a:solidFill>
                  <a:schemeClr val="tx2"/>
                </a:solidFill>
                <a:effectLst/>
                <a:uLnTx/>
                <a:uFillTx/>
                <a:latin typeface="+mj-lt"/>
                <a:ea typeface="+mj-ea"/>
                <a:cs typeface="+mj-cs"/>
              </a:rPr>
              <a:t>, </a:t>
            </a:r>
            <a:r>
              <a:rPr kumimoji="0" lang="en-US" sz="3600" b="1" i="0" u="none" strike="noStrike" kern="1200" cap="none" spc="0" normalizeH="0" baseline="0" noProof="0" dirty="0" smtClean="0">
                <a:ln>
                  <a:noFill/>
                </a:ln>
                <a:solidFill>
                  <a:srgbClr val="7030A0"/>
                </a:solidFill>
                <a:effectLst/>
                <a:uLnTx/>
                <a:uFillTx/>
                <a:latin typeface="+mj-lt"/>
                <a:ea typeface="+mj-ea"/>
                <a:cs typeface="+mj-cs"/>
              </a:rPr>
              <a:t>Guidelines </a:t>
            </a:r>
          </a:p>
          <a:p>
            <a:pPr lvl="0">
              <a:spcBef>
                <a:spcPct val="0"/>
              </a:spcBef>
              <a:defRPr/>
            </a:pPr>
            <a:r>
              <a:rPr lang="en-US" sz="3600" b="1" dirty="0" smtClean="0">
                <a:solidFill>
                  <a:srgbClr val="7030A0"/>
                </a:solidFill>
                <a:latin typeface="+mj-lt"/>
                <a:ea typeface="+mj-ea"/>
                <a:cs typeface="+mj-cs"/>
              </a:rPr>
              <a:t>f</a:t>
            </a:r>
            <a:r>
              <a:rPr kumimoji="0" lang="en-US" sz="3600" b="1" i="0" u="none" strike="noStrike" kern="1200" cap="none" spc="0" normalizeH="0" baseline="0" noProof="0" dirty="0" smtClean="0">
                <a:ln>
                  <a:noFill/>
                </a:ln>
                <a:solidFill>
                  <a:srgbClr val="7030A0"/>
                </a:solidFill>
                <a:effectLst/>
                <a:uLnTx/>
                <a:uFillTx/>
                <a:latin typeface="+mj-lt"/>
                <a:ea typeface="+mj-ea"/>
                <a:cs typeface="+mj-cs"/>
              </a:rPr>
              <a:t>or presenter </a:t>
            </a:r>
            <a:r>
              <a:rPr kumimoji="0" lang="en-US" sz="3600" b="1" i="0" u="none" strike="noStrike" kern="1200" cap="none" spc="0" normalizeH="0" baseline="0" noProof="0" dirty="0" smtClean="0">
                <a:ln>
                  <a:noFill/>
                </a:ln>
                <a:solidFill>
                  <a:schemeClr val="tx2"/>
                </a:solidFill>
                <a:effectLst/>
                <a:uLnTx/>
                <a:uFillTx/>
                <a:latin typeface="+mj-lt"/>
                <a:ea typeface="+mj-ea"/>
                <a:cs typeface="+mj-cs"/>
              </a:rPr>
              <a:t>, </a:t>
            </a:r>
            <a:r>
              <a:rPr kumimoji="0" lang="en-US" sz="3600" b="1" i="0" u="none" strike="noStrike" kern="1200" cap="none" spc="0" normalizeH="0" baseline="0" noProof="0" dirty="0" smtClean="0">
                <a:ln>
                  <a:noFill/>
                </a:ln>
                <a:solidFill>
                  <a:srgbClr val="002060"/>
                </a:solidFill>
                <a:effectLst/>
                <a:uLnTx/>
                <a:uFillTx/>
                <a:latin typeface="+mj-lt"/>
                <a:ea typeface="+mj-ea"/>
                <a:cs typeface="+mj-cs"/>
              </a:rPr>
              <a:t>Training course outline </a:t>
            </a:r>
            <a:r>
              <a:rPr kumimoji="0" lang="en-US" sz="3600" b="1" i="0" u="none" strike="noStrike" kern="1200" cap="none" spc="0" normalizeH="0" baseline="0" noProof="0" dirty="0" smtClean="0">
                <a:ln>
                  <a:noFill/>
                </a:ln>
                <a:solidFill>
                  <a:schemeClr val="tx2"/>
                </a:solidFill>
                <a:effectLst/>
                <a:uLnTx/>
                <a:uFillTx/>
                <a:latin typeface="+mj-lt"/>
                <a:ea typeface="+mj-ea"/>
                <a:cs typeface="+mj-cs"/>
              </a:rPr>
              <a:t>and </a:t>
            </a:r>
            <a:r>
              <a:rPr kumimoji="0" lang="en-US" sz="3600" b="1" i="0" u="none" strike="noStrike" kern="1200" cap="none" spc="0" normalizeH="0" baseline="0" noProof="0" dirty="0" smtClean="0">
                <a:ln>
                  <a:noFill/>
                </a:ln>
                <a:solidFill>
                  <a:srgbClr val="00B050"/>
                </a:solidFill>
                <a:effectLst/>
                <a:uLnTx/>
                <a:uFillTx/>
                <a:latin typeface="+mj-lt"/>
                <a:ea typeface="+mj-ea"/>
                <a:cs typeface="+mj-cs"/>
              </a:rPr>
              <a:t>Course evaluation.</a:t>
            </a:r>
          </a:p>
          <a:p>
            <a:pPr>
              <a:spcBef>
                <a:spcPct val="0"/>
              </a:spcBef>
              <a:buFontTx/>
              <a:buChar char="-"/>
              <a:defRPr/>
            </a:pPr>
            <a:r>
              <a:rPr lang="en-US" sz="3600" b="1" dirty="0" smtClean="0">
                <a:solidFill>
                  <a:schemeClr val="accent2">
                    <a:lumMod val="50000"/>
                  </a:schemeClr>
                </a:solidFill>
                <a:latin typeface="+mj-lt"/>
              </a:rPr>
              <a:t>Material, equipment need for training </a:t>
            </a:r>
          </a:p>
          <a:p>
            <a:pPr>
              <a:spcBef>
                <a:spcPct val="0"/>
              </a:spcBef>
              <a:defRPr/>
            </a:pPr>
            <a:r>
              <a:rPr lang="en-US" sz="3600" b="1" dirty="0" smtClean="0">
                <a:solidFill>
                  <a:schemeClr val="accent2">
                    <a:lumMod val="50000"/>
                  </a:schemeClr>
                </a:solidFill>
                <a:latin typeface="+mj-lt"/>
              </a:rPr>
              <a:t>   courses of Hydrogeology</a:t>
            </a:r>
          </a:p>
          <a:p>
            <a:pPr lvl="0">
              <a:spcBef>
                <a:spcPct val="0"/>
              </a:spcBef>
              <a:buFontTx/>
              <a:buChar char="-"/>
              <a:defRPr/>
            </a:pPr>
            <a:endParaRPr kumimoji="0" lang="en-US" sz="3600" b="1" i="0" u="none" strike="noStrike" kern="1200" cap="none" spc="0" normalizeH="0" baseline="0" noProof="0" dirty="0" smtClean="0">
              <a:ln>
                <a:noFill/>
              </a:ln>
              <a:solidFill>
                <a:schemeClr val="tx2"/>
              </a:solidFill>
              <a:effectLst/>
              <a:uLnTx/>
              <a:uFillTx/>
              <a:latin typeface="+mj-lt"/>
              <a:ea typeface="+mj-ea"/>
              <a:cs typeface="+mj-cs"/>
            </a:endParaRPr>
          </a:p>
        </p:txBody>
      </p:sp>
      <p:pic>
        <p:nvPicPr>
          <p:cNvPr id="4" name="Picture 3" descr="Norplan_tm_281_neg_thumpnail.jpg"/>
          <p:cNvPicPr>
            <a:picLocks noChangeAspect="1"/>
          </p:cNvPicPr>
          <p:nvPr/>
        </p:nvPicPr>
        <p:blipFill>
          <a:blip r:embed="rId2" cstate="print"/>
          <a:srcRect/>
          <a:stretch>
            <a:fillRect/>
          </a:stretch>
        </p:blipFill>
        <p:spPr bwMode="auto">
          <a:xfrm>
            <a:off x="8429625" y="6400800"/>
            <a:ext cx="500063" cy="365125"/>
          </a:xfrm>
          <a:prstGeom prst="rect">
            <a:avLst/>
          </a:prstGeom>
          <a:noFill/>
          <a:ln w="9525">
            <a:noFill/>
            <a:miter lim="800000"/>
            <a:headEnd/>
            <a:tailEnd/>
          </a:ln>
        </p:spPr>
      </p:pic>
      <p:sp>
        <p:nvSpPr>
          <p:cNvPr id="5"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533400" y="304800"/>
          <a:ext cx="7696200" cy="1752600"/>
        </p:xfrm>
        <a:graphic>
          <a:graphicData uri="http://schemas.openxmlformats.org/drawingml/2006/table">
            <a:tbl>
              <a:tblPr/>
              <a:tblGrid>
                <a:gridCol w="6130870"/>
                <a:gridCol w="1565330"/>
              </a:tblGrid>
              <a:tr h="1752600">
                <a:tc>
                  <a:txBody>
                    <a:bodyPr/>
                    <a:lstStyle/>
                    <a:p>
                      <a:pPr algn="ctr"/>
                      <a:r>
                        <a:rPr lang="en-US" sz="4400" b="1" i="0" cap="small" dirty="0">
                          <a:solidFill>
                            <a:srgbClr val="6699CC"/>
                          </a:solidFill>
                          <a:latin typeface="Arial"/>
                        </a:rPr>
                        <a:t>Training Organization</a:t>
                      </a:r>
                    </a:p>
                  </a:txBody>
                  <a:tcPr marL="7620" marR="7620" marT="7620" marB="7620" anchor="ctr">
                    <a:lnL>
                      <a:noFill/>
                    </a:lnL>
                    <a:lnR>
                      <a:noFill/>
                    </a:lnR>
                    <a:lnT>
                      <a:noFill/>
                    </a:lnT>
                    <a:lnB>
                      <a:noFill/>
                    </a:lnB>
                  </a:tcPr>
                </a:tc>
                <a:tc>
                  <a:txBody>
                    <a:bodyPr/>
                    <a:lstStyle/>
                    <a:p>
                      <a:endParaRPr lang="en-US" sz="1400" dirty="0"/>
                    </a:p>
                  </a:txBody>
                  <a:tcPr marL="7620" marR="7620" marT="7620" marB="7620" anchor="ctr">
                    <a:lnL>
                      <a:noFill/>
                    </a:lnL>
                    <a:lnR>
                      <a:noFill/>
                    </a:lnR>
                    <a:lnT>
                      <a:noFill/>
                    </a:lnT>
                    <a:lnB>
                      <a:noFill/>
                    </a:lnB>
                  </a:tcPr>
                </a:tc>
              </a:tr>
            </a:tbl>
          </a:graphicData>
        </a:graphic>
      </p:graphicFrame>
      <p:graphicFrame>
        <p:nvGraphicFramePr>
          <p:cNvPr id="4" name="Table 3"/>
          <p:cNvGraphicFramePr>
            <a:graphicFrameLocks noGrp="1"/>
          </p:cNvGraphicFramePr>
          <p:nvPr/>
        </p:nvGraphicFramePr>
        <p:xfrm>
          <a:off x="0" y="3276600"/>
          <a:ext cx="8077200" cy="1302256"/>
        </p:xfrm>
        <a:graphic>
          <a:graphicData uri="http://schemas.openxmlformats.org/drawingml/2006/table">
            <a:tbl>
              <a:tblPr/>
              <a:tblGrid>
                <a:gridCol w="2258142"/>
                <a:gridCol w="3207720"/>
                <a:gridCol w="2611338"/>
              </a:tblGrid>
              <a:tr h="1302256">
                <a:tc>
                  <a:txBody>
                    <a:bodyPr/>
                    <a:lstStyle/>
                    <a:p>
                      <a:pPr algn="ctr"/>
                      <a:r>
                        <a:rPr lang="en-US" sz="1600" dirty="0" smtClean="0"/>
                        <a:t>Hydrogeology </a:t>
                      </a:r>
                      <a:r>
                        <a:rPr lang="en-US" sz="1600" dirty="0"/>
                        <a:t>Methodology and Surveys</a:t>
                      </a:r>
                    </a:p>
                  </a:txBody>
                  <a:tcPr marL="7620" marR="7620" marT="7620" marB="7620" anchor="ctr">
                    <a:lnL>
                      <a:noFill/>
                    </a:lnL>
                    <a:lnR>
                      <a:noFill/>
                    </a:lnR>
                    <a:lnT>
                      <a:noFill/>
                    </a:lnT>
                    <a:lnB>
                      <a:noFill/>
                    </a:lnB>
                  </a:tcPr>
                </a:tc>
                <a:tc>
                  <a:txBody>
                    <a:bodyPr/>
                    <a:lstStyle/>
                    <a:p>
                      <a:pPr algn="ctr"/>
                      <a:r>
                        <a:rPr lang="en-US" sz="1600" dirty="0"/>
                        <a:t>GIS- MIS Data Processing &amp; Production of Water Use Maps</a:t>
                      </a:r>
                    </a:p>
                  </a:txBody>
                  <a:tcPr marL="7620" marR="7620" marT="7620" marB="7620" anchor="ctr">
                    <a:lnL>
                      <a:noFill/>
                    </a:lnL>
                    <a:lnR>
                      <a:noFill/>
                    </a:lnR>
                    <a:lnT>
                      <a:noFill/>
                    </a:lnT>
                    <a:lnB>
                      <a:noFill/>
                    </a:lnB>
                  </a:tcPr>
                </a:tc>
                <a:tc>
                  <a:txBody>
                    <a:bodyPr/>
                    <a:lstStyle/>
                    <a:p>
                      <a:pPr algn="ctr"/>
                      <a:r>
                        <a:rPr lang="en-US" sz="1600" dirty="0" smtClean="0"/>
                        <a:t>            Water Supply and          Sanitation</a:t>
                      </a:r>
                      <a:endParaRPr lang="en-US" sz="1600" dirty="0"/>
                    </a:p>
                  </a:txBody>
                  <a:tcPr marL="7620" marR="7620" marT="7620" marB="7620" anchor="ctr">
                    <a:lnL>
                      <a:noFill/>
                    </a:lnL>
                    <a:lnR>
                      <a:noFill/>
                    </a:lnR>
                    <a:lnT>
                      <a:noFill/>
                    </a:lnT>
                    <a:lnB>
                      <a:noFill/>
                    </a:lnB>
                  </a:tcPr>
                </a:tc>
              </a:tr>
            </a:tbl>
          </a:graphicData>
        </a:graphic>
      </p:graphicFrame>
      <p:pic>
        <p:nvPicPr>
          <p:cNvPr id="39937" name="Picture 1" descr="C:\Users\Naim Eqrar\Desktop\NorplanAf\images\TRAINING SUMBOL.jpg"/>
          <p:cNvPicPr>
            <a:picLocks noChangeAspect="1" noChangeArrowheads="1"/>
          </p:cNvPicPr>
          <p:nvPr/>
        </p:nvPicPr>
        <p:blipFill>
          <a:blip r:embed="rId2" cstate="print"/>
          <a:srcRect/>
          <a:stretch>
            <a:fillRect/>
          </a:stretch>
        </p:blipFill>
        <p:spPr bwMode="auto">
          <a:xfrm>
            <a:off x="2133600" y="1447800"/>
            <a:ext cx="2496532" cy="2069774"/>
          </a:xfrm>
          <a:prstGeom prst="rect">
            <a:avLst/>
          </a:prstGeom>
          <a:noFill/>
        </p:spPr>
      </p:pic>
      <p:pic>
        <p:nvPicPr>
          <p:cNvPr id="39938" name="Picture 2" descr="C:\Users\Naim Eqrar\Desktop\NorplanAf\images\Groundwaterdiagram_190px.gif"/>
          <p:cNvPicPr>
            <a:picLocks noChangeAspect="1" noChangeArrowheads="1"/>
          </p:cNvPicPr>
          <p:nvPr/>
        </p:nvPicPr>
        <p:blipFill>
          <a:blip r:embed="rId3" cstate="print"/>
          <a:srcRect/>
          <a:stretch>
            <a:fillRect/>
          </a:stretch>
        </p:blipFill>
        <p:spPr bwMode="auto">
          <a:xfrm>
            <a:off x="304800" y="4724400"/>
            <a:ext cx="1809750" cy="781050"/>
          </a:xfrm>
          <a:prstGeom prst="rect">
            <a:avLst/>
          </a:prstGeom>
          <a:noFill/>
        </p:spPr>
      </p:pic>
      <p:pic>
        <p:nvPicPr>
          <p:cNvPr id="39939" name="Picture 3" descr="C:\Users\Naim Eqrar\Desktop\NorplanAf\images\ComputerMap_90px.gif"/>
          <p:cNvPicPr>
            <a:picLocks noChangeAspect="1" noChangeArrowheads="1"/>
          </p:cNvPicPr>
          <p:nvPr/>
        </p:nvPicPr>
        <p:blipFill>
          <a:blip r:embed="rId4" cstate="print"/>
          <a:srcRect/>
          <a:stretch>
            <a:fillRect/>
          </a:stretch>
        </p:blipFill>
        <p:spPr bwMode="auto">
          <a:xfrm>
            <a:off x="3886200" y="4419600"/>
            <a:ext cx="1170878" cy="1066800"/>
          </a:xfrm>
          <a:prstGeom prst="rect">
            <a:avLst/>
          </a:prstGeom>
          <a:noFill/>
        </p:spPr>
      </p:pic>
      <p:pic>
        <p:nvPicPr>
          <p:cNvPr id="39940" name="Picture 4" descr="C:\Users\Naim Eqrar\Desktop\NorplanAf\images\GISMaos_90px.gif"/>
          <p:cNvPicPr>
            <a:picLocks noChangeAspect="1" noChangeArrowheads="1"/>
          </p:cNvPicPr>
          <p:nvPr/>
        </p:nvPicPr>
        <p:blipFill>
          <a:blip r:embed="rId5" cstate="print"/>
          <a:srcRect/>
          <a:stretch>
            <a:fillRect/>
          </a:stretch>
        </p:blipFill>
        <p:spPr bwMode="auto">
          <a:xfrm>
            <a:off x="2590800" y="4419600"/>
            <a:ext cx="1219200" cy="1097280"/>
          </a:xfrm>
          <a:prstGeom prst="rect">
            <a:avLst/>
          </a:prstGeom>
          <a:noFill/>
        </p:spPr>
      </p:pic>
      <p:pic>
        <p:nvPicPr>
          <p:cNvPr id="9" name="Picture 8"/>
          <p:cNvPicPr>
            <a:picLocks noChangeAspect="1" noChangeArrowheads="1"/>
          </p:cNvPicPr>
          <p:nvPr/>
        </p:nvPicPr>
        <p:blipFill>
          <a:blip r:embed="rId6" cstate="print"/>
          <a:srcRect/>
          <a:stretch>
            <a:fillRect/>
          </a:stretch>
        </p:blipFill>
        <p:spPr bwMode="auto">
          <a:xfrm>
            <a:off x="7543800" y="4191000"/>
            <a:ext cx="1223713" cy="1371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2"/>
          <p:cNvPicPr>
            <a:picLocks noChangeAspect="1" noChangeArrowheads="1"/>
          </p:cNvPicPr>
          <p:nvPr/>
        </p:nvPicPr>
        <p:blipFill>
          <a:blip r:embed="rId7" cstate="print"/>
          <a:srcRect/>
          <a:stretch>
            <a:fillRect/>
          </a:stretch>
        </p:blipFill>
        <p:spPr bwMode="auto">
          <a:xfrm>
            <a:off x="5181600" y="4191000"/>
            <a:ext cx="2275967" cy="1295399"/>
          </a:xfrm>
          <a:prstGeom prst="rect">
            <a:avLst/>
          </a:prstGeom>
          <a:noFill/>
          <a:ln w="9525">
            <a:noFill/>
            <a:miter lim="800000"/>
            <a:headEnd/>
            <a:tailEnd/>
          </a:ln>
          <a:effectLst/>
        </p:spPr>
      </p:pic>
      <p:sp>
        <p:nvSpPr>
          <p:cNvPr id="11"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pic>
        <p:nvPicPr>
          <p:cNvPr id="12" name="Picture 11" descr="Norplan_tm_281_neg_thumpnail.jpg"/>
          <p:cNvPicPr>
            <a:picLocks noChangeAspect="1"/>
          </p:cNvPicPr>
          <p:nvPr/>
        </p:nvPicPr>
        <p:blipFill>
          <a:blip r:embed="rId8" cstate="print"/>
          <a:srcRect/>
          <a:stretch>
            <a:fillRect/>
          </a:stretch>
        </p:blipFill>
        <p:spPr bwMode="auto">
          <a:xfrm>
            <a:off x="8429625" y="6400800"/>
            <a:ext cx="500063" cy="365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3010" name="Picture 2" descr="F:\Afghanistan_Training_Map.png"/>
          <p:cNvPicPr>
            <a:picLocks noChangeAspect="1" noChangeArrowheads="1"/>
          </p:cNvPicPr>
          <p:nvPr/>
        </p:nvPicPr>
        <p:blipFill>
          <a:blip r:embed="rId2" cstate="print"/>
          <a:srcRect/>
          <a:stretch>
            <a:fillRect/>
          </a:stretch>
        </p:blipFill>
        <p:spPr bwMode="auto">
          <a:xfrm>
            <a:off x="0" y="152400"/>
            <a:ext cx="9144000" cy="6466443"/>
          </a:xfrm>
          <a:prstGeom prst="rect">
            <a:avLst/>
          </a:prstGeom>
          <a:noFill/>
        </p:spPr>
      </p:pic>
      <p:sp>
        <p:nvSpPr>
          <p:cNvPr id="4" name="TextBox 3"/>
          <p:cNvSpPr txBox="1"/>
          <p:nvPr/>
        </p:nvSpPr>
        <p:spPr>
          <a:xfrm>
            <a:off x="3581400" y="572869"/>
            <a:ext cx="2011833" cy="646331"/>
          </a:xfrm>
          <a:prstGeom prst="rect">
            <a:avLst/>
          </a:prstGeom>
          <a:noFill/>
        </p:spPr>
        <p:txBody>
          <a:bodyPr wrap="none" rtlCol="0">
            <a:spAutoFit/>
          </a:bodyPr>
          <a:lstStyle/>
          <a:p>
            <a:r>
              <a:rPr lang="en-US" dirty="0" smtClean="0"/>
              <a:t>provincial level </a:t>
            </a:r>
          </a:p>
          <a:p>
            <a:r>
              <a:rPr lang="en-US" dirty="0" smtClean="0"/>
              <a:t>for training course</a:t>
            </a:r>
            <a:endParaRPr lang="en-US" dirty="0"/>
          </a:p>
        </p:txBody>
      </p:sp>
      <p:sp>
        <p:nvSpPr>
          <p:cNvPr id="5" name="TextBox 4"/>
          <p:cNvSpPr txBox="1"/>
          <p:nvPr/>
        </p:nvSpPr>
        <p:spPr>
          <a:xfrm>
            <a:off x="914400" y="1066800"/>
            <a:ext cx="1617430" cy="369332"/>
          </a:xfrm>
          <a:prstGeom prst="rect">
            <a:avLst/>
          </a:prstGeom>
          <a:noFill/>
        </p:spPr>
        <p:txBody>
          <a:bodyPr wrap="none" rtlCol="0">
            <a:spAutoFit/>
          </a:bodyPr>
          <a:lstStyle/>
          <a:p>
            <a:r>
              <a:rPr lang="en-US" dirty="0" smtClean="0"/>
              <a:t>Pilot province </a:t>
            </a:r>
            <a:endParaRPr lang="en-US" dirty="0"/>
          </a:p>
        </p:txBody>
      </p:sp>
      <p:cxnSp>
        <p:nvCxnSpPr>
          <p:cNvPr id="7" name="Straight Arrow Connector 6"/>
          <p:cNvCxnSpPr/>
          <p:nvPr/>
        </p:nvCxnSpPr>
        <p:spPr>
          <a:xfrm>
            <a:off x="1447800" y="1295400"/>
            <a:ext cx="12192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3429000" y="1066800"/>
            <a:ext cx="1143000" cy="53340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2895600" y="1066800"/>
            <a:ext cx="1676400" cy="99060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4191000" y="1066800"/>
            <a:ext cx="381000" cy="68580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4419600" y="1066800"/>
            <a:ext cx="152400" cy="114300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934200" y="1981200"/>
            <a:ext cx="1949573" cy="646331"/>
          </a:xfrm>
          <a:prstGeom prst="rect">
            <a:avLst/>
          </a:prstGeom>
          <a:noFill/>
        </p:spPr>
        <p:txBody>
          <a:bodyPr wrap="none" rtlCol="0">
            <a:spAutoFit/>
          </a:bodyPr>
          <a:lstStyle/>
          <a:p>
            <a:r>
              <a:rPr lang="en-US" dirty="0" smtClean="0"/>
              <a:t>National level for </a:t>
            </a:r>
          </a:p>
          <a:p>
            <a:r>
              <a:rPr lang="en-US" dirty="0" smtClean="0"/>
              <a:t>training course</a:t>
            </a:r>
            <a:endParaRPr lang="en-US" dirty="0"/>
          </a:p>
        </p:txBody>
      </p:sp>
      <p:sp>
        <p:nvSpPr>
          <p:cNvPr id="29" name="Down Arrow 28"/>
          <p:cNvSpPr/>
          <p:nvPr/>
        </p:nvSpPr>
        <p:spPr>
          <a:xfrm rot="4560000">
            <a:off x="6530375" y="1960005"/>
            <a:ext cx="45719" cy="1716394"/>
          </a:xfrm>
          <a:prstGeom prst="downArrow">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Arrow Connector 29"/>
          <p:cNvCxnSpPr/>
          <p:nvPr/>
        </p:nvCxnSpPr>
        <p:spPr>
          <a:xfrm flipH="1">
            <a:off x="3581400" y="1066800"/>
            <a:ext cx="990600" cy="114300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2" cstate="print">
            <a:extLst/>
          </a:blip>
          <a:srcRect t="32433" r="36902"/>
          <a:stretch>
            <a:fillRect/>
          </a:stretch>
        </p:blipFill>
        <p:spPr bwMode="auto">
          <a:xfrm>
            <a:off x="3962400" y="2209800"/>
            <a:ext cx="4800600" cy="30971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p:spPr>
      </p:pic>
      <p:sp>
        <p:nvSpPr>
          <p:cNvPr id="6" name="TextBox 5"/>
          <p:cNvSpPr txBox="1"/>
          <p:nvPr/>
        </p:nvSpPr>
        <p:spPr>
          <a:xfrm>
            <a:off x="0" y="2590800"/>
            <a:ext cx="3852721" cy="1384995"/>
          </a:xfrm>
          <a:prstGeom prst="rect">
            <a:avLst/>
          </a:prstGeom>
          <a:noFill/>
        </p:spPr>
        <p:txBody>
          <a:bodyPr wrap="none" rtlCol="0">
            <a:spAutoFit/>
          </a:bodyPr>
          <a:lstStyle/>
          <a:p>
            <a:r>
              <a:rPr lang="en-US" sz="2800" b="1" dirty="0" smtClean="0">
                <a:solidFill>
                  <a:srgbClr val="002060"/>
                </a:solidFill>
              </a:rPr>
              <a:t>Existing situation of </a:t>
            </a:r>
          </a:p>
          <a:p>
            <a:r>
              <a:rPr lang="en-US" sz="2800" b="1" dirty="0" smtClean="0">
                <a:solidFill>
                  <a:srgbClr val="002060"/>
                </a:solidFill>
              </a:rPr>
              <a:t>drinking water use in </a:t>
            </a:r>
          </a:p>
          <a:p>
            <a:r>
              <a:rPr lang="en-US" sz="2800" b="1" dirty="0" smtClean="0">
                <a:solidFill>
                  <a:srgbClr val="002060"/>
                </a:solidFill>
              </a:rPr>
              <a:t>Faryab province</a:t>
            </a:r>
            <a:endParaRPr lang="en-US" sz="2800" b="1" dirty="0">
              <a:solidFill>
                <a:srgbClr val="002060"/>
              </a:solidFill>
            </a:endParaRPr>
          </a:p>
        </p:txBody>
      </p:sp>
      <p:sp>
        <p:nvSpPr>
          <p:cNvPr id="7" name="TextBox 6"/>
          <p:cNvSpPr txBox="1"/>
          <p:nvPr/>
        </p:nvSpPr>
        <p:spPr>
          <a:xfrm>
            <a:off x="2895600" y="5288340"/>
            <a:ext cx="6248400" cy="1569660"/>
          </a:xfrm>
          <a:prstGeom prst="rect">
            <a:avLst/>
          </a:prstGeom>
          <a:noFill/>
        </p:spPr>
        <p:txBody>
          <a:bodyPr wrap="square" rtlCol="0">
            <a:spAutoFit/>
          </a:bodyPr>
          <a:lstStyle/>
          <a:p>
            <a:r>
              <a:rPr lang="en-US" sz="3200" b="1" dirty="0" smtClean="0">
                <a:solidFill>
                  <a:srgbClr val="7030A0"/>
                </a:solidFill>
              </a:rPr>
              <a:t>Life expectancy challenge of </a:t>
            </a:r>
          </a:p>
          <a:p>
            <a:r>
              <a:rPr lang="en-US" sz="3200" b="1" dirty="0" smtClean="0">
                <a:solidFill>
                  <a:srgbClr val="7030A0"/>
                </a:solidFill>
              </a:rPr>
              <a:t>Afghan young generation with unsuitable drinking water</a:t>
            </a:r>
            <a:endParaRPr lang="en-US" sz="3200" b="1" dirty="0">
              <a:solidFill>
                <a:srgbClr val="7030A0"/>
              </a:solidFill>
            </a:endParaRPr>
          </a:p>
        </p:txBody>
      </p:sp>
      <p:sp>
        <p:nvSpPr>
          <p:cNvPr id="8" name="Rectangle 7"/>
          <p:cNvSpPr/>
          <p:nvPr/>
        </p:nvSpPr>
        <p:spPr>
          <a:xfrm>
            <a:off x="457200" y="0"/>
            <a:ext cx="8458200" cy="2677656"/>
          </a:xfrm>
          <a:prstGeom prst="rect">
            <a:avLst/>
          </a:prstGeom>
        </p:spPr>
        <p:txBody>
          <a:bodyPr wrap="square">
            <a:spAutoFit/>
          </a:bodyPr>
          <a:lstStyle/>
          <a:p>
            <a:pPr algn="ctr"/>
            <a:r>
              <a:rPr lang="en-GB" sz="2800" b="1" dirty="0" smtClean="0"/>
              <a:t>Purpose of capacity building</a:t>
            </a:r>
            <a:endParaRPr lang="en-US" sz="2800" b="1" dirty="0" smtClean="0"/>
          </a:p>
          <a:p>
            <a:r>
              <a:rPr lang="en-GB" sz="2800" b="1" dirty="0" smtClean="0">
                <a:solidFill>
                  <a:srgbClr val="C00000"/>
                </a:solidFill>
              </a:rPr>
              <a:t>To enhance capacity building of Afghan young generation theoretically and practically during implementation period of Hydrogeology, GIS/MIS and Water supply and sanitation  training courses</a:t>
            </a:r>
            <a:r>
              <a:rPr lang="en-GB" sz="2800" dirty="0" smtClean="0"/>
              <a:t>. </a:t>
            </a:r>
            <a:endParaRPr lang="en-US" sz="2800" dirty="0"/>
          </a:p>
        </p:txBody>
      </p:sp>
      <p:pic>
        <p:nvPicPr>
          <p:cNvPr id="9" name="Picture 3" descr="children in bubble"/>
          <p:cNvPicPr>
            <a:picLocks noChangeAspect="1" noChangeArrowheads="1"/>
          </p:cNvPicPr>
          <p:nvPr/>
        </p:nvPicPr>
        <p:blipFill>
          <a:blip r:embed="rId3" cstate="print"/>
          <a:srcRect/>
          <a:stretch>
            <a:fillRect/>
          </a:stretch>
        </p:blipFill>
        <p:spPr bwMode="auto">
          <a:xfrm>
            <a:off x="454659" y="3657600"/>
            <a:ext cx="2386965" cy="3200400"/>
          </a:xfrm>
          <a:prstGeom prst="rect">
            <a:avLst/>
          </a:prstGeom>
          <a:noFill/>
          <a:ln w="9525" algn="ctr">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0" fill="hold"/>
                                        <p:tgtEl>
                                          <p:spTgt spid="4"/>
                                        </p:tgtEl>
                                        <p:attrNameLst>
                                          <p:attrName>ppt_w</p:attrName>
                                        </p:attrNameLst>
                                      </p:cBhvr>
                                      <p:tavLst>
                                        <p:tav tm="0">
                                          <p:val>
                                            <p:fltVal val="0"/>
                                          </p:val>
                                        </p:tav>
                                        <p:tav tm="100000">
                                          <p:val>
                                            <p:strVal val="#ppt_w"/>
                                          </p:val>
                                        </p:tav>
                                      </p:tavLst>
                                    </p:anim>
                                    <p:anim calcmode="lin" valueType="num">
                                      <p:cBhvr>
                                        <p:cTn id="8" dur="5000" fill="hold"/>
                                        <p:tgtEl>
                                          <p:spTgt spid="4"/>
                                        </p:tgtEl>
                                        <p:attrNameLst>
                                          <p:attrName>ppt_h</p:attrName>
                                        </p:attrNameLst>
                                      </p:cBhvr>
                                      <p:tavLst>
                                        <p:tav tm="0">
                                          <p:val>
                                            <p:fltVal val="0"/>
                                          </p:val>
                                        </p:tav>
                                        <p:tav tm="100000">
                                          <p:val>
                                            <p:strVal val="#ppt_h"/>
                                          </p:val>
                                        </p:tav>
                                      </p:tavLst>
                                    </p:anim>
                                    <p:anim calcmode="lin" valueType="num">
                                      <p:cBhvr>
                                        <p:cTn id="9" dur="5000" fill="hold"/>
                                        <p:tgtEl>
                                          <p:spTgt spid="4"/>
                                        </p:tgtEl>
                                        <p:attrNameLst>
                                          <p:attrName>style.rotation</p:attrName>
                                        </p:attrNameLst>
                                      </p:cBhvr>
                                      <p:tavLst>
                                        <p:tav tm="0">
                                          <p:val>
                                            <p:fltVal val="360"/>
                                          </p:val>
                                        </p:tav>
                                        <p:tav tm="100000">
                                          <p:val>
                                            <p:fltVal val="0"/>
                                          </p:val>
                                        </p:tav>
                                      </p:tavLst>
                                    </p:anim>
                                    <p:animEffect transition="in" filter="fade">
                                      <p:cBhvr>
                                        <p:cTn id="10" dur="5000"/>
                                        <p:tgtEl>
                                          <p:spTgt spid="4"/>
                                        </p:tgtEl>
                                      </p:cBhvr>
                                    </p:animEffect>
                                  </p:childTnLst>
                                </p:cTn>
                              </p:par>
                            </p:childTnLst>
                          </p:cTn>
                        </p:par>
                        <p:par>
                          <p:cTn id="11" fill="hold">
                            <p:stCondLst>
                              <p:cond delay="5000"/>
                            </p:stCondLst>
                            <p:childTnLst>
                              <p:par>
                                <p:cTn id="12" presetID="2" presetClass="entr" presetSubtype="1" fill="hold" nodeType="afterEffect">
                                  <p:stCondLst>
                                    <p:cond delay="200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2000" fill="hold"/>
                                        <p:tgtEl>
                                          <p:spTgt spid="9"/>
                                        </p:tgtEl>
                                        <p:attrNameLst>
                                          <p:attrName>ppt_x</p:attrName>
                                        </p:attrNameLst>
                                      </p:cBhvr>
                                      <p:tavLst>
                                        <p:tav tm="0">
                                          <p:val>
                                            <p:strVal val="#ppt_x"/>
                                          </p:val>
                                        </p:tav>
                                        <p:tav tm="100000">
                                          <p:val>
                                            <p:strVal val="#ppt_x"/>
                                          </p:val>
                                        </p:tav>
                                      </p:tavLst>
                                    </p:anim>
                                    <p:anim calcmode="lin" valueType="num">
                                      <p:cBhvr additive="base">
                                        <p:cTn id="15" dur="2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20" name="Text Placeholder 3"/>
          <p:cNvSpPr>
            <a:spLocks noGrp="1"/>
          </p:cNvSpPr>
          <p:nvPr>
            <p:ph type="body" idx="4294967295"/>
          </p:nvPr>
        </p:nvSpPr>
        <p:spPr>
          <a:xfrm>
            <a:off x="381000" y="685800"/>
            <a:ext cx="8229600" cy="5181600"/>
          </a:xfrm>
        </p:spPr>
        <p:txBody>
          <a:bodyPr>
            <a:normAutofit fontScale="92500" lnSpcReduction="10000"/>
          </a:bodyPr>
          <a:lstStyle/>
          <a:p>
            <a:pPr algn="ctr">
              <a:buNone/>
            </a:pPr>
            <a:r>
              <a:rPr lang="en-GB" sz="4000" b="1" dirty="0" smtClean="0"/>
              <a:t>Training Needs Assessment(TNA)</a:t>
            </a:r>
          </a:p>
          <a:p>
            <a:pPr lvl="1"/>
            <a:r>
              <a:rPr lang="en-GB" sz="2600" b="1" dirty="0" smtClean="0"/>
              <a:t>TNA completed in Kabul  area  for covering hydrogeology, GIS/MIS, Water supply and Sanitation (All ministries line and private sectors). </a:t>
            </a:r>
          </a:p>
          <a:p>
            <a:pPr lvl="1"/>
            <a:endParaRPr lang="en-GB" sz="2600" b="1" dirty="0" smtClean="0"/>
          </a:p>
          <a:p>
            <a:pPr lvl="1"/>
            <a:r>
              <a:rPr lang="en-GB" sz="2600" b="1" dirty="0" smtClean="0"/>
              <a:t>TNA of fives provinces of North Afghanistan is completed (UNICEF is also now conducting surveys covering Water Supply data collection/man/prov.)</a:t>
            </a:r>
          </a:p>
          <a:p>
            <a:pPr lvl="1"/>
            <a:endParaRPr lang="en-GB" sz="2600" b="1" dirty="0" smtClean="0">
              <a:solidFill>
                <a:srgbClr val="FF0000"/>
              </a:solidFill>
            </a:endParaRPr>
          </a:p>
          <a:p>
            <a:pPr lvl="1"/>
            <a:r>
              <a:rPr lang="en-GB" sz="2600" b="1" dirty="0" smtClean="0"/>
              <a:t>TNA for provincial and field staff has been difficult and will need to be expanded to additional provinces in the north in order to get reasonable number of candidates, on-going</a:t>
            </a:r>
          </a:p>
        </p:txBody>
      </p:sp>
      <p:pic>
        <p:nvPicPr>
          <p:cNvPr id="4" name="Picture 3" descr="Norplan_tm_281_neg_thumpnail.jpg"/>
          <p:cNvPicPr>
            <a:picLocks noChangeAspect="1"/>
          </p:cNvPicPr>
          <p:nvPr/>
        </p:nvPicPr>
        <p:blipFill>
          <a:blip r:embed="rId2" cstate="print"/>
          <a:srcRect/>
          <a:stretch>
            <a:fillRect/>
          </a:stretch>
        </p:blipFill>
        <p:spPr bwMode="auto">
          <a:xfrm>
            <a:off x="8429625" y="6416675"/>
            <a:ext cx="500063" cy="365125"/>
          </a:xfrm>
          <a:prstGeom prst="rect">
            <a:avLst/>
          </a:prstGeom>
          <a:noFill/>
          <a:ln w="9525">
            <a:noFill/>
            <a:miter lim="800000"/>
            <a:headEnd/>
            <a:tailEnd/>
          </a:ln>
        </p:spPr>
      </p:pic>
      <p:sp>
        <p:nvSpPr>
          <p:cNvPr id="5"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52400" y="304800"/>
          <a:ext cx="9105196" cy="4226778"/>
        </p:xfrm>
        <a:graphic>
          <a:graphicData uri="http://schemas.openxmlformats.org/drawingml/2006/table">
            <a:tbl>
              <a:tblPr/>
              <a:tblGrid>
                <a:gridCol w="1825651"/>
                <a:gridCol w="559965"/>
                <a:gridCol w="559965"/>
                <a:gridCol w="559965"/>
                <a:gridCol w="559965"/>
                <a:gridCol w="559965"/>
                <a:gridCol w="559965"/>
                <a:gridCol w="559965"/>
                <a:gridCol w="559965"/>
                <a:gridCol w="559965"/>
                <a:gridCol w="559965"/>
                <a:gridCol w="559965"/>
                <a:gridCol w="559965"/>
                <a:gridCol w="559965"/>
              </a:tblGrid>
              <a:tr h="533400">
                <a:tc>
                  <a:txBody>
                    <a:bodyPr/>
                    <a:lstStyle/>
                    <a:p>
                      <a:pPr algn="l" fontAlgn="ctr"/>
                      <a:r>
                        <a:rPr lang="en-US" sz="800" b="1" i="0" u="none" strike="noStrike" dirty="0">
                          <a:solidFill>
                            <a:srgbClr val="000000"/>
                          </a:solidFill>
                          <a:latin typeface="Calibri"/>
                        </a:rPr>
                        <a:t>Category\Name of ministry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Calibri"/>
                        </a:rPr>
                        <a:t>MOM</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Calibri"/>
                        </a:rPr>
                        <a:t>MWP</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MRRD</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Kabul University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Polytechnic University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CAWSS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MAIL</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MPH</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Rekol Community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Saleem Community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Lateefy Community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Esa Sardarzadah Community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Sameer Wesal Community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r>
              <a:tr h="262133">
                <a:tc>
                  <a:txBody>
                    <a:bodyPr/>
                    <a:lstStyle/>
                    <a:p>
                      <a:pPr algn="l" fontAlgn="t"/>
                      <a:r>
                        <a:rPr lang="en-US" sz="800" b="1" i="0" u="none" strike="noStrike" dirty="0">
                          <a:solidFill>
                            <a:srgbClr val="000000"/>
                          </a:solidFill>
                          <a:latin typeface="Calibri"/>
                        </a:rPr>
                        <a:t>Hydrogeologists</a:t>
                      </a:r>
                      <a:r>
                        <a:rPr lang="en-US" sz="800" b="1" i="0" u="none" strike="noStrike" dirty="0" smtClean="0">
                          <a:solidFill>
                            <a:srgbClr val="000000"/>
                          </a:solidFill>
                          <a:latin typeface="Calibri"/>
                        </a:rPr>
                        <a:t>:</a:t>
                      </a:r>
                      <a:endParaRPr lang="en-US" sz="800" b="1" i="0" u="none" strike="noStrike" dirty="0">
                        <a:solidFill>
                          <a:srgbClr val="000000"/>
                        </a:solidFill>
                        <a:latin typeface="Calibri"/>
                      </a:endParaRP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7</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5</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5</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6</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6</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dirty="0">
                          <a:solidFill>
                            <a:srgbClr val="000000"/>
                          </a:solidFill>
                          <a:latin typeface="Calibri"/>
                        </a:rPr>
                        <a:t>Hydrogeology/Technicians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dirty="0">
                          <a:solidFill>
                            <a:srgbClr val="000000"/>
                          </a:solidFill>
                          <a:latin typeface="Calibri"/>
                        </a:rPr>
                        <a:t>Geophysists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dirty="0">
                          <a:solidFill>
                            <a:srgbClr val="000000"/>
                          </a:solidFill>
                          <a:latin typeface="Calibri"/>
                        </a:rPr>
                        <a:t>Geophysics/Technicians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Hydrochemists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Water Laboratory Technicians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Hydrochemical Laboratory</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Drillers and mechanics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Technicians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Well loggers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VES equipment operator</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Air left compressor operator</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Water  engineers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9</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GIS/MIS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GIS/MIS/Technicians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5</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Water supply and sanitation</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16</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8</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Proposed topics (Total station)</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5</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5</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700" b="1" i="0" u="none" strike="noStrike">
                          <a:solidFill>
                            <a:srgbClr val="000000"/>
                          </a:solidFill>
                          <a:latin typeface="Calibri"/>
                        </a:rPr>
                        <a:t>Number of people</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38</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27</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27</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25</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dirty="0">
                          <a:solidFill>
                            <a:srgbClr val="000000"/>
                          </a:solidFill>
                          <a:latin typeface="Calibri"/>
                        </a:rPr>
                        <a:t>19</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50</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0</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dirty="0">
                          <a:solidFill>
                            <a:srgbClr val="000000"/>
                          </a:solidFill>
                          <a:latin typeface="Calibri"/>
                        </a:rPr>
                        <a:t>13</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4</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dirty="0">
                          <a:solidFill>
                            <a:srgbClr val="000000"/>
                          </a:solidFill>
                          <a:latin typeface="Calibri"/>
                        </a:rPr>
                        <a:t>2</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4</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r>
              <a:tr h="152066">
                <a:tc>
                  <a:txBody>
                    <a:bodyPr/>
                    <a:lstStyle/>
                    <a:p>
                      <a:pPr algn="l" fontAlgn="t"/>
                      <a:r>
                        <a:rPr lang="en-US" sz="700" b="1" i="0" u="none" strike="noStrike" dirty="0">
                          <a:solidFill>
                            <a:srgbClr val="000000"/>
                          </a:solidFill>
                          <a:latin typeface="Calibri"/>
                        </a:rPr>
                        <a:t> </a:t>
                      </a:r>
                    </a:p>
                  </a:txBody>
                  <a:tcPr marL="6363" marR="6363" marT="6363" marB="0">
                    <a:lnL>
                      <a:noFill/>
                    </a:lnL>
                    <a:lnR w="635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5">
                  <a:txBody>
                    <a:bodyPr/>
                    <a:lstStyle/>
                    <a:p>
                      <a:pPr algn="l" fontAlgn="b"/>
                      <a:r>
                        <a:rPr lang="en-US" sz="1000" b="1" i="0" u="sng" strike="noStrike" dirty="0">
                          <a:solidFill>
                            <a:srgbClr val="FF0000"/>
                          </a:solidFill>
                          <a:latin typeface="Calibri"/>
                        </a:rPr>
                        <a:t>Classification of targeted groups for training courses</a:t>
                      </a:r>
                    </a:p>
                  </a:txBody>
                  <a:tcPr marL="6363" marR="6363" marT="6363"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r>
                        <a:rPr lang="en-US" sz="700" b="1" i="0" u="none" strike="noStrike" dirty="0">
                          <a:solidFill>
                            <a:srgbClr val="FF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2066">
                <a:tc>
                  <a:txBody>
                    <a:bodyPr/>
                    <a:lstStyle/>
                    <a:p>
                      <a:pPr algn="l" fontAlgn="t"/>
                      <a:endParaRPr lang="en-US" sz="700" b="1" i="0" u="none" strike="noStrike" dirty="0">
                        <a:solidFill>
                          <a:srgbClr val="000000"/>
                        </a:solidFill>
                        <a:latin typeface="Calibri"/>
                      </a:endParaRPr>
                    </a:p>
                  </a:txBody>
                  <a:tcPr marL="6363" marR="6363" marT="6363" marB="0">
                    <a:lnL>
                      <a:noFill/>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a:noFill/>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gridSpan="5">
                  <a:txBody>
                    <a:bodyPr/>
                    <a:lstStyle/>
                    <a:p>
                      <a:pPr algn="l" fontAlgn="b"/>
                      <a:endParaRPr lang="en-US" sz="1000" b="1" i="0" u="sng" strike="noStrike" dirty="0">
                        <a:solidFill>
                          <a:srgbClr val="FF0000"/>
                        </a:solidFill>
                        <a:latin typeface="Calibri"/>
                      </a:endParaRPr>
                    </a:p>
                  </a:txBody>
                  <a:tcPr marL="6363" marR="6363" marT="63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700" b="1" i="0" u="none" strike="noStrike" dirty="0">
                        <a:solidFill>
                          <a:srgbClr val="FF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8D8D8"/>
                    </a:solidFill>
                  </a:tcPr>
                </a:tc>
              </a:tr>
              <a:tr h="499645">
                <a:tc>
                  <a:txBody>
                    <a:bodyPr/>
                    <a:lstStyle/>
                    <a:p>
                      <a:pPr algn="l" fontAlgn="t"/>
                      <a:endParaRPr lang="en-US" sz="700" b="1" i="0" u="none" strike="noStrike" dirty="0">
                        <a:solidFill>
                          <a:srgbClr val="000000"/>
                        </a:solidFill>
                        <a:latin typeface="Calibri"/>
                      </a:endParaRPr>
                    </a:p>
                  </a:txBody>
                  <a:tcPr marL="6363" marR="6363" marT="6363" marB="0">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1" i="0" u="none" strike="noStrike" dirty="0">
                          <a:solidFill>
                            <a:srgbClr val="000000"/>
                          </a:solidFill>
                          <a:latin typeface="Arial"/>
                        </a:rPr>
                        <a:t>Senior hydro- geologists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Junior hydro- geologist</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Hydro- chemists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Arial"/>
                        </a:rPr>
                        <a:t>Geo- physists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Arial"/>
                        </a:rPr>
                        <a:t>GIS/MIS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Arial"/>
                        </a:rPr>
                        <a:t>Hydro- geology Technicians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Hydro- chemistry Technicians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Drilling Technician</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Geophysics Technicians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Water Supply Technicians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GIS Technicians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Number of people</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b"/>
                      <a:r>
                        <a:rPr lang="en-US" sz="700" b="1" i="0" u="none" strike="noStrike" dirty="0">
                          <a:solidFill>
                            <a:srgbClr val="000000"/>
                          </a:solidFill>
                          <a:latin typeface="Calibri"/>
                        </a:rPr>
                        <a:t>221</a:t>
                      </a:r>
                    </a:p>
                  </a:txBody>
                  <a:tcPr marL="6363" marR="6363" marT="6363" marB="0" anchor="b">
                    <a:lnL w="6350" cap="flat" cmpd="sng" algn="ctr">
                      <a:solidFill>
                        <a:srgbClr val="000000"/>
                      </a:solidFill>
                      <a:prstDash val="solid"/>
                      <a:round/>
                      <a:headEnd type="none" w="med" len="med"/>
                      <a:tailEnd type="none" w="med" len="med"/>
                    </a:lnL>
                    <a:lnR>
                      <a:noFill/>
                    </a:lnR>
                    <a:lnT w="6350" cap="flat" cmpd="sng" algn="ctr">
                      <a:no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52066">
                <a:tc>
                  <a:txBody>
                    <a:bodyPr/>
                    <a:lstStyle/>
                    <a:p>
                      <a:pPr algn="l" fontAlgn="b"/>
                      <a:endParaRPr lang="en-US" sz="700" b="0" i="0" u="none" strike="noStrike">
                        <a:solidFill>
                          <a:srgbClr val="000000"/>
                        </a:solidFill>
                        <a:latin typeface="Calibri"/>
                      </a:endParaRPr>
                    </a:p>
                  </a:txBody>
                  <a:tcPr marL="6363" marR="6363" marT="6363"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latin typeface="Arial"/>
                        </a:rPr>
                        <a:t>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18</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10</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16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7</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12</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latin typeface="Arial"/>
                        </a:rPr>
                        <a:t>15</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3</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latin typeface="Arial"/>
                        </a:rPr>
                        <a:t>36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11</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latin typeface="Arial"/>
                        </a:rPr>
                        <a:t>140</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700" b="0" i="0" u="none" strike="noStrike" dirty="0">
                        <a:solidFill>
                          <a:srgbClr val="000000"/>
                        </a:solidFill>
                        <a:latin typeface="Calibri"/>
                      </a:endParaRPr>
                    </a:p>
                  </a:txBody>
                  <a:tcPr marL="6363" marR="6363" marT="6363" marB="0" anchor="b">
                    <a:lnL w="6350" cap="flat" cmpd="sng"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tcPr>
                </a:tc>
              </a:tr>
            </a:tbl>
          </a:graphicData>
        </a:graphic>
      </p:graphicFrame>
      <p:graphicFrame>
        <p:nvGraphicFramePr>
          <p:cNvPr id="5" name="Table 4"/>
          <p:cNvGraphicFramePr>
            <a:graphicFrameLocks noGrp="1"/>
          </p:cNvGraphicFramePr>
          <p:nvPr/>
        </p:nvGraphicFramePr>
        <p:xfrm>
          <a:off x="1905000" y="4419598"/>
          <a:ext cx="6172200" cy="2209802"/>
        </p:xfrm>
        <a:graphic>
          <a:graphicData uri="http://schemas.openxmlformats.org/drawingml/2006/table">
            <a:tbl>
              <a:tblPr bandCol="1">
                <a:tableStyleId>{073A0DAA-6AF3-43AB-8588-CEC1D06C72B9}</a:tableStyleId>
              </a:tblPr>
              <a:tblGrid>
                <a:gridCol w="2085529"/>
                <a:gridCol w="1217563"/>
                <a:gridCol w="1434554"/>
                <a:gridCol w="1434554"/>
              </a:tblGrid>
              <a:tr h="315686">
                <a:tc gridSpan="4">
                  <a:txBody>
                    <a:bodyPr/>
                    <a:lstStyle/>
                    <a:p>
                      <a:pPr algn="l" fontAlgn="b"/>
                      <a:r>
                        <a:rPr lang="en-US" sz="1400" b="1" u="none" strike="noStrike" dirty="0"/>
                        <a:t>                                                             </a:t>
                      </a:r>
                      <a:r>
                        <a:rPr lang="en-US" sz="1400" b="1" u="none" strike="noStrike" dirty="0">
                          <a:solidFill>
                            <a:srgbClr val="FF0000"/>
                          </a:solidFill>
                        </a:rPr>
                        <a:t>Need assessment of provincial </a:t>
                      </a:r>
                      <a:r>
                        <a:rPr lang="en-US" sz="1400" b="1" u="none" strike="noStrike" dirty="0" smtClean="0">
                          <a:solidFill>
                            <a:srgbClr val="FF0000"/>
                          </a:solidFill>
                        </a:rPr>
                        <a:t>level </a:t>
                      </a:r>
                      <a:endParaRPr lang="en-US" sz="1400" b="1" i="0" u="none" strike="noStrike" dirty="0">
                        <a:solidFill>
                          <a:srgbClr val="FF0000"/>
                        </a:solidFill>
                        <a:latin typeface="Calibri"/>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r>
              <a:tr h="315686">
                <a:tc>
                  <a:txBody>
                    <a:bodyPr/>
                    <a:lstStyle/>
                    <a:p>
                      <a:pPr algn="l" fontAlgn="b"/>
                      <a:r>
                        <a:rPr lang="en-US" sz="1100" u="none" strike="noStrike" dirty="0"/>
                        <a:t>MRRD Branch in Provinces</a:t>
                      </a:r>
                      <a:endParaRPr lang="en-US" sz="1100" b="1" i="0" u="none" strike="noStrike" dirty="0">
                        <a:solidFill>
                          <a:srgbClr val="000000"/>
                        </a:solidFill>
                        <a:latin typeface="Calibri"/>
                      </a:endParaRPr>
                    </a:p>
                  </a:txBody>
                  <a:tcPr marL="0" marR="0" marT="0" marB="0" anchor="b"/>
                </a:tc>
                <a:tc>
                  <a:txBody>
                    <a:bodyPr/>
                    <a:lstStyle/>
                    <a:p>
                      <a:pPr algn="l" fontAlgn="b"/>
                      <a:r>
                        <a:rPr lang="en-US" sz="1100" b="1" u="none" strike="noStrike" dirty="0"/>
                        <a:t>water Engineer</a:t>
                      </a:r>
                      <a:endParaRPr lang="en-US" sz="1100" b="1" i="0" u="none" strike="noStrike" dirty="0">
                        <a:solidFill>
                          <a:srgbClr val="000000"/>
                        </a:solidFill>
                        <a:latin typeface="Calibri"/>
                      </a:endParaRPr>
                    </a:p>
                  </a:txBody>
                  <a:tcPr marL="0" marR="0" marT="0" marB="0" anchor="b"/>
                </a:tc>
                <a:tc>
                  <a:txBody>
                    <a:bodyPr/>
                    <a:lstStyle/>
                    <a:p>
                      <a:pPr algn="l" fontAlgn="b"/>
                      <a:r>
                        <a:rPr lang="en-US" sz="1100" b="1" u="none" strike="noStrike"/>
                        <a:t>Geologists</a:t>
                      </a:r>
                      <a:endParaRPr lang="en-US" sz="1100" b="1" i="0" u="none" strike="noStrike">
                        <a:solidFill>
                          <a:srgbClr val="000000"/>
                        </a:solidFill>
                        <a:latin typeface="Calibri"/>
                      </a:endParaRPr>
                    </a:p>
                  </a:txBody>
                  <a:tcPr marL="0" marR="0" marT="0" marB="0" anchor="b"/>
                </a:tc>
                <a:tc>
                  <a:txBody>
                    <a:bodyPr/>
                    <a:lstStyle/>
                    <a:p>
                      <a:pPr algn="l" fontAlgn="b"/>
                      <a:r>
                        <a:rPr lang="en-US" sz="1100" b="1" u="none" strike="noStrike"/>
                        <a:t>Technicians</a:t>
                      </a:r>
                      <a:endParaRPr lang="en-US" sz="1100" b="1" i="0" u="none" strike="noStrike">
                        <a:solidFill>
                          <a:srgbClr val="000000"/>
                        </a:solidFill>
                        <a:latin typeface="Calibri"/>
                      </a:endParaRPr>
                    </a:p>
                  </a:txBody>
                  <a:tcPr marL="0" marR="0" marT="0" marB="0" anchor="b"/>
                </a:tc>
              </a:tr>
              <a:tr h="315686">
                <a:tc>
                  <a:txBody>
                    <a:bodyPr/>
                    <a:lstStyle/>
                    <a:p>
                      <a:pPr algn="ctr" fontAlgn="b"/>
                      <a:r>
                        <a:rPr lang="en-US" sz="1600" b="1" u="none" strike="noStrike" dirty="0" smtClean="0"/>
                        <a:t>Balkh</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1</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0</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a:t>0</a:t>
                      </a:r>
                      <a:endParaRPr lang="en-US" sz="1600" b="1" i="0" u="none" strike="noStrike">
                        <a:solidFill>
                          <a:srgbClr val="000000"/>
                        </a:solidFill>
                        <a:latin typeface="Calibri"/>
                      </a:endParaRPr>
                    </a:p>
                  </a:txBody>
                  <a:tcPr marL="0" marR="0" marT="0" marB="0" anchor="b"/>
                </a:tc>
              </a:tr>
              <a:tr h="315686">
                <a:tc>
                  <a:txBody>
                    <a:bodyPr/>
                    <a:lstStyle/>
                    <a:p>
                      <a:pPr algn="ctr" fontAlgn="b"/>
                      <a:r>
                        <a:rPr lang="en-US" sz="1600" b="1" u="none" strike="noStrike" dirty="0" smtClean="0"/>
                        <a:t>Jowzjan</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1</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4</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a:t>6</a:t>
                      </a:r>
                      <a:endParaRPr lang="en-US" sz="1600" b="1" i="0" u="none" strike="noStrike">
                        <a:solidFill>
                          <a:srgbClr val="000000"/>
                        </a:solidFill>
                        <a:latin typeface="Calibri"/>
                      </a:endParaRPr>
                    </a:p>
                  </a:txBody>
                  <a:tcPr marL="0" marR="0" marT="0" marB="0" anchor="b"/>
                </a:tc>
              </a:tr>
              <a:tr h="315686">
                <a:tc>
                  <a:txBody>
                    <a:bodyPr/>
                    <a:lstStyle/>
                    <a:p>
                      <a:pPr algn="ctr" fontAlgn="b"/>
                      <a:r>
                        <a:rPr lang="en-US" sz="1600" b="1" u="none" strike="noStrike" dirty="0" err="1"/>
                        <a:t>Faryab</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1</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3</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0</a:t>
                      </a:r>
                      <a:endParaRPr lang="en-US" sz="1600" b="1" i="0" u="none" strike="noStrike" dirty="0">
                        <a:solidFill>
                          <a:srgbClr val="000000"/>
                        </a:solidFill>
                        <a:latin typeface="Calibri"/>
                      </a:endParaRPr>
                    </a:p>
                  </a:txBody>
                  <a:tcPr marL="0" marR="0" marT="0" marB="0" anchor="b"/>
                </a:tc>
              </a:tr>
              <a:tr h="315686">
                <a:tc>
                  <a:txBody>
                    <a:bodyPr/>
                    <a:lstStyle/>
                    <a:p>
                      <a:pPr algn="ctr" fontAlgn="b"/>
                      <a:r>
                        <a:rPr lang="en-US" sz="1600" b="1" u="none" strike="noStrike" dirty="0" err="1"/>
                        <a:t>Sar</a:t>
                      </a:r>
                      <a:r>
                        <a:rPr lang="en-US" sz="1600" b="1" u="none" strike="noStrike" dirty="0"/>
                        <a:t>-e- </a:t>
                      </a:r>
                      <a:r>
                        <a:rPr lang="en-US" sz="1600" b="1" u="none" strike="noStrike" dirty="0" err="1"/>
                        <a:t>pul</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0</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a:t>4</a:t>
                      </a:r>
                      <a:endParaRPr lang="en-US" sz="1600" b="1" i="0" u="none" strike="noStrike">
                        <a:solidFill>
                          <a:srgbClr val="000000"/>
                        </a:solidFill>
                        <a:latin typeface="Calibri"/>
                      </a:endParaRPr>
                    </a:p>
                  </a:txBody>
                  <a:tcPr marL="0" marR="0" marT="0" marB="0" anchor="b"/>
                </a:tc>
                <a:tc>
                  <a:txBody>
                    <a:bodyPr/>
                    <a:lstStyle/>
                    <a:p>
                      <a:pPr algn="ctr" fontAlgn="b"/>
                      <a:r>
                        <a:rPr lang="en-US" sz="1600" b="1" u="none" strike="noStrike" dirty="0"/>
                        <a:t>0</a:t>
                      </a:r>
                      <a:endParaRPr lang="en-US" sz="1600" b="1" i="0" u="none" strike="noStrike" dirty="0">
                        <a:solidFill>
                          <a:srgbClr val="000000"/>
                        </a:solidFill>
                        <a:latin typeface="Calibri"/>
                      </a:endParaRPr>
                    </a:p>
                  </a:txBody>
                  <a:tcPr marL="0" marR="0" marT="0" marB="0" anchor="b"/>
                </a:tc>
              </a:tr>
              <a:tr h="315686">
                <a:tc>
                  <a:txBody>
                    <a:bodyPr/>
                    <a:lstStyle/>
                    <a:p>
                      <a:pPr algn="ctr" fontAlgn="b"/>
                      <a:r>
                        <a:rPr lang="en-US" sz="1600" b="1" u="none" strike="noStrike" dirty="0" err="1"/>
                        <a:t>Samangan</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1</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1</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0</a:t>
                      </a:r>
                      <a:endParaRPr lang="en-US" sz="1600" b="1" i="0" u="none" strike="noStrike" dirty="0">
                        <a:solidFill>
                          <a:srgbClr val="000000"/>
                        </a:solidFill>
                        <a:latin typeface="Calibri"/>
                      </a:endParaRPr>
                    </a:p>
                  </a:txBody>
                  <a:tcPr marL="0" marR="0" marT="0" marB="0" anchor="b"/>
                </a:tc>
              </a:tr>
            </a:tbl>
          </a:graphicData>
        </a:graphic>
      </p:graphicFrame>
      <p:pic>
        <p:nvPicPr>
          <p:cNvPr id="6" name="Picture 3" descr="Norplan_tm_281_neg_thumpnail.jpg"/>
          <p:cNvPicPr>
            <a:picLocks noChangeAspect="1"/>
          </p:cNvPicPr>
          <p:nvPr/>
        </p:nvPicPr>
        <p:blipFill>
          <a:blip r:embed="rId2" cstate="print"/>
          <a:srcRect/>
          <a:stretch>
            <a:fillRect/>
          </a:stretch>
        </p:blipFill>
        <p:spPr bwMode="auto">
          <a:xfrm>
            <a:off x="8429625" y="6286500"/>
            <a:ext cx="500063" cy="365125"/>
          </a:xfrm>
          <a:prstGeom prst="rect">
            <a:avLst/>
          </a:prstGeom>
          <a:noFill/>
          <a:ln w="9525">
            <a:noFill/>
            <a:miter lim="800000"/>
            <a:headEnd/>
            <a:tailEnd/>
          </a:ln>
        </p:spPr>
      </p:pic>
      <p:sp>
        <p:nvSpPr>
          <p:cNvPr id="7" name="TextBox 6"/>
          <p:cNvSpPr txBox="1"/>
          <p:nvPr/>
        </p:nvSpPr>
        <p:spPr>
          <a:xfrm>
            <a:off x="609600" y="-76200"/>
            <a:ext cx="7925824" cy="461665"/>
          </a:xfrm>
          <a:prstGeom prst="rect">
            <a:avLst/>
          </a:prstGeom>
          <a:noFill/>
        </p:spPr>
        <p:txBody>
          <a:bodyPr wrap="none" rtlCol="0">
            <a:spAutoFit/>
          </a:bodyPr>
          <a:lstStyle/>
          <a:p>
            <a:r>
              <a:rPr lang="en-US" sz="2400" dirty="0" smtClean="0">
                <a:solidFill>
                  <a:srgbClr val="002060"/>
                </a:solidFill>
              </a:rPr>
              <a:t>TNA of Kabul city, North part provinces and Private sectors</a:t>
            </a:r>
            <a:endParaRPr lang="en-US" sz="2400" dirty="0">
              <a:solidFill>
                <a:srgbClr val="00206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029200"/>
            <a:ext cx="8991600" cy="1143000"/>
          </a:xfrm>
        </p:spPr>
        <p:txBody>
          <a:bodyPr>
            <a:noAutofit/>
          </a:bodyPr>
          <a:lstStyle/>
          <a:p>
            <a:r>
              <a:rPr lang="en-US" sz="3600" b="1" dirty="0" smtClean="0"/>
              <a:t>           Categorization of Focus groups </a:t>
            </a:r>
            <a:r>
              <a:rPr lang="en-US" sz="1800" dirty="0" smtClean="0"/>
              <a:t/>
            </a:r>
            <a:br>
              <a:rPr lang="en-US" sz="1800" dirty="0" smtClean="0"/>
            </a:br>
            <a:r>
              <a:rPr lang="en-US" sz="1800" b="1" i="1" dirty="0" smtClean="0">
                <a:solidFill>
                  <a:schemeClr val="accent2"/>
                </a:solidFill>
              </a:rPr>
              <a:t>The participants of targeted group for training courses focused on :</a:t>
            </a:r>
            <a:br>
              <a:rPr lang="en-US" sz="1800" b="1" i="1" dirty="0" smtClean="0">
                <a:solidFill>
                  <a:schemeClr val="accent2"/>
                </a:solidFill>
              </a:rPr>
            </a:br>
            <a:r>
              <a:rPr lang="en-US" sz="1800" b="1" i="1" dirty="0" smtClean="0">
                <a:solidFill>
                  <a:schemeClr val="accent2"/>
                </a:solidFill>
              </a:rPr>
              <a:t>MRRD, MoM, MWP, MAIL, MPH, NEPA, ANDEMA, Universities and private sectors.</a:t>
            </a:r>
            <a:r>
              <a:rPr lang="en-US" sz="1800" dirty="0" smtClean="0"/>
              <a:t/>
            </a:r>
            <a:br>
              <a:rPr lang="en-US" sz="1800" dirty="0" smtClean="0"/>
            </a:br>
            <a:r>
              <a:rPr lang="en-US" sz="2800" dirty="0" smtClean="0"/>
              <a:t>-</a:t>
            </a:r>
            <a:r>
              <a:rPr lang="en-US" sz="2800" b="1" dirty="0" smtClean="0"/>
              <a:t>Well Experienced Hydrogeologists (MoM, DACAAR,NCA,MRRD) to be trained only in well Hydraulics </a:t>
            </a:r>
            <a:r>
              <a:rPr lang="en-US" sz="2800" dirty="0" smtClean="0"/>
              <a:t/>
            </a:r>
            <a:br>
              <a:rPr lang="en-US" sz="2800" dirty="0" smtClean="0"/>
            </a:br>
            <a:r>
              <a:rPr lang="en-US" sz="2800" dirty="0" smtClean="0"/>
              <a:t>-</a:t>
            </a:r>
            <a:r>
              <a:rPr lang="en-US" sz="2800" b="1" dirty="0" smtClean="0">
                <a:solidFill>
                  <a:srgbClr val="FF0000"/>
                </a:solidFill>
              </a:rPr>
              <a:t>Young and Junior Hydrogeologists to be trained</a:t>
            </a:r>
            <a:r>
              <a:rPr lang="en-US" sz="2800" dirty="0" smtClean="0"/>
              <a:t/>
            </a:r>
            <a:br>
              <a:rPr lang="en-US" sz="2800" dirty="0" smtClean="0"/>
            </a:br>
            <a:r>
              <a:rPr lang="en-US" sz="2800" dirty="0" smtClean="0"/>
              <a:t>-</a:t>
            </a:r>
            <a:r>
              <a:rPr lang="en-US" sz="2800" b="1" dirty="0" err="1" smtClean="0">
                <a:solidFill>
                  <a:srgbClr val="002060"/>
                </a:solidFill>
              </a:rPr>
              <a:t>Hydrochemists</a:t>
            </a:r>
            <a:r>
              <a:rPr lang="en-US" sz="2800" b="1" dirty="0" smtClean="0">
                <a:solidFill>
                  <a:srgbClr val="002060"/>
                </a:solidFill>
              </a:rPr>
              <a:t> to be trained</a:t>
            </a:r>
            <a:r>
              <a:rPr lang="en-US" sz="2800" dirty="0" smtClean="0"/>
              <a:t/>
            </a:r>
            <a:br>
              <a:rPr lang="en-US" sz="2800" dirty="0" smtClean="0"/>
            </a:br>
            <a:r>
              <a:rPr lang="en-US" sz="2800" dirty="0" smtClean="0"/>
              <a:t>-</a:t>
            </a:r>
            <a:r>
              <a:rPr lang="en-US" sz="2800" b="1" dirty="0" smtClean="0">
                <a:solidFill>
                  <a:srgbClr val="7030A0"/>
                </a:solidFill>
              </a:rPr>
              <a:t>Geophysists to be trained</a:t>
            </a:r>
            <a:r>
              <a:rPr lang="en-US" sz="2800" dirty="0" smtClean="0"/>
              <a:t/>
            </a:r>
            <a:br>
              <a:rPr lang="en-US" sz="2800" dirty="0" smtClean="0"/>
            </a:br>
            <a:r>
              <a:rPr lang="en-US" sz="2800" dirty="0" smtClean="0"/>
              <a:t>-</a:t>
            </a:r>
            <a:r>
              <a:rPr lang="en-US" sz="2800" b="1" dirty="0" smtClean="0">
                <a:solidFill>
                  <a:srgbClr val="7030A0"/>
                </a:solidFill>
              </a:rPr>
              <a:t>Technicians (Drilling, Water Lab., Geophysics, Compressor and Pumping test groups) to be trained.</a:t>
            </a:r>
            <a:br>
              <a:rPr lang="en-US" sz="2800" b="1" dirty="0" smtClean="0">
                <a:solidFill>
                  <a:srgbClr val="7030A0"/>
                </a:solidFill>
              </a:rPr>
            </a:br>
            <a:r>
              <a:rPr lang="en-US" sz="2800" b="1" dirty="0" smtClean="0">
                <a:solidFill>
                  <a:srgbClr val="7030A0"/>
                </a:solidFill>
              </a:rPr>
              <a:t>-GIS/MIS</a:t>
            </a:r>
            <a:br>
              <a:rPr lang="en-US" sz="2800" b="1" dirty="0" smtClean="0">
                <a:solidFill>
                  <a:srgbClr val="7030A0"/>
                </a:solidFill>
              </a:rPr>
            </a:br>
            <a:r>
              <a:rPr lang="en-US" sz="2800" b="1" dirty="0" smtClean="0">
                <a:solidFill>
                  <a:srgbClr val="7030A0"/>
                </a:solidFill>
              </a:rPr>
              <a:t>-Water supply and sanitation</a:t>
            </a:r>
            <a:r>
              <a:rPr lang="en-US" sz="1800" dirty="0" smtClean="0"/>
              <a:t/>
            </a:r>
            <a:br>
              <a:rPr lang="en-US" sz="1800" dirty="0" smtClean="0"/>
            </a:br>
            <a:r>
              <a:rPr lang="en-US" sz="2400" b="1" dirty="0" smtClean="0"/>
              <a:t>Private sectors do not have any interest for training and even are not willing to have any information about personal qualification, only they have technicians for drilling and compressor operation</a:t>
            </a:r>
            <a:r>
              <a:rPr lang="en-US" sz="1800" dirty="0" smtClean="0"/>
              <a:t>.</a:t>
            </a:r>
            <a:endParaRPr lang="en-US" sz="1800" dirty="0"/>
          </a:p>
        </p:txBody>
      </p:sp>
      <p:pic>
        <p:nvPicPr>
          <p:cNvPr id="3" name="Picture 3" descr="Norplan_tm_281_neg_thumpnail.jpg"/>
          <p:cNvPicPr>
            <a:picLocks noChangeAspect="1"/>
          </p:cNvPicPr>
          <p:nvPr/>
        </p:nvPicPr>
        <p:blipFill>
          <a:blip r:embed="rId2" cstate="print"/>
          <a:srcRect/>
          <a:stretch>
            <a:fillRect/>
          </a:stretch>
        </p:blipFill>
        <p:spPr bwMode="auto">
          <a:xfrm>
            <a:off x="8429625" y="6400800"/>
            <a:ext cx="500063" cy="365125"/>
          </a:xfrm>
          <a:prstGeom prst="rect">
            <a:avLst/>
          </a:prstGeom>
          <a:noFill/>
          <a:ln w="9525">
            <a:noFill/>
            <a:miter lim="800000"/>
            <a:headEnd/>
            <a:tailEnd/>
          </a:ln>
        </p:spPr>
      </p:pic>
      <p:sp>
        <p:nvSpPr>
          <p:cNvPr id="4"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1347</TotalTime>
  <Words>3314</Words>
  <Application>Microsoft Macintosh PowerPoint</Application>
  <PresentationFormat>On-screen Show (4:3)</PresentationFormat>
  <Paragraphs>977</Paragraphs>
  <Slides>21</Slides>
  <Notes>2</Notes>
  <HiddenSlides>0</HiddenSlides>
  <MMClips>0</MMClips>
  <ScaleCrop>false</ScaleCrop>
  <HeadingPairs>
    <vt:vector size="6" baseType="variant">
      <vt:variant>
        <vt:lpstr>Design Template</vt:lpstr>
      </vt:variant>
      <vt:variant>
        <vt:i4>1</vt:i4>
      </vt:variant>
      <vt:variant>
        <vt:lpstr>Embedded OLE Servers</vt:lpstr>
      </vt:variant>
      <vt:variant>
        <vt:i4>2</vt:i4>
      </vt:variant>
      <vt:variant>
        <vt:lpstr>Slide Titles</vt:lpstr>
      </vt:variant>
      <vt:variant>
        <vt:i4>21</vt:i4>
      </vt:variant>
    </vt:vector>
  </HeadingPairs>
  <TitlesOfParts>
    <vt:vector size="24" baseType="lpstr">
      <vt:lpstr>Flow</vt:lpstr>
      <vt:lpstr>Document</vt:lpstr>
      <vt:lpstr>Photo Editor Photo</vt:lpstr>
      <vt:lpstr>Slide 1</vt:lpstr>
      <vt:lpstr>Slide 2</vt:lpstr>
      <vt:lpstr>Contents</vt:lpstr>
      <vt:lpstr>Slide 4</vt:lpstr>
      <vt:lpstr>Slide 5</vt:lpstr>
      <vt:lpstr>Slide 6</vt:lpstr>
      <vt:lpstr>Slide 7</vt:lpstr>
      <vt:lpstr>Slide 8</vt:lpstr>
      <vt:lpstr>           Categorization of Focus groups  The participants of targeted group for training courses focused on : MRRD, MoM, MWP, MAIL, MPH, NEPA, ANDEMA, Universities and private sectors. -Well Experienced Hydrogeologists (MoM, DACAAR,NCA,MRRD) to be trained only in well Hydraulics  -Young and Junior Hydrogeologists to be trained -Hydrochemists to be trained -Geophysists to be trained -Technicians (Drilling, Water Lab., Geophysics, Compressor and Pumping test groups) to be trained. -GIS/MIS -Water supply and sanitation Private sectors do not have any interest for training and even are not willing to have any information about personal qualification, only they have technicians for drilling and compressor operation.</vt:lpstr>
      <vt:lpstr>Training Modules and topics</vt:lpstr>
      <vt:lpstr>Slide 11</vt:lpstr>
      <vt:lpstr>Experts for training course</vt:lpstr>
      <vt:lpstr>Slide 13</vt:lpstr>
      <vt:lpstr>Slide 14</vt:lpstr>
      <vt:lpstr>Slide 15</vt:lpstr>
      <vt:lpstr>Slide 16</vt:lpstr>
      <vt:lpstr>Slide 17</vt:lpstr>
      <vt:lpstr>Slide 18</vt:lpstr>
      <vt:lpstr>Slide 19</vt:lpstr>
      <vt:lpstr>Thank  you</vt:lpstr>
      <vt:lpstr>Slide 21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  Training and work progress</dc:title>
  <dc:creator>Naim Eqrar</dc:creator>
  <cp:keywords/>
  <cp:lastModifiedBy>Svein Stoveland</cp:lastModifiedBy>
  <cp:revision>99</cp:revision>
  <dcterms:created xsi:type="dcterms:W3CDTF">2013-02-13T09:04:09Z</dcterms:created>
  <dcterms:modified xsi:type="dcterms:W3CDTF">2013-02-13T09:05:35Z</dcterms:modified>
</cp:coreProperties>
</file>