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75" r:id="rId10"/>
    <p:sldId id="264" r:id="rId11"/>
    <p:sldId id="276" r:id="rId12"/>
    <p:sldId id="266" r:id="rId13"/>
    <p:sldId id="278" r:id="rId14"/>
    <p:sldId id="267" r:id="rId15"/>
    <p:sldId id="286" r:id="rId16"/>
    <p:sldId id="268" r:id="rId17"/>
    <p:sldId id="279" r:id="rId18"/>
    <p:sldId id="280" r:id="rId19"/>
    <p:sldId id="281" r:id="rId20"/>
    <p:sldId id="282" r:id="rId21"/>
    <p:sldId id="283" r:id="rId22"/>
    <p:sldId id="289" r:id="rId23"/>
    <p:sldId id="285" r:id="rId24"/>
    <p:sldId id="284" r:id="rId25"/>
    <p:sldId id="287" r:id="rId26"/>
    <p:sldId id="28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88" autoAdjust="0"/>
    <p:restoredTop sz="94624" autoAdjust="0"/>
  </p:normalViewPr>
  <p:slideViewPr>
    <p:cSldViewPr>
      <p:cViewPr varScale="1">
        <p:scale>
          <a:sx n="116" d="100"/>
          <a:sy n="116" d="100"/>
        </p:scale>
        <p:origin x="-67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68D06-A8A7-4FA6-B764-645B3005D050}" type="datetimeFigureOut">
              <a:rPr lang="en-US" smtClean="0"/>
              <a:pPr/>
              <a:t>2/13/13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E5151-373B-4D09-9FA6-7D7217194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C95D1-4DA4-4CB1-838E-82DAFF1F7F1A}" type="datetimeFigureOut">
              <a:rPr lang="en-US" smtClean="0"/>
              <a:pPr/>
              <a:t>2/13/13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FB241-5946-404A-8A4D-B1E7C8A727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1D5234-7B98-4206-8ADC-C02F4368F895}" type="datetime1">
              <a:rPr lang="en-US" smtClean="0"/>
              <a:pPr/>
              <a:t>2/13/13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8173-9F5D-4EA8-B8B8-B6D1E025A57D}" type="datetime1">
              <a:rPr lang="en-US" smtClean="0"/>
              <a:pPr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CF71-455E-4054-9354-66FB23A7DE01}" type="datetime1">
              <a:rPr lang="en-US" smtClean="0"/>
              <a:pPr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8E4D-6333-40EA-8B38-BB186FCB352E}" type="datetime1">
              <a:rPr lang="en-US" smtClean="0"/>
              <a:pPr/>
              <a:t>2/13/13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FD33-B6DC-42DD-AA0D-F977520E462A}" type="datetime1">
              <a:rPr lang="en-US" smtClean="0"/>
              <a:pPr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17D08-817D-43CF-948B-B19143979128}" type="datetime1">
              <a:rPr lang="en-US" smtClean="0"/>
              <a:pPr/>
              <a:t>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321C-ED3F-44B8-8161-30474D24EAB4}" type="datetime1">
              <a:rPr lang="en-US" smtClean="0"/>
              <a:pPr/>
              <a:t>2/13/13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953C-1E22-4A88-B258-C880F50A6C40}" type="datetime1">
              <a:rPr lang="en-US" smtClean="0"/>
              <a:pPr/>
              <a:t>2/13/13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8DB4F-6882-422C-8CA3-9EEDACE5ED82}" type="datetime1">
              <a:rPr lang="en-US" smtClean="0"/>
              <a:pPr/>
              <a:t>2/13/13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68C0263B-8899-4A1A-B676-F72270AA2D1D}" type="datetime1">
              <a:rPr lang="en-US" smtClean="0"/>
              <a:pPr/>
              <a:t>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6FBE36E-FC83-45DE-9C1E-52447F7204D2}" type="datetime1">
              <a:rPr lang="en-US" smtClean="0"/>
              <a:pPr/>
              <a:t>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34B845A0-C161-4441-AF5D-F2A4726A62D9}" type="datetime1">
              <a:rPr lang="en-US" smtClean="0"/>
              <a:pPr/>
              <a:t>2/13/13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Bilde 1" descr="Description: Norplanlogo_281_loo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572000" y="6400800"/>
            <a:ext cx="1846262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oplan.af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239000" cy="182976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NORPLAN</a:t>
            </a:r>
            <a:br>
              <a:rPr lang="en-US" dirty="0" smtClean="0"/>
            </a:br>
            <a:r>
              <a:rPr lang="en-US" sz="3600" dirty="0" smtClean="0"/>
              <a:t>GIS Development (Faryab Province)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239000" cy="119970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By: M </a:t>
            </a:r>
            <a:r>
              <a:rPr lang="en-US" dirty="0" err="1" smtClean="0"/>
              <a:t>Shuaib</a:t>
            </a:r>
            <a:r>
              <a:rPr lang="en-US" dirty="0" smtClean="0"/>
              <a:t> </a:t>
            </a:r>
            <a:r>
              <a:rPr lang="en-US" dirty="0" err="1" smtClean="0"/>
              <a:t>Zarinkhail</a:t>
            </a:r>
            <a:endParaRPr lang="en-US" dirty="0" smtClean="0"/>
          </a:p>
          <a:p>
            <a:pPr algn="ctr"/>
            <a:r>
              <a:rPr lang="en-US" dirty="0" smtClean="0"/>
              <a:t>GIS-MIS Advisor</a:t>
            </a:r>
          </a:p>
          <a:p>
            <a:pPr algn="ctr"/>
            <a:r>
              <a:rPr lang="en-US" dirty="0" smtClean="0"/>
              <a:t>NORPLAN, </a:t>
            </a:r>
            <a:r>
              <a:rPr lang="en-US" dirty="0" err="1" smtClean="0"/>
              <a:t>RuWatSIP</a:t>
            </a:r>
            <a:r>
              <a:rPr lang="en-US" dirty="0" smtClean="0"/>
              <a:t>, MRRD</a:t>
            </a:r>
            <a:endParaRPr lang="en-US" dirty="0"/>
          </a:p>
        </p:txBody>
      </p:sp>
      <p:pic>
        <p:nvPicPr>
          <p:cNvPr id="4" name="Bilde 13" descr="bluehigh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54975" y="-531813"/>
            <a:ext cx="1125538" cy="1124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138" y="476250"/>
            <a:ext cx="1312862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Y:\2 RuWATSIP\1 RGIS\99_Ancillary\01_Symbol_Fonts\01_logos\MRRD 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533400"/>
            <a:ext cx="1219057" cy="1246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issue in this data is that some groundwater points are </a:t>
            </a:r>
            <a:r>
              <a:rPr lang="en-US" u="sng" dirty="0" smtClean="0"/>
              <a:t>reported as groups</a:t>
            </a:r>
          </a:p>
          <a:p>
            <a:pPr lvl="1"/>
            <a:r>
              <a:rPr lang="en-US" dirty="0" smtClean="0"/>
              <a:t>Those of grouped groundwater points that have GPS coordinates, they have only one point with (</a:t>
            </a:r>
            <a:r>
              <a:rPr lang="en-US" dirty="0" err="1" smtClean="0"/>
              <a:t>x,y</a:t>
            </a:r>
            <a:r>
              <a:rPr lang="en-US" dirty="0" smtClean="0"/>
              <a:t>) coordinates</a:t>
            </a:r>
          </a:p>
          <a:p>
            <a:pPr lvl="1"/>
            <a:r>
              <a:rPr lang="en-US" dirty="0" smtClean="0"/>
              <a:t>Such data can only be shown under one symbol (point) on a map layer which is still fine for some activities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Groundwater Points Data (group data)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27" name="Picture 3" descr="Y:\2 RuWATSIP\1 RGIS\02_Map_Products\01_Reference\04_District\Faryab_Group_Wells_Gurziwan_Distric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1838"/>
            <a:ext cx="9144000" cy="6466162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Gurziwan</a:t>
            </a:r>
            <a:r>
              <a:rPr lang="en-US" sz="2800" dirty="0" smtClean="0"/>
              <a:t> District, Faryab - Grouped Wells</a:t>
            </a:r>
            <a:br>
              <a:rPr lang="en-US" sz="2800" dirty="0" smtClean="0"/>
            </a:b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can call this existing data the raw data</a:t>
            </a:r>
          </a:p>
          <a:p>
            <a:pPr lvl="1"/>
            <a:r>
              <a:rPr lang="en-US" dirty="0" smtClean="0"/>
              <a:t>The raw data need further clearance and check for accuracy</a:t>
            </a:r>
          </a:p>
          <a:p>
            <a:r>
              <a:rPr lang="en-US" dirty="0" smtClean="0"/>
              <a:t>During the planning phase of the NORPLAN project, our </a:t>
            </a:r>
            <a:r>
              <a:rPr lang="en-US" u="sng" dirty="0" smtClean="0"/>
              <a:t>international colleagues had worked on Faryab raw data</a:t>
            </a:r>
          </a:p>
          <a:p>
            <a:r>
              <a:rPr lang="en-US" dirty="0" smtClean="0"/>
              <a:t>Some records are clarified and ready to use in project database</a:t>
            </a:r>
          </a:p>
          <a:p>
            <a:pPr lvl="1"/>
            <a:r>
              <a:rPr lang="en-US" dirty="0" smtClean="0"/>
              <a:t>About </a:t>
            </a:r>
            <a:r>
              <a:rPr lang="en-US" b="1" u="sng" dirty="0" smtClean="0"/>
              <a:t>1,200</a:t>
            </a:r>
            <a:r>
              <a:rPr lang="en-US" dirty="0" smtClean="0"/>
              <a:t> records are ready for entry to project database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Groundwater Points Data (raw data)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Water quality data is another aspect</a:t>
            </a:r>
          </a:p>
          <a:p>
            <a:r>
              <a:rPr lang="en-US" dirty="0" smtClean="0"/>
              <a:t>NORPLAN needs to record the following to represent </a:t>
            </a:r>
            <a:r>
              <a:rPr lang="en-US" u="sng" dirty="0" smtClean="0"/>
              <a:t>groundwater quality data </a:t>
            </a:r>
            <a:r>
              <a:rPr lang="en-US" dirty="0" smtClean="0"/>
              <a:t>on GIS maps</a:t>
            </a:r>
          </a:p>
          <a:p>
            <a:pPr lvl="1"/>
            <a:r>
              <a:rPr lang="en-US" u="sng" dirty="0" smtClean="0"/>
              <a:t>Measurement</a:t>
            </a:r>
            <a:r>
              <a:rPr lang="en-US" dirty="0" smtClean="0"/>
              <a:t> record</a:t>
            </a:r>
          </a:p>
          <a:p>
            <a:pPr lvl="1"/>
            <a:r>
              <a:rPr lang="en-US" u="sng" dirty="0" smtClean="0"/>
              <a:t>Water test </a:t>
            </a:r>
            <a:r>
              <a:rPr lang="en-US" dirty="0" smtClean="0"/>
              <a:t>record</a:t>
            </a:r>
          </a:p>
          <a:p>
            <a:pPr lvl="2"/>
            <a:r>
              <a:rPr lang="en-US" dirty="0" smtClean="0"/>
              <a:t>Different kinds of tests can be implemented and recorded</a:t>
            </a:r>
          </a:p>
          <a:p>
            <a:pPr lvl="1"/>
            <a:r>
              <a:rPr lang="en-US" u="sng" dirty="0" smtClean="0"/>
              <a:t>Maintenance</a:t>
            </a:r>
            <a:r>
              <a:rPr lang="en-US" dirty="0" smtClean="0"/>
              <a:t> record</a:t>
            </a:r>
          </a:p>
          <a:p>
            <a:pPr lvl="1"/>
            <a:r>
              <a:rPr lang="en-US" u="sng" dirty="0" smtClean="0"/>
              <a:t>Monitoring</a:t>
            </a:r>
            <a:r>
              <a:rPr lang="en-US" dirty="0" smtClean="0"/>
              <a:t> record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Groundwater Quality Data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geodatabase needs to develop and </a:t>
            </a:r>
            <a:r>
              <a:rPr lang="en-US" u="sng" dirty="0" smtClean="0"/>
              <a:t>store the clarified data</a:t>
            </a:r>
            <a:r>
              <a:rPr lang="en-US" dirty="0" smtClean="0"/>
              <a:t> for Faryab</a:t>
            </a:r>
          </a:p>
          <a:p>
            <a:r>
              <a:rPr lang="en-US" dirty="0" smtClean="0"/>
              <a:t>Attributes for such data are:</a:t>
            </a:r>
          </a:p>
          <a:p>
            <a:pPr lvl="1"/>
            <a:r>
              <a:rPr lang="en-US" u="sng" dirty="0" smtClean="0"/>
              <a:t>Groundwater Points, Electrical Conductivity, Construction Details, Static Water Level, Yield – Drawdown Relation, Flow Rate</a:t>
            </a:r>
            <a:r>
              <a:rPr lang="en-US" dirty="0" smtClean="0"/>
              <a:t>, etc</a:t>
            </a:r>
          </a:p>
          <a:p>
            <a:r>
              <a:rPr lang="en-US" u="sng" dirty="0" smtClean="0"/>
              <a:t>Further analysis </a:t>
            </a:r>
            <a:r>
              <a:rPr lang="en-US" dirty="0" smtClean="0"/>
              <a:t>will be done based on this data and using </a:t>
            </a:r>
            <a:r>
              <a:rPr lang="en-US" u="sng" dirty="0" smtClean="0"/>
              <a:t>these formats as a template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Groundwater Points Data (database)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Explanations by WASH Specialist from UNICEF, </a:t>
            </a:r>
            <a:r>
              <a:rPr lang="en-US" dirty="0" err="1" smtClean="0"/>
              <a:t>Mr</a:t>
            </a:r>
            <a:r>
              <a:rPr lang="en-US" dirty="0" smtClean="0"/>
              <a:t> </a:t>
            </a:r>
            <a:r>
              <a:rPr lang="en-US" dirty="0" err="1" smtClean="0"/>
              <a:t>Adane</a:t>
            </a:r>
            <a:r>
              <a:rPr lang="en-US" dirty="0" smtClean="0"/>
              <a:t> </a:t>
            </a:r>
            <a:r>
              <a:rPr lang="en-US" dirty="0" err="1" smtClean="0"/>
              <a:t>Bekele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UNICEF Plans and Expectations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of the goals of NORPLAN is to </a:t>
            </a:r>
            <a:r>
              <a:rPr lang="en-US" u="sng" dirty="0" smtClean="0"/>
              <a:t>develop a hydrogeological map atlas </a:t>
            </a:r>
            <a:r>
              <a:rPr lang="en-US" dirty="0" smtClean="0"/>
              <a:t>and disseminate hydrogeological information in this atlas</a:t>
            </a:r>
          </a:p>
          <a:p>
            <a:r>
              <a:rPr lang="en-US" dirty="0" smtClean="0"/>
              <a:t>For this, close </a:t>
            </a:r>
            <a:r>
              <a:rPr lang="en-US" u="sng" dirty="0" smtClean="0"/>
              <a:t>coordination</a:t>
            </a:r>
            <a:r>
              <a:rPr lang="en-US" dirty="0" smtClean="0"/>
              <a:t> with the </a:t>
            </a:r>
            <a:r>
              <a:rPr lang="en-US" dirty="0" err="1" smtClean="0"/>
              <a:t>RuWatSIP</a:t>
            </a:r>
            <a:r>
              <a:rPr lang="en-US" dirty="0" smtClean="0"/>
              <a:t> as well as other organizations that involve in similar activities is required</a:t>
            </a:r>
          </a:p>
          <a:p>
            <a:r>
              <a:rPr lang="en-US" u="sng" dirty="0" smtClean="0"/>
              <a:t>Data stream and deliver trainings </a:t>
            </a:r>
            <a:r>
              <a:rPr lang="en-US" dirty="0" smtClean="0"/>
              <a:t>in such activities can help the NORPLAN to achieve this target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Way Forward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our plan, we have the following </a:t>
            </a:r>
            <a:r>
              <a:rPr lang="en-US" u="sng" dirty="0" smtClean="0"/>
              <a:t>3 main activities</a:t>
            </a:r>
          </a:p>
          <a:p>
            <a:pPr lvl="1"/>
            <a:r>
              <a:rPr lang="en-US" dirty="0" smtClean="0"/>
              <a:t>Develop </a:t>
            </a:r>
            <a:r>
              <a:rPr lang="en-US" u="sng" dirty="0" smtClean="0"/>
              <a:t>geodatabase</a:t>
            </a:r>
            <a:r>
              <a:rPr lang="en-US" dirty="0" smtClean="0"/>
              <a:t> (s) to record and represent project data on GIS (2013)</a:t>
            </a:r>
          </a:p>
          <a:p>
            <a:pPr lvl="1"/>
            <a:r>
              <a:rPr lang="en-US" dirty="0" smtClean="0"/>
              <a:t>Combine geological and hydrogeological map atlases for Faryab in </a:t>
            </a:r>
            <a:r>
              <a:rPr lang="en-US" u="sng" dirty="0" smtClean="0"/>
              <a:t>PDF</a:t>
            </a:r>
            <a:r>
              <a:rPr lang="en-US" dirty="0" smtClean="0"/>
              <a:t> and make them available online (2013)</a:t>
            </a:r>
          </a:p>
          <a:p>
            <a:pPr lvl="1"/>
            <a:r>
              <a:rPr lang="en-US" dirty="0" smtClean="0"/>
              <a:t>Develop an </a:t>
            </a:r>
            <a:r>
              <a:rPr lang="en-US" u="sng" dirty="0" smtClean="0"/>
              <a:t>ad-hoc online </a:t>
            </a:r>
            <a:r>
              <a:rPr lang="en-US" dirty="0" smtClean="0"/>
              <a:t>system to represent a web atlas for Faryab province 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Way Forward (Future Plan)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databases will be based on technical data formats clarified by </a:t>
            </a:r>
            <a:r>
              <a:rPr lang="en-US" u="sng" dirty="0" smtClean="0"/>
              <a:t>technical sources of the project</a:t>
            </a:r>
          </a:p>
          <a:p>
            <a:r>
              <a:rPr lang="en-US" u="sng" dirty="0" smtClean="0"/>
              <a:t>Technical maps for Faryab</a:t>
            </a:r>
            <a:r>
              <a:rPr lang="en-US" dirty="0" smtClean="0"/>
              <a:t> province in general and for </a:t>
            </a:r>
            <a:r>
              <a:rPr lang="en-US" u="sng" dirty="0" smtClean="0"/>
              <a:t>Faryab districts </a:t>
            </a:r>
            <a:r>
              <a:rPr lang="en-US" dirty="0" smtClean="0"/>
              <a:t>individually will be prepared</a:t>
            </a:r>
          </a:p>
          <a:p>
            <a:pPr lvl="1"/>
            <a:r>
              <a:rPr lang="en-US" dirty="0" smtClean="0"/>
              <a:t>Such sets of maps will be combined in portable files and shared with stakeholders via project web site 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www.norplan.af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Way Forward (Future Plan)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final work of NORPLAN in this regard will be disseminating information via an </a:t>
            </a:r>
            <a:r>
              <a:rPr lang="en-US" u="sng" dirty="0" smtClean="0"/>
              <a:t>online system</a:t>
            </a:r>
          </a:p>
          <a:p>
            <a:pPr lvl="1"/>
            <a:r>
              <a:rPr lang="en-US" dirty="0" smtClean="0"/>
              <a:t>The system will have an interface with a bunch of options to select different arguments on map</a:t>
            </a:r>
          </a:p>
          <a:p>
            <a:r>
              <a:rPr lang="en-US" dirty="0" smtClean="0"/>
              <a:t>The following slides show screen shots of a similar system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Way Forward (Future Plan)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42" name="Picture 2" descr="Y:\2 RuWATSIP\1 RGIS\02_Map_Products\01_Reference\01_National\Afghanistan_C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914400"/>
            <a:ext cx="7399337" cy="535305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focus is Faryab Province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System</a:t>
            </a:r>
            <a:endParaRPr lang="en-US" dirty="0"/>
          </a:p>
        </p:txBody>
      </p:sp>
      <p:pic>
        <p:nvPicPr>
          <p:cNvPr id="3074" name="Picture 2" descr="Y:\2 RuWATSIP\Project Documents\Presentations\Bridging Workshops Feb 2013\Web Interface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9144000" cy="5140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 System (Map Layers Menu)</a:t>
            </a:r>
            <a:endParaRPr lang="en-US" dirty="0"/>
          </a:p>
        </p:txBody>
      </p:sp>
      <p:pic>
        <p:nvPicPr>
          <p:cNvPr id="4098" name="Picture 2" descr="Y:\2 RuWATSIP\Project Documents\Presentations\Bridging Workshops Feb 2013\Web Interfac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30616"/>
            <a:ext cx="9144000" cy="5140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Sample System (ad-hoc information)</a:t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9144000" cy="514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Sample System (</a:t>
            </a:r>
            <a:r>
              <a:rPr lang="en-US" dirty="0" err="1" smtClean="0"/>
              <a:t>measurment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122" name="Picture 2" descr="Y:\2 RuWATSIP\Project Documents\Presentations\Bridging Workshops Feb 2013\Web Interface 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63780"/>
            <a:ext cx="90807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62000" y="685800"/>
            <a:ext cx="7772400" cy="1829761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Thank you for attention!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Next is group discussion:</a:t>
            </a:r>
            <a:endParaRPr lang="en-US" sz="3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85800" y="2667000"/>
            <a:ext cx="7772400" cy="2144311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dirty="0" smtClean="0"/>
              <a:t>Organization of data capture at both local and provincial levels?</a:t>
            </a:r>
          </a:p>
          <a:p>
            <a:pPr algn="l"/>
            <a:r>
              <a:rPr lang="en-US" dirty="0" smtClean="0"/>
              <a:t>	</a:t>
            </a:r>
            <a:r>
              <a:rPr lang="en-US" sz="2600" dirty="0" smtClean="0"/>
              <a:t>Who, where to collect, check and enter data?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What format and information would be desired by users of GIS?</a:t>
            </a:r>
          </a:p>
          <a:p>
            <a:pPr algn="l"/>
            <a:r>
              <a:rPr lang="en-US" sz="2600" dirty="0" smtClean="0"/>
              <a:t>	How should the information be presented to be most 	useful?</a:t>
            </a:r>
          </a:p>
          <a:p>
            <a:pPr algn="l"/>
            <a:r>
              <a:rPr lang="en-US" sz="2600" dirty="0" smtClean="0"/>
              <a:t>	improvements on proposed approach?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6146" name="Picture 2" descr="Y:\2 RuWATSIP\Project Documents\Presentations\Bridging Workshops Feb 2013\Illustrations\Data_Collect_investi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72600" cy="701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171" name="Picture 3" descr="Y:\2 RuWATSIP\Project Documents\Presentations\Bridging Workshops Feb 2013\Illustrations\Datacollecting_existin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797"/>
            <a:ext cx="9144000" cy="68720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218" name="Picture 2" descr="Y:\2 RuWATSIP\1 RGIS\02_Map_Products\01_Reference\03_Provincial\Faryab_Districts_C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1838"/>
            <a:ext cx="9144000" cy="6466162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Faryab Districts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project </a:t>
            </a:r>
            <a:r>
              <a:rPr lang="en-US" u="sng" dirty="0" smtClean="0"/>
              <a:t>focuses on Faryab </a:t>
            </a:r>
            <a:r>
              <a:rPr lang="en-US" dirty="0" smtClean="0"/>
              <a:t>province in north</a:t>
            </a:r>
          </a:p>
          <a:p>
            <a:pPr lvl="1"/>
            <a:r>
              <a:rPr lang="en-US" dirty="0" smtClean="0"/>
              <a:t>This work will further be used as </a:t>
            </a:r>
            <a:r>
              <a:rPr lang="en-US" u="sng" dirty="0" smtClean="0"/>
              <a:t>an example </a:t>
            </a:r>
            <a:r>
              <a:rPr lang="en-US" dirty="0" smtClean="0"/>
              <a:t>for other places and provinces</a:t>
            </a:r>
          </a:p>
          <a:p>
            <a:r>
              <a:rPr lang="en-US" dirty="0" smtClean="0"/>
              <a:t>Data types required for NORPLAN</a:t>
            </a:r>
          </a:p>
          <a:p>
            <a:pPr lvl="1"/>
            <a:r>
              <a:rPr lang="en-US" u="sng" dirty="0" smtClean="0"/>
              <a:t>Groundwater points </a:t>
            </a:r>
            <a:r>
              <a:rPr lang="en-US" dirty="0" smtClean="0"/>
              <a:t>data including</a:t>
            </a:r>
          </a:p>
          <a:p>
            <a:pPr lvl="2"/>
            <a:r>
              <a:rPr lang="en-US" dirty="0" smtClean="0"/>
              <a:t>Different types of wells (dug well, bore well, …)</a:t>
            </a:r>
          </a:p>
          <a:p>
            <a:pPr lvl="1"/>
            <a:r>
              <a:rPr lang="en-US" dirty="0" smtClean="0"/>
              <a:t>Springs feeding pipe networks</a:t>
            </a:r>
          </a:p>
          <a:p>
            <a:pPr lvl="1"/>
            <a:r>
              <a:rPr lang="en-US" dirty="0" err="1" smtClean="0"/>
              <a:t>Karezes</a:t>
            </a:r>
            <a:endParaRPr lang="en-US" dirty="0" smtClean="0"/>
          </a:p>
          <a:p>
            <a:pPr lvl="1"/>
            <a:r>
              <a:rPr lang="en-US" u="sng" dirty="0" smtClean="0"/>
              <a:t>Geological and hydrogeological base-maps</a:t>
            </a:r>
          </a:p>
          <a:p>
            <a:pPr lvl="1"/>
            <a:r>
              <a:rPr lang="en-US" dirty="0" smtClean="0"/>
              <a:t>Some additional </a:t>
            </a:r>
            <a:r>
              <a:rPr lang="en-US" u="sng" dirty="0" smtClean="0"/>
              <a:t>hydrological</a:t>
            </a:r>
            <a:r>
              <a:rPr lang="en-US" dirty="0" smtClean="0"/>
              <a:t> data (</a:t>
            </a:r>
            <a:r>
              <a:rPr lang="en-US" u="sng" dirty="0" smtClean="0"/>
              <a:t>river flows</a:t>
            </a:r>
            <a:r>
              <a:rPr lang="en-US" dirty="0" smtClean="0"/>
              <a:t>, rainfall)</a:t>
            </a:r>
          </a:p>
          <a:p>
            <a:pPr lvl="1"/>
            <a:r>
              <a:rPr lang="en-US" u="sng" dirty="0" smtClean="0"/>
              <a:t>Groundwater quality </a:t>
            </a:r>
            <a:r>
              <a:rPr lang="en-US" dirty="0" smtClean="0"/>
              <a:t>data (</a:t>
            </a:r>
            <a:r>
              <a:rPr lang="en-US" u="sng" dirty="0" smtClean="0"/>
              <a:t>measurements, tests</a:t>
            </a:r>
            <a:r>
              <a:rPr lang="en-US" dirty="0" smtClean="0"/>
              <a:t>, …)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Geographical Information System (GIS)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Groundwater points data for the whole country do exist</a:t>
            </a:r>
          </a:p>
          <a:p>
            <a:pPr lvl="1"/>
            <a:r>
              <a:rPr lang="en-US" dirty="0" smtClean="0"/>
              <a:t>This data is combined by </a:t>
            </a:r>
            <a:r>
              <a:rPr lang="en-US" u="sng" dirty="0" smtClean="0"/>
              <a:t>WASH cluster </a:t>
            </a:r>
            <a:r>
              <a:rPr lang="en-US" dirty="0" smtClean="0"/>
              <a:t>and submitted to the </a:t>
            </a:r>
            <a:r>
              <a:rPr lang="en-US" dirty="0" err="1" smtClean="0"/>
              <a:t>RuWatSIP</a:t>
            </a:r>
            <a:r>
              <a:rPr lang="en-US" dirty="0" smtClean="0"/>
              <a:t> in MRRD</a:t>
            </a:r>
          </a:p>
          <a:p>
            <a:r>
              <a:rPr lang="en-US" dirty="0" smtClean="0"/>
              <a:t>Different organizations are working in this area from more than 20 years</a:t>
            </a:r>
          </a:p>
          <a:p>
            <a:r>
              <a:rPr lang="en-US" dirty="0" smtClean="0"/>
              <a:t>Some of these organizations </a:t>
            </a:r>
            <a:r>
              <a:rPr lang="en-US" u="sng" dirty="0" smtClean="0"/>
              <a:t>work in Faryab </a:t>
            </a:r>
            <a:r>
              <a:rPr lang="en-US" dirty="0" smtClean="0"/>
              <a:t>province</a:t>
            </a:r>
          </a:p>
          <a:p>
            <a:pPr lvl="1"/>
            <a:r>
              <a:rPr lang="en-US" dirty="0" smtClean="0"/>
              <a:t>i.e. DACAAR, INTERSOS, NCA, NSP, SCA, </a:t>
            </a:r>
            <a:r>
              <a:rPr lang="en-US" dirty="0" err="1" smtClean="0"/>
              <a:t>RuWatSIP</a:t>
            </a:r>
            <a:r>
              <a:rPr lang="en-US" dirty="0" smtClean="0"/>
              <a:t> (MRRD)</a:t>
            </a:r>
          </a:p>
          <a:p>
            <a:r>
              <a:rPr lang="en-US" dirty="0" smtClean="0"/>
              <a:t>Extracted data from old </a:t>
            </a:r>
            <a:r>
              <a:rPr lang="en-US" u="sng" dirty="0" smtClean="0"/>
              <a:t>Soviet maps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Groundwater Points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figures show number of records for groundwater points up to date</a:t>
            </a:r>
          </a:p>
          <a:p>
            <a:pPr lvl="1"/>
            <a:r>
              <a:rPr lang="en-US" dirty="0" smtClean="0"/>
              <a:t>Total groundwater points in the country ~ </a:t>
            </a:r>
            <a:r>
              <a:rPr lang="en-US" u="sng" dirty="0" smtClean="0"/>
              <a:t>135,000</a:t>
            </a:r>
          </a:p>
          <a:p>
            <a:pPr lvl="1"/>
            <a:r>
              <a:rPr lang="en-US" dirty="0" smtClean="0"/>
              <a:t>Groundwater points in Faryab ~ </a:t>
            </a:r>
            <a:r>
              <a:rPr lang="en-US" u="sng" dirty="0" smtClean="0"/>
              <a:t>3,300</a:t>
            </a:r>
          </a:p>
          <a:p>
            <a:r>
              <a:rPr lang="en-US" dirty="0" smtClean="0"/>
              <a:t>This existing data is in </a:t>
            </a:r>
            <a:r>
              <a:rPr lang="en-US" u="sng" dirty="0" smtClean="0"/>
              <a:t>different formats</a:t>
            </a:r>
          </a:p>
          <a:p>
            <a:pPr lvl="1"/>
            <a:r>
              <a:rPr lang="en-US" dirty="0" smtClean="0"/>
              <a:t>Only </a:t>
            </a:r>
            <a:r>
              <a:rPr lang="en-US" u="sng" dirty="0" smtClean="0"/>
              <a:t>limited details</a:t>
            </a:r>
            <a:r>
              <a:rPr lang="en-US" dirty="0" smtClean="0"/>
              <a:t>, shown below, can be found in all</a:t>
            </a:r>
          </a:p>
          <a:p>
            <a:pPr lvl="2"/>
            <a:r>
              <a:rPr lang="en-US" dirty="0" smtClean="0"/>
              <a:t>Organization, Water Point Type, Construction Year, GPS Coordinates, Depth, Pump Type (if have hand pumps)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Groundwater Points Data (# of records)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of the important part in such data is the GPS (Global Positioning System) coordinates</a:t>
            </a:r>
          </a:p>
          <a:p>
            <a:pPr lvl="1"/>
            <a:r>
              <a:rPr lang="en-US" dirty="0" smtClean="0"/>
              <a:t>With the GPS coordinates, data can be shown on geographical maps</a:t>
            </a:r>
          </a:p>
          <a:p>
            <a:r>
              <a:rPr lang="en-US" dirty="0" smtClean="0"/>
              <a:t>GPS data is </a:t>
            </a:r>
            <a:r>
              <a:rPr lang="en-US" u="sng" dirty="0" smtClean="0"/>
              <a:t>not recorded for all </a:t>
            </a:r>
            <a:r>
              <a:rPr lang="en-US" dirty="0" smtClean="0"/>
              <a:t>the groundwater points</a:t>
            </a:r>
          </a:p>
          <a:p>
            <a:pPr lvl="1"/>
            <a:r>
              <a:rPr lang="en-US" dirty="0" smtClean="0"/>
              <a:t>Out of above, about </a:t>
            </a:r>
            <a:r>
              <a:rPr lang="en-US" u="sng" dirty="0" smtClean="0"/>
              <a:t>42,000</a:t>
            </a:r>
            <a:r>
              <a:rPr lang="en-US" dirty="0" smtClean="0"/>
              <a:t> groundwater points have GPS coordinates</a:t>
            </a:r>
          </a:p>
          <a:p>
            <a:pPr lvl="1"/>
            <a:r>
              <a:rPr lang="en-US" u="sng" dirty="0" smtClean="0"/>
              <a:t>About 2,800 </a:t>
            </a:r>
            <a:r>
              <a:rPr lang="en-US" dirty="0" smtClean="0"/>
              <a:t>of groundwater points in Faryab province have GPS coordinates and can be shown on GIS maps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Groundwater Points Data (GPS data)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1266" name="Picture 2" descr="Y:\2 RuWATSIP\1 RGIS\02_Map_Products\01_Reference\03_Provincial\Faryab_Wells_Depth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1837"/>
            <a:ext cx="9144000" cy="6466163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Faryab Well Depths Map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50" name="Picture 2" descr="Y:\2 RuWATSIP\1 RGIS\02_Map_Products\01_Reference\04_District\Faryab_Wells_Depth_Gurziwan_Distric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1837"/>
            <a:ext cx="9144000" cy="6466163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Gurziwan</a:t>
            </a:r>
            <a:r>
              <a:rPr lang="en-US" sz="3200" dirty="0" smtClean="0"/>
              <a:t> District, Faryab - Well Depths</a:t>
            </a:r>
            <a:br>
              <a:rPr lang="en-US" sz="3200" dirty="0" smtClean="0"/>
            </a:b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8873</TotalTime>
  <Words>953</Words>
  <Application>Microsoft Macintosh PowerPoint</Application>
  <PresentationFormat>On-screen Show (4:3)</PresentationFormat>
  <Paragraphs>118</Paragraphs>
  <Slides>26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Concourse</vt:lpstr>
      <vt:lpstr>NORPLAN GIS Development (Faryab Province)</vt:lpstr>
      <vt:lpstr>Work focus is Faryab Province</vt:lpstr>
      <vt:lpstr>Faryab Districts</vt:lpstr>
      <vt:lpstr>Project Geographical Information System (GIS)</vt:lpstr>
      <vt:lpstr>Groundwater Points Data</vt:lpstr>
      <vt:lpstr>Groundwater Points Data (# of records)</vt:lpstr>
      <vt:lpstr>Groundwater Points Data (GPS data)</vt:lpstr>
      <vt:lpstr>Faryab Well Depths Map </vt:lpstr>
      <vt:lpstr>Gurziwan District, Faryab - Well Depths </vt:lpstr>
      <vt:lpstr>Groundwater Points Data (group data)</vt:lpstr>
      <vt:lpstr>Gurziwan District, Faryab - Grouped Wells </vt:lpstr>
      <vt:lpstr>Groundwater Points Data (raw data)</vt:lpstr>
      <vt:lpstr>Groundwater Quality Data</vt:lpstr>
      <vt:lpstr>Groundwater Points Data (database)</vt:lpstr>
      <vt:lpstr>UNICEF Plans and Expectations</vt:lpstr>
      <vt:lpstr>The Way Forward</vt:lpstr>
      <vt:lpstr>The Way Forward (Future Plan)</vt:lpstr>
      <vt:lpstr>The Way Forward (Future Plan)</vt:lpstr>
      <vt:lpstr>The Way Forward (Future Plan)</vt:lpstr>
      <vt:lpstr>Sample System</vt:lpstr>
      <vt:lpstr>Sample System (Map Layers Menu)</vt:lpstr>
      <vt:lpstr>Sample System (ad-hoc information) </vt:lpstr>
      <vt:lpstr>Sample System (measurment)</vt:lpstr>
      <vt:lpstr>Thank you for attention!  Next is group discussion:</vt:lpstr>
      <vt:lpstr>Slide 25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Slide 1</dc:title>
  <dc:creator>main</dc:creator>
  <cp:keywords/>
  <cp:lastModifiedBy>Svein Stoveland</cp:lastModifiedBy>
  <cp:revision>129</cp:revision>
  <dcterms:created xsi:type="dcterms:W3CDTF">2013-02-13T10:04:01Z</dcterms:created>
  <dcterms:modified xsi:type="dcterms:W3CDTF">2013-02-13T10:10:32Z</dcterms:modified>
</cp:coreProperties>
</file>