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Default Extension="emf" ContentType="image/x-emf"/>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ppt/embeddings/oleObject1.bin" ContentType="application/vnd.openxmlformats-officedocument.oleObject"/>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embeddings/oleObject2.bin" ContentType="application/vnd.openxmlformats-officedocument.oleObject"/>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Default Extension="docx" ContentType="application/vnd.openxmlformats-officedocument.wordprocessingml.document"/>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embeddings/oleObject3.bin" ContentType="application/vnd.openxmlformats-officedocument.oleObject"/>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Default Extension="wmf" ContentType="image/x-wmf"/>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1"/>
  </p:sldMasterIdLst>
  <p:notesMasterIdLst>
    <p:notesMasterId r:id="rId26"/>
  </p:notesMasterIdLst>
  <p:sldIdLst>
    <p:sldId id="273" r:id="rId2"/>
    <p:sldId id="284" r:id="rId3"/>
    <p:sldId id="300" r:id="rId4"/>
    <p:sldId id="291" r:id="rId5"/>
    <p:sldId id="268" r:id="rId6"/>
    <p:sldId id="257" r:id="rId7"/>
    <p:sldId id="275" r:id="rId8"/>
    <p:sldId id="274" r:id="rId9"/>
    <p:sldId id="302" r:id="rId10"/>
    <p:sldId id="278" r:id="rId11"/>
    <p:sldId id="297" r:id="rId12"/>
    <p:sldId id="262" r:id="rId13"/>
    <p:sldId id="264" r:id="rId14"/>
    <p:sldId id="281" r:id="rId15"/>
    <p:sldId id="280" r:id="rId16"/>
    <p:sldId id="265" r:id="rId17"/>
    <p:sldId id="279" r:id="rId18"/>
    <p:sldId id="286" r:id="rId19"/>
    <p:sldId id="277" r:id="rId20"/>
    <p:sldId id="298" r:id="rId21"/>
    <p:sldId id="301" r:id="rId22"/>
    <p:sldId id="299" r:id="rId23"/>
    <p:sldId id="293" r:id="rId24"/>
    <p:sldId id="29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111" d="100"/>
          <a:sy n="111" d="100"/>
        </p:scale>
        <p:origin x="-816" y="-4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E56033-A25B-452C-8480-A2DE7E91AE24}" type="datetimeFigureOut">
              <a:rPr lang="en-US" smtClean="0"/>
              <a:pPr/>
              <a:t>2/12/13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820FD5-25E9-43F6-A262-4C35F9045CF1}"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4699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miter lim="800000"/>
            <a:headEnd/>
            <a:tailEnd/>
          </a:ln>
        </p:spPr>
        <p:txBody>
          <a:bodyPr/>
          <a:lstStyle/>
          <a:p>
            <a:fld id="{FFAFA85C-2D75-48C9-9DFE-3D39134DBFD7}" type="slidenum">
              <a:rPr lang="en-US" smtClean="0"/>
              <a:pPr/>
              <a:t>3</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endParaRPr lang="de-DE"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endParaRPr lang="en-US" smtClean="0">
              <a:latin typeface="Arial" pitchFamily="34" charset="0"/>
              <a:cs typeface="Arial" pitchFamily="34" charset="0"/>
            </a:endParaRPr>
          </a:p>
        </p:txBody>
      </p:sp>
      <p:sp>
        <p:nvSpPr>
          <p:cNvPr id="40964" name="Slide Number Placeholder 3"/>
          <p:cNvSpPr>
            <a:spLocks noGrp="1"/>
          </p:cNvSpPr>
          <p:nvPr>
            <p:ph type="sldNum" sz="quarter" idx="5"/>
          </p:nvPr>
        </p:nvSpPr>
        <p:spPr>
          <a:noFill/>
          <a:ln>
            <a:miter lim="800000"/>
            <a:headEnd/>
            <a:tailEnd/>
          </a:ln>
        </p:spPr>
        <p:txBody>
          <a:bodyPr/>
          <a:lstStyle/>
          <a:p>
            <a:fld id="{C685B8D7-E9A1-4F3A-B43E-2BB388981B80}" type="slidenum">
              <a:rPr lang="en-US" smtClean="0"/>
              <a:pPr/>
              <a:t>24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2/12/13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820F8AA-B3CF-418A-AB76-17F1FC7017D8}" type="slidenum">
              <a:rPr lang="x-none"/>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2/12/13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2/12/13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2/12/13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jpe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emf"/><Relationship Id="rId3" Type="http://schemas.openxmlformats.org/officeDocument/2006/relationships/image" Target="../media/image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emf"/><Relationship Id="rId3" Type="http://schemas.openxmlformats.org/officeDocument/2006/relationships/image" Target="../media/image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oleObject" Target="../embeddings/oleObject1.bin"/><Relationship Id="rId5" Type="http://schemas.openxmlformats.org/officeDocument/2006/relationships/oleObject" Target="../embeddings/oleObject2.bin"/><Relationship Id="rId6" Type="http://schemas.openxmlformats.org/officeDocument/2006/relationships/oleObject" Target="../embeddings/oleObject3.bin"/><Relationship Id="rId7" Type="http://schemas.openxmlformats.org/officeDocument/2006/relationships/image" Target="../media/image21.jpeg"/><Relationship Id="rId1" Type="http://schemas.openxmlformats.org/officeDocument/2006/relationships/vmlDrawing" Target="../drawings/vmlDrawing2.vml"/><Relationship Id="rId2"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gi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533400"/>
            <a:ext cx="8229600" cy="1143000"/>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a:noFill/>
                </a:ln>
                <a:solidFill>
                  <a:schemeClr val="tx1"/>
                </a:solidFill>
                <a:effectLst/>
                <a:uLnTx/>
                <a:uFillTx/>
                <a:latin typeface="+mj-lt"/>
                <a:ea typeface="+mj-ea"/>
                <a:cs typeface="+mj-cs"/>
              </a:rPr>
              <a:t>Training and capacity building</a:t>
            </a:r>
          </a:p>
        </p:txBody>
      </p:sp>
      <p:sp>
        <p:nvSpPr>
          <p:cNvPr id="5" name="TextBox 4"/>
          <p:cNvSpPr txBox="1"/>
          <p:nvPr/>
        </p:nvSpPr>
        <p:spPr>
          <a:xfrm>
            <a:off x="0" y="2438400"/>
            <a:ext cx="3200400" cy="646331"/>
          </a:xfrm>
          <a:prstGeom prst="rect">
            <a:avLst/>
          </a:prstGeom>
          <a:noFill/>
        </p:spPr>
        <p:txBody>
          <a:bodyPr wrap="square" rtlCol="0">
            <a:spAutoFit/>
          </a:bodyPr>
          <a:lstStyle/>
          <a:p>
            <a:r>
              <a:rPr lang="en-US" b="1" dirty="0" smtClean="0"/>
              <a:t>By:  Prof. N.Eqrar</a:t>
            </a:r>
          </a:p>
          <a:p>
            <a:r>
              <a:rPr lang="en-US" b="1" dirty="0" smtClean="0"/>
              <a:t>        Mr. A.Norbu</a:t>
            </a:r>
          </a:p>
        </p:txBody>
      </p:sp>
      <p:pic>
        <p:nvPicPr>
          <p:cNvPr id="6" name="Picture 9" descr="© ACDI-CIDA/Roger LeMoyne"/>
          <p:cNvPicPr>
            <a:picLocks noChangeAspect="1" noChangeArrowheads="1"/>
          </p:cNvPicPr>
          <p:nvPr/>
        </p:nvPicPr>
        <p:blipFill>
          <a:blip r:embed="rId2" cstate="print">
            <a:extLst/>
          </a:blip>
          <a:srcRect l="3281" t="4654" r="9784" b="6883"/>
          <a:stretch>
            <a:fillRect/>
          </a:stretch>
        </p:blipFill>
        <p:spPr bwMode="auto">
          <a:xfrm>
            <a:off x="4648200" y="3200400"/>
            <a:ext cx="4419599" cy="36222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3"/>
          <p:cNvSpPr txBox="1">
            <a:spLocks noChangeArrowheads="1"/>
          </p:cNvSpPr>
          <p:nvPr/>
        </p:nvSpPr>
        <p:spPr bwMode="auto">
          <a:xfrm>
            <a:off x="1011237" y="1447800"/>
            <a:ext cx="6913563" cy="1200150"/>
          </a:xfrm>
          <a:prstGeom prst="rect">
            <a:avLst/>
          </a:prstGeom>
          <a:noFill/>
          <a:ln w="9525">
            <a:noFill/>
            <a:miter lim="800000"/>
            <a:headEnd/>
            <a:tailEnd/>
          </a:ln>
        </p:spPr>
        <p:txBody>
          <a:bodyPr>
            <a:spAutoFit/>
          </a:bodyPr>
          <a:lstStyle/>
          <a:p>
            <a:pPr algn="ctr"/>
            <a:r>
              <a:rPr lang="en-GB" b="1" dirty="0"/>
              <a:t>NORAD supported project in MRRD covering</a:t>
            </a:r>
          </a:p>
          <a:p>
            <a:pPr algn="ctr"/>
            <a:r>
              <a:rPr lang="en-GB" b="1" dirty="0"/>
              <a:t>Capacity Building and Institutional Cooperation in the field of Hydrogeology for Faryab Province </a:t>
            </a:r>
            <a:br>
              <a:rPr lang="en-GB" b="1" dirty="0"/>
            </a:br>
            <a:r>
              <a:rPr lang="en-GB" b="1" dirty="0"/>
              <a:t>Afghanistan </a:t>
            </a:r>
            <a:endParaRPr lang="nb-NO" b="1" dirty="0"/>
          </a:p>
        </p:txBody>
      </p:sp>
      <p:sp>
        <p:nvSpPr>
          <p:cNvPr id="8"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pic>
        <p:nvPicPr>
          <p:cNvPr id="9" name="Picture 11" descr="Norplan_tm_281_neg_thumpnail.jpg"/>
          <p:cNvPicPr>
            <a:picLocks noChangeAspect="1"/>
          </p:cNvPicPr>
          <p:nvPr/>
        </p:nvPicPr>
        <p:blipFill>
          <a:blip r:embed="rId3" cstate="print"/>
          <a:srcRect/>
          <a:stretch>
            <a:fillRect/>
          </a:stretch>
        </p:blipFill>
        <p:spPr bwMode="auto">
          <a:xfrm>
            <a:off x="8534400" y="6400800"/>
            <a:ext cx="500062" cy="365125"/>
          </a:xfrm>
          <a:prstGeom prst="rect">
            <a:avLst/>
          </a:prstGeom>
          <a:noFill/>
          <a:ln w="9525">
            <a:noFill/>
            <a:miter lim="800000"/>
            <a:headEnd/>
            <a:tailEnd/>
          </a:ln>
        </p:spPr>
      </p:pic>
      <p:pic>
        <p:nvPicPr>
          <p:cNvPr id="12" name="Picture 2"/>
          <p:cNvPicPr>
            <a:picLocks noChangeAspect="1" noChangeArrowheads="1"/>
          </p:cNvPicPr>
          <p:nvPr/>
        </p:nvPicPr>
        <p:blipFill>
          <a:blip r:embed="rId4" cstate="print"/>
          <a:srcRect/>
          <a:stretch>
            <a:fillRect/>
          </a:stretch>
        </p:blipFill>
        <p:spPr bwMode="auto">
          <a:xfrm>
            <a:off x="0" y="3200400"/>
            <a:ext cx="4572000"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25" name="Object 1"/>
          <p:cNvGraphicFramePr>
            <a:graphicFrameLocks noChangeAspect="1"/>
          </p:cNvGraphicFramePr>
          <p:nvPr/>
        </p:nvGraphicFramePr>
        <p:xfrm>
          <a:off x="1609725" y="781050"/>
          <a:ext cx="5765800" cy="6229350"/>
        </p:xfrm>
        <a:graphic>
          <a:graphicData uri="http://schemas.openxmlformats.org/presentationml/2006/ole">
            <p:oleObj spid="_x0000_s1026" name="Document" r:id="rId3" imgW="6261100" imgH="6769100" progId="Word.Document.12">
              <p:embed/>
            </p:oleObj>
          </a:graphicData>
        </a:graphic>
      </p:graphicFrame>
      <p:sp>
        <p:nvSpPr>
          <p:cNvPr id="7" name="Rectangle 6"/>
          <p:cNvSpPr/>
          <p:nvPr/>
        </p:nvSpPr>
        <p:spPr>
          <a:xfrm>
            <a:off x="762000" y="54114"/>
            <a:ext cx="8229600" cy="707886"/>
          </a:xfrm>
          <a:prstGeom prst="rect">
            <a:avLst/>
          </a:prstGeom>
        </p:spPr>
        <p:txBody>
          <a:bodyPr wrap="square">
            <a:spAutoFit/>
          </a:bodyPr>
          <a:lstStyle/>
          <a:p>
            <a:r>
              <a:rPr lang="en-GB" sz="4000" dirty="0" smtClean="0"/>
              <a:t>Courses  syllabus mostly fulfilled</a:t>
            </a:r>
            <a:endParaRPr lang="en-US" sz="4000" dirty="0"/>
          </a:p>
        </p:txBody>
      </p:sp>
      <p:pic>
        <p:nvPicPr>
          <p:cNvPr id="4" name="Picture 3" descr="Norplan_tm_281_neg_thumpnail.jpg"/>
          <p:cNvPicPr>
            <a:picLocks noChangeAspect="1"/>
          </p:cNvPicPr>
          <p:nvPr/>
        </p:nvPicPr>
        <p:blipFill>
          <a:blip r:embed="rId4"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7" name="Picture 3" descr="DSC01750"/>
          <p:cNvPicPr>
            <a:picLocks noGrp="1" noChangeAspect="1" noChangeArrowheads="1"/>
          </p:cNvPicPr>
          <p:nvPr>
            <p:ph sz="quarter" idx="2"/>
          </p:nvPr>
        </p:nvPicPr>
        <p:blipFill>
          <a:blip r:embed="rId2" cstate="print"/>
          <a:srcRect/>
          <a:stretch>
            <a:fillRect/>
          </a:stretch>
        </p:blipFill>
        <p:spPr>
          <a:xfrm>
            <a:off x="457200" y="3505200"/>
            <a:ext cx="4114800" cy="3200400"/>
          </a:xfrm>
          <a:noFill/>
        </p:spPr>
      </p:pic>
      <p:pic>
        <p:nvPicPr>
          <p:cNvPr id="47108" name="Picture 4" descr="DSC01693"/>
          <p:cNvPicPr>
            <a:picLocks noGrp="1" noChangeAspect="1" noChangeArrowheads="1"/>
          </p:cNvPicPr>
          <p:nvPr>
            <p:ph sz="quarter" idx="3"/>
          </p:nvPr>
        </p:nvPicPr>
        <p:blipFill>
          <a:blip r:embed="rId3" cstate="print"/>
          <a:srcRect/>
          <a:stretch>
            <a:fillRect/>
          </a:stretch>
        </p:blipFill>
        <p:spPr>
          <a:xfrm>
            <a:off x="4724400" y="3459163"/>
            <a:ext cx="4038600" cy="3246437"/>
          </a:xfrm>
          <a:noFill/>
        </p:spPr>
      </p:pic>
      <p:pic>
        <p:nvPicPr>
          <p:cNvPr id="6" name="Picture 2"/>
          <p:cNvPicPr>
            <a:picLocks noChangeAspect="1" noChangeArrowheads="1"/>
          </p:cNvPicPr>
          <p:nvPr/>
        </p:nvPicPr>
        <p:blipFill>
          <a:blip r:embed="rId4" cstate="print"/>
          <a:srcRect t="22687"/>
          <a:stretch>
            <a:fillRect/>
          </a:stretch>
        </p:blipFill>
        <p:spPr bwMode="auto">
          <a:xfrm>
            <a:off x="1447800" y="609600"/>
            <a:ext cx="5411788" cy="28564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8229600" cy="1143000"/>
          </a:xfrm>
        </p:spPr>
        <p:txBody>
          <a:bodyPr>
            <a:normAutofit/>
          </a:bodyPr>
          <a:lstStyle/>
          <a:p>
            <a:pPr algn="l"/>
            <a:r>
              <a:rPr lang="en-US" sz="2400" b="1" dirty="0" smtClean="0"/>
              <a:t>Report on discussion research paper of </a:t>
            </a:r>
            <a:r>
              <a:rPr lang="en-US" sz="2400" b="1" dirty="0" err="1" smtClean="0"/>
              <a:t>Dr.David</a:t>
            </a:r>
            <a:r>
              <a:rPr lang="en-US" sz="2400" dirty="0" smtClean="0"/>
              <a:t/>
            </a:r>
            <a:br>
              <a:rPr lang="en-US" sz="2400" dirty="0" smtClean="0"/>
            </a:br>
            <a:endParaRPr lang="en-US" sz="2400" dirty="0"/>
          </a:p>
        </p:txBody>
      </p:sp>
      <p:sp>
        <p:nvSpPr>
          <p:cNvPr id="3" name="Content Placeholder 2"/>
          <p:cNvSpPr>
            <a:spLocks noGrp="1"/>
          </p:cNvSpPr>
          <p:nvPr>
            <p:ph idx="1"/>
          </p:nvPr>
        </p:nvSpPr>
        <p:spPr>
          <a:xfrm>
            <a:off x="457200" y="1447800"/>
            <a:ext cx="8229600" cy="5638800"/>
          </a:xfrm>
        </p:spPr>
        <p:txBody>
          <a:bodyPr>
            <a:normAutofit/>
          </a:bodyPr>
          <a:lstStyle/>
          <a:p>
            <a:r>
              <a:rPr lang="en-US" dirty="0" smtClean="0"/>
              <a:t>1) To provide supplementary information to the hydrogeological survey of </a:t>
            </a:r>
            <a:r>
              <a:rPr lang="en-US" dirty="0" err="1" smtClean="0"/>
              <a:t>Faryab</a:t>
            </a:r>
            <a:r>
              <a:rPr lang="en-US" dirty="0" smtClean="0"/>
              <a:t> province (i.e. information from areas where the hydrogeology is poorly covered from existing information).</a:t>
            </a:r>
          </a:p>
          <a:p>
            <a:r>
              <a:rPr lang="en-US" dirty="0" smtClean="0"/>
              <a:t>2) To help us better understand the hydrogeology and groundwater resources of </a:t>
            </a:r>
            <a:r>
              <a:rPr lang="en-US" dirty="0" err="1" smtClean="0"/>
              <a:t>Faryab</a:t>
            </a:r>
            <a:r>
              <a:rPr lang="en-US" dirty="0" smtClean="0"/>
              <a:t> Province</a:t>
            </a:r>
          </a:p>
          <a:p>
            <a:r>
              <a:rPr lang="en-US" dirty="0" smtClean="0"/>
              <a:t>3) To assist us in understanding the recharge mechanisms of aquifers in </a:t>
            </a:r>
            <a:r>
              <a:rPr lang="en-US" dirty="0" err="1" smtClean="0"/>
              <a:t>Faryab</a:t>
            </a:r>
            <a:r>
              <a:rPr lang="en-US" dirty="0" smtClean="0"/>
              <a:t>, and thus in quantifying the sustainable groundwater resource</a:t>
            </a:r>
          </a:p>
          <a:p>
            <a:pPr>
              <a:buNone/>
            </a:pPr>
            <a:endParaRPr lang="en-US" dirty="0"/>
          </a:p>
        </p:txBody>
      </p:sp>
      <p:sp>
        <p:nvSpPr>
          <p:cNvPr id="4" name="Rectangle 3"/>
          <p:cNvSpPr/>
          <p:nvPr/>
        </p:nvSpPr>
        <p:spPr>
          <a:xfrm>
            <a:off x="990600" y="990600"/>
            <a:ext cx="3352800" cy="492443"/>
          </a:xfrm>
          <a:prstGeom prst="rect">
            <a:avLst/>
          </a:prstGeom>
        </p:spPr>
        <p:txBody>
          <a:bodyPr wrap="square">
            <a:spAutoFit/>
          </a:bodyPr>
          <a:lstStyle/>
          <a:p>
            <a:pPr marL="274320" lvl="0" indent="-274320">
              <a:spcBef>
                <a:spcPct val="20000"/>
              </a:spcBef>
              <a:buClr>
                <a:srgbClr val="0BD0D9"/>
              </a:buClr>
              <a:buSzPct val="95000"/>
              <a:buFont typeface="Wingdings 2"/>
              <a:buChar char=""/>
            </a:pPr>
            <a:r>
              <a:rPr lang="en-US" sz="2600" b="1" dirty="0" smtClean="0">
                <a:solidFill>
                  <a:prstClr val="black"/>
                </a:solidFill>
              </a:rPr>
              <a:t>The objectives</a:t>
            </a:r>
            <a:endParaRPr lang="en-US" sz="2600" dirty="0" smtClean="0">
              <a:solidFill>
                <a:prstClr val="black"/>
              </a:solidFill>
            </a:endParaRPr>
          </a:p>
        </p:txBody>
      </p:sp>
      <p:pic>
        <p:nvPicPr>
          <p:cNvPr id="5"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6"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19200"/>
            <a:ext cx="8229600" cy="655638"/>
          </a:xfrm>
        </p:spPr>
        <p:txBody>
          <a:bodyPr>
            <a:normAutofit fontScale="90000"/>
          </a:bodyPr>
          <a:lstStyle/>
          <a:p>
            <a:r>
              <a:rPr lang="en-US" sz="3100" b="1" dirty="0" smtClean="0"/>
              <a:t>The </a:t>
            </a:r>
            <a:r>
              <a:rPr lang="en-US" sz="3100" b="1" i="1" dirty="0" smtClean="0"/>
              <a:t>main suggested points of </a:t>
            </a:r>
            <a:r>
              <a:rPr lang="en-US" sz="3100" b="1" i="1" dirty="0" err="1" smtClean="0"/>
              <a:t>Dr.David</a:t>
            </a:r>
            <a:r>
              <a:rPr lang="en-US" sz="3100" b="1" i="1" dirty="0" smtClean="0"/>
              <a:t> as follows:</a:t>
            </a:r>
            <a:r>
              <a:rPr lang="en-US" dirty="0" smtClean="0"/>
              <a:t/>
            </a:r>
            <a:br>
              <a:rPr lang="en-US" dirty="0" smtClean="0"/>
            </a:br>
            <a:endParaRPr lang="en-US" dirty="0"/>
          </a:p>
        </p:txBody>
      </p:sp>
      <p:sp>
        <p:nvSpPr>
          <p:cNvPr id="3" name="Content Placeholder 2"/>
          <p:cNvSpPr>
            <a:spLocks noGrp="1"/>
          </p:cNvSpPr>
          <p:nvPr>
            <p:ph idx="1"/>
          </p:nvPr>
        </p:nvSpPr>
        <p:spPr>
          <a:xfrm>
            <a:off x="609600" y="1371600"/>
            <a:ext cx="8229600" cy="4389120"/>
          </a:xfrm>
        </p:spPr>
        <p:txBody>
          <a:bodyPr>
            <a:normAutofit/>
          </a:bodyPr>
          <a:lstStyle/>
          <a:p>
            <a:pPr>
              <a:buNone/>
            </a:pPr>
            <a:r>
              <a:rPr lang="en-US" i="1" dirty="0" smtClean="0"/>
              <a:t>1-Deep borehole </a:t>
            </a:r>
            <a:r>
              <a:rPr lang="en-US" i="1" dirty="0" err="1" smtClean="0"/>
              <a:t>Andkhoi</a:t>
            </a:r>
            <a:r>
              <a:rPr lang="en-US" i="1" dirty="0" smtClean="0"/>
              <a:t> </a:t>
            </a:r>
            <a:endParaRPr lang="en-US" dirty="0" smtClean="0"/>
          </a:p>
          <a:p>
            <a:pPr>
              <a:buNone/>
            </a:pPr>
            <a:r>
              <a:rPr lang="en-US" dirty="0" smtClean="0"/>
              <a:t>2-Investigation of </a:t>
            </a:r>
            <a:r>
              <a:rPr lang="en-US" dirty="0" err="1" smtClean="0"/>
              <a:t>palaeochannels</a:t>
            </a:r>
            <a:r>
              <a:rPr lang="en-US" dirty="0" smtClean="0"/>
              <a:t> to the </a:t>
            </a:r>
            <a:r>
              <a:rPr lang="en-US" dirty="0" err="1" smtClean="0"/>
              <a:t>Kelif</a:t>
            </a:r>
            <a:r>
              <a:rPr lang="en-US" dirty="0" smtClean="0"/>
              <a:t> </a:t>
            </a:r>
            <a:r>
              <a:rPr lang="en-US" dirty="0" err="1" smtClean="0"/>
              <a:t>Uzboy</a:t>
            </a:r>
            <a:r>
              <a:rPr lang="en-US" dirty="0" smtClean="0"/>
              <a:t> </a:t>
            </a:r>
          </a:p>
          <a:p>
            <a:pPr>
              <a:buNone/>
            </a:pPr>
            <a:r>
              <a:rPr lang="en-US" dirty="0" smtClean="0"/>
              <a:t>3-It is proposed to select a test site in northern </a:t>
            </a:r>
            <a:r>
              <a:rPr lang="en-US" dirty="0" err="1" smtClean="0"/>
              <a:t>Khwaja</a:t>
            </a:r>
            <a:r>
              <a:rPr lang="en-US" dirty="0" smtClean="0"/>
              <a:t> </a:t>
            </a:r>
            <a:r>
              <a:rPr lang="en-US" dirty="0" err="1" smtClean="0"/>
              <a:t>Sabz</a:t>
            </a:r>
            <a:r>
              <a:rPr lang="en-US" dirty="0" smtClean="0"/>
              <a:t> Posh district or -Southern </a:t>
            </a:r>
            <a:r>
              <a:rPr lang="en-US" dirty="0" err="1" smtClean="0"/>
              <a:t>Shirin</a:t>
            </a:r>
            <a:r>
              <a:rPr lang="en-US" dirty="0" smtClean="0"/>
              <a:t> </a:t>
            </a:r>
            <a:r>
              <a:rPr lang="en-US" dirty="0" err="1" smtClean="0"/>
              <a:t>Tagab</a:t>
            </a:r>
            <a:r>
              <a:rPr lang="en-US" dirty="0" smtClean="0"/>
              <a:t> district </a:t>
            </a:r>
          </a:p>
          <a:p>
            <a:pPr>
              <a:buNone/>
            </a:pPr>
            <a:r>
              <a:rPr lang="en-US" dirty="0" smtClean="0"/>
              <a:t>4-Deep Drilling in the </a:t>
            </a:r>
            <a:r>
              <a:rPr lang="en-US" dirty="0" err="1" smtClean="0"/>
              <a:t>Almar</a:t>
            </a:r>
            <a:r>
              <a:rPr lang="en-US" dirty="0" smtClean="0"/>
              <a:t> / </a:t>
            </a:r>
            <a:r>
              <a:rPr lang="en-US" dirty="0" err="1" smtClean="0"/>
              <a:t>Qaysar</a:t>
            </a:r>
            <a:r>
              <a:rPr lang="en-US" dirty="0" smtClean="0"/>
              <a:t> centers</a:t>
            </a:r>
          </a:p>
          <a:p>
            <a:pPr>
              <a:buNone/>
            </a:pPr>
            <a:r>
              <a:rPr lang="en-US" dirty="0" smtClean="0"/>
              <a:t>5-Groundwater reservoir in </a:t>
            </a:r>
            <a:r>
              <a:rPr lang="en-US" dirty="0" err="1" smtClean="0"/>
              <a:t>Maimana</a:t>
            </a:r>
            <a:r>
              <a:rPr lang="en-US" dirty="0" smtClean="0"/>
              <a:t> Airport </a:t>
            </a:r>
            <a:endParaRPr lang="en-US" dirty="0"/>
          </a:p>
        </p:txBody>
      </p:sp>
      <p:pic>
        <p:nvPicPr>
          <p:cNvPr id="5" name="Picture 3" descr="Norplan_tm_281_neg_thumpnail.jpg"/>
          <p:cNvPicPr>
            <a:picLocks noChangeAspect="1"/>
          </p:cNvPicPr>
          <p:nvPr/>
        </p:nvPicPr>
        <p:blipFill>
          <a:blip r:embed="rId2" cstate="print"/>
          <a:srcRect/>
          <a:stretch>
            <a:fillRect/>
          </a:stretch>
        </p:blipFill>
        <p:spPr bwMode="auto">
          <a:xfrm>
            <a:off x="8429625" y="6340475"/>
            <a:ext cx="500063" cy="365125"/>
          </a:xfrm>
          <a:prstGeom prst="rect">
            <a:avLst/>
          </a:prstGeom>
          <a:noFill/>
          <a:ln w="9525">
            <a:noFill/>
            <a:miter lim="800000"/>
            <a:headEnd/>
            <a:tailEnd/>
          </a:ln>
        </p:spPr>
      </p:pic>
      <p:sp>
        <p:nvSpPr>
          <p:cNvPr id="6"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Mini workshop on research project</a:t>
            </a:r>
            <a:br>
              <a:rPr lang="en-US" dirty="0" smtClean="0"/>
            </a:br>
            <a:r>
              <a:rPr lang="en-US" dirty="0" smtClean="0"/>
              <a:t>in </a:t>
            </a:r>
            <a:r>
              <a:rPr lang="en-US" dirty="0" err="1" smtClean="0"/>
              <a:t>Faryab</a:t>
            </a:r>
            <a:r>
              <a:rPr lang="en-US" dirty="0" smtClean="0"/>
              <a:t> province</a:t>
            </a:r>
            <a:endParaRPr lang="en-US" dirty="0"/>
          </a:p>
        </p:txBody>
      </p:sp>
      <p:sp>
        <p:nvSpPr>
          <p:cNvPr id="3" name="Content Placeholder 2"/>
          <p:cNvSpPr>
            <a:spLocks noGrp="1"/>
          </p:cNvSpPr>
          <p:nvPr>
            <p:ph idx="1"/>
          </p:nvPr>
        </p:nvSpPr>
        <p:spPr/>
        <p:txBody>
          <a:bodyPr/>
          <a:lstStyle/>
          <a:p>
            <a:pPr>
              <a:buNone/>
            </a:pPr>
            <a:r>
              <a:rPr lang="en-US" dirty="0" smtClean="0"/>
              <a:t>-</a:t>
            </a:r>
            <a:r>
              <a:rPr lang="en-US" dirty="0" err="1" smtClean="0"/>
              <a:t>Eng.Ehsan</a:t>
            </a:r>
            <a:r>
              <a:rPr lang="en-US" dirty="0" smtClean="0"/>
              <a:t> feedback</a:t>
            </a:r>
          </a:p>
          <a:p>
            <a:pPr>
              <a:buNone/>
            </a:pPr>
            <a:r>
              <a:rPr lang="en-US" dirty="0" smtClean="0"/>
              <a:t>-</a:t>
            </a:r>
            <a:r>
              <a:rPr lang="en-US" dirty="0" err="1" smtClean="0"/>
              <a:t>Eng.Jalil</a:t>
            </a:r>
            <a:r>
              <a:rPr lang="en-US" dirty="0" smtClean="0"/>
              <a:t> feedback</a:t>
            </a:r>
          </a:p>
          <a:p>
            <a:pPr>
              <a:buNone/>
            </a:pPr>
            <a:r>
              <a:rPr lang="en-US" dirty="0" smtClean="0"/>
              <a:t>-</a:t>
            </a:r>
            <a:r>
              <a:rPr lang="en-US" dirty="0" err="1" smtClean="0"/>
              <a:t>Eng.Hassan</a:t>
            </a:r>
            <a:r>
              <a:rPr lang="en-US" dirty="0" smtClean="0"/>
              <a:t> feedback</a:t>
            </a:r>
          </a:p>
          <a:p>
            <a:pPr>
              <a:buNone/>
            </a:pPr>
            <a:r>
              <a:rPr lang="en-US" dirty="0" smtClean="0"/>
              <a:t>-</a:t>
            </a:r>
            <a:r>
              <a:rPr lang="en-US" dirty="0" err="1" smtClean="0"/>
              <a:t>Prof.Eqrar</a:t>
            </a:r>
            <a:r>
              <a:rPr lang="en-US" dirty="0" smtClean="0"/>
              <a:t> feedback</a:t>
            </a:r>
          </a:p>
          <a:p>
            <a:pPr>
              <a:buNone/>
            </a:pPr>
            <a:endParaRPr lang="en-US" dirty="0" smtClean="0"/>
          </a:p>
          <a:p>
            <a:pPr>
              <a:buNone/>
            </a:pPr>
            <a:endParaRPr lang="en-US" dirty="0"/>
          </a:p>
        </p:txBody>
      </p:sp>
      <p:sp>
        <p:nvSpPr>
          <p:cNvPr id="4" name="Title 1"/>
          <p:cNvSpPr txBox="1">
            <a:spLocks/>
          </p:cNvSpPr>
          <p:nvPr/>
        </p:nvSpPr>
        <p:spPr>
          <a:xfrm>
            <a:off x="457200" y="3810000"/>
            <a:ext cx="8382000" cy="1143000"/>
          </a:xfrm>
          <a:prstGeom prst="rect">
            <a:avLst/>
          </a:prstGeom>
        </p:spPr>
        <p:txBody>
          <a:bodyPr vert="horz" lIns="0" rIns="0" bIns="0" anchor="b">
            <a:normAutofit fontScale="60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100" b="1" dirty="0" smtClean="0">
                <a:solidFill>
                  <a:schemeClr val="tx2"/>
                </a:solidFill>
                <a:latin typeface="+mj-lt"/>
                <a:ea typeface="+mj-ea"/>
                <a:cs typeface="+mj-cs"/>
              </a:rPr>
              <a:t>F</a:t>
            </a:r>
            <a:r>
              <a:rPr kumimoji="0" lang="en-US" sz="3100" b="1" i="0" u="none" strike="noStrike" kern="1200" cap="none" spc="0" normalizeH="0" baseline="0" noProof="0" dirty="0" err="1" smtClean="0">
                <a:ln>
                  <a:noFill/>
                </a:ln>
                <a:solidFill>
                  <a:schemeClr val="tx2"/>
                </a:solidFill>
                <a:effectLst/>
                <a:uLnTx/>
                <a:uFillTx/>
                <a:latin typeface="+mj-lt"/>
                <a:ea typeface="+mj-ea"/>
                <a:cs typeface="+mj-cs"/>
              </a:rPr>
              <a:t>irst</a:t>
            </a:r>
            <a:r>
              <a:rPr kumimoji="0" lang="en-US" sz="3100" b="1" i="0" u="none" strike="noStrike" kern="1200" cap="none" spc="0" normalizeH="0" baseline="0" noProof="0" dirty="0" smtClean="0">
                <a:ln>
                  <a:noFill/>
                </a:ln>
                <a:solidFill>
                  <a:schemeClr val="tx2"/>
                </a:solidFill>
                <a:effectLst/>
                <a:uLnTx/>
                <a:uFillTx/>
                <a:latin typeface="+mj-lt"/>
                <a:ea typeface="+mj-ea"/>
                <a:cs typeface="+mj-cs"/>
              </a:rPr>
              <a:t> priority </a:t>
            </a:r>
            <a:br>
              <a:rPr kumimoji="0" lang="en-US" sz="3100" b="1" i="0" u="none" strike="noStrike" kern="1200" cap="none" spc="0" normalizeH="0" baseline="0" noProof="0" dirty="0" smtClean="0">
                <a:ln>
                  <a:noFill/>
                </a:ln>
                <a:solidFill>
                  <a:schemeClr val="tx2"/>
                </a:solidFill>
                <a:effectLst/>
                <a:uLnTx/>
                <a:uFillTx/>
                <a:latin typeface="+mj-lt"/>
                <a:ea typeface="+mj-ea"/>
                <a:cs typeface="+mj-cs"/>
              </a:rPr>
            </a:br>
            <a:r>
              <a:rPr kumimoji="0" lang="en-GB" sz="3100" b="1" i="0" u="none" strike="noStrike" kern="1200" cap="none" spc="0" normalizeH="0" baseline="0" noProof="0" dirty="0" smtClean="0">
                <a:ln>
                  <a:noFill/>
                </a:ln>
                <a:solidFill>
                  <a:schemeClr val="tx2"/>
                </a:solidFill>
                <a:effectLst/>
                <a:uLnTx/>
                <a:uFillTx/>
                <a:latin typeface="+mj-lt"/>
                <a:ea typeface="+mj-ea"/>
                <a:cs typeface="+mj-cs"/>
              </a:rPr>
              <a:t> The Recharge Mechanisms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sz="3100" b="1" i="0" u="none" strike="noStrike" kern="1200" cap="none" spc="0" normalizeH="0" baseline="0" noProof="0" dirty="0" smtClean="0">
                <a:ln>
                  <a:noFill/>
                </a:ln>
                <a:solidFill>
                  <a:schemeClr val="tx2"/>
                </a:solidFill>
                <a:effectLst/>
                <a:uLnTx/>
                <a:uFillTx/>
                <a:latin typeface="+mj-lt"/>
                <a:ea typeface="+mj-ea"/>
                <a:cs typeface="+mj-cs"/>
              </a:rPr>
              <a:t> along the </a:t>
            </a:r>
            <a:r>
              <a:rPr kumimoji="0" lang="en-GB" sz="3100" b="1" i="0" u="none" strike="noStrike" kern="1200" cap="none" spc="0" normalizeH="0" baseline="0" noProof="0" dirty="0" err="1" smtClean="0">
                <a:ln>
                  <a:noFill/>
                </a:ln>
                <a:solidFill>
                  <a:schemeClr val="tx2"/>
                </a:solidFill>
                <a:effectLst/>
                <a:uLnTx/>
                <a:uFillTx/>
                <a:latin typeface="+mj-lt"/>
                <a:ea typeface="+mj-ea"/>
                <a:cs typeface="+mj-cs"/>
              </a:rPr>
              <a:t>Shirin</a:t>
            </a:r>
            <a:r>
              <a:rPr kumimoji="0" lang="en-GB" sz="3100" b="1" i="0" u="none" strike="noStrike" kern="1200" cap="none" spc="0" normalizeH="0" baseline="0" noProof="0" dirty="0" smtClean="0">
                <a:ln>
                  <a:noFill/>
                </a:ln>
                <a:solidFill>
                  <a:schemeClr val="tx2"/>
                </a:solidFill>
                <a:effectLst/>
                <a:uLnTx/>
                <a:uFillTx/>
                <a:latin typeface="+mj-lt"/>
                <a:ea typeface="+mj-ea"/>
                <a:cs typeface="+mj-cs"/>
              </a:rPr>
              <a:t> </a:t>
            </a:r>
            <a:r>
              <a:rPr kumimoji="0" lang="en-GB" sz="3100" b="1" i="0" u="none" strike="noStrike" kern="1200" cap="none" spc="0" normalizeH="0" baseline="0" noProof="0" dirty="0" err="1" smtClean="0">
                <a:ln>
                  <a:noFill/>
                </a:ln>
                <a:solidFill>
                  <a:schemeClr val="tx2"/>
                </a:solidFill>
                <a:effectLst/>
                <a:uLnTx/>
                <a:uFillTx/>
                <a:latin typeface="+mj-lt"/>
                <a:ea typeface="+mj-ea"/>
                <a:cs typeface="+mj-cs"/>
              </a:rPr>
              <a:t>Tagab</a:t>
            </a:r>
            <a:r>
              <a:rPr kumimoji="0" lang="en-GB" sz="3100" b="1" i="0" u="none" strike="noStrike" kern="1200" cap="none" spc="0" normalizeH="0" baseline="0" noProof="0" dirty="0" smtClean="0">
                <a:ln>
                  <a:noFill/>
                </a:ln>
                <a:solidFill>
                  <a:schemeClr val="tx2"/>
                </a:solidFill>
                <a:effectLst/>
                <a:uLnTx/>
                <a:uFillTx/>
                <a:latin typeface="+mj-lt"/>
                <a:ea typeface="+mj-ea"/>
                <a:cs typeface="+mj-cs"/>
              </a:rPr>
              <a:t> River</a:t>
            </a:r>
            <a:r>
              <a:rPr kumimoji="0" lang="en-US" sz="3100" b="1" i="0" u="none" strike="noStrike" kern="1200" cap="none" spc="0" normalizeH="0" baseline="0" noProof="0" dirty="0" smtClean="0">
                <a:ln>
                  <a:noFill/>
                </a:ln>
                <a:solidFill>
                  <a:schemeClr val="tx2"/>
                </a:solidFill>
                <a:effectLst/>
                <a:uLnTx/>
                <a:uFillTx/>
                <a:latin typeface="+mj-lt"/>
                <a:ea typeface="+mj-ea"/>
                <a:cs typeface="+mj-cs"/>
              </a:rPr>
              <a:t/>
            </a:r>
            <a:br>
              <a:rPr kumimoji="0" lang="en-US" sz="3100" b="1" i="0" u="none" strike="noStrike" kern="1200" cap="none" spc="0" normalizeH="0" baseline="0" noProof="0" dirty="0" smtClean="0">
                <a:ln>
                  <a:noFill/>
                </a:ln>
                <a:solidFill>
                  <a:schemeClr val="tx2"/>
                </a:solidFill>
                <a:effectLst/>
                <a:uLnTx/>
                <a:uFillTx/>
                <a:latin typeface="+mj-lt"/>
                <a:ea typeface="+mj-ea"/>
                <a:cs typeface="+mj-cs"/>
              </a:rPr>
            </a:br>
            <a:r>
              <a:rPr kumimoji="0" lang="en-US" sz="2000" b="0" i="0" u="none" strike="noStrike" kern="1200" cap="none" spc="0" normalizeH="0" baseline="0" noProof="0" dirty="0" smtClean="0">
                <a:ln>
                  <a:noFill/>
                </a:ln>
                <a:solidFill>
                  <a:schemeClr val="tx2"/>
                </a:solidFill>
                <a:effectLst/>
                <a:uLnTx/>
                <a:uFillTx/>
                <a:latin typeface="+mj-lt"/>
                <a:ea typeface="+mj-ea"/>
                <a:cs typeface="+mj-cs"/>
              </a:rPr>
              <a:t/>
            </a:r>
            <a:br>
              <a:rPr kumimoji="0" lang="en-US" sz="2000" b="0" i="0" u="none" strike="noStrike" kern="1200" cap="none" spc="0" normalizeH="0" baseline="0" noProof="0" dirty="0" smtClean="0">
                <a:ln>
                  <a:noFill/>
                </a:ln>
                <a:solidFill>
                  <a:schemeClr val="tx2"/>
                </a:solidFill>
                <a:effectLst/>
                <a:uLnTx/>
                <a:uFillTx/>
                <a:latin typeface="+mj-lt"/>
                <a:ea typeface="+mj-ea"/>
                <a:cs typeface="+mj-cs"/>
              </a:rPr>
            </a:br>
            <a:endParaRPr kumimoji="0" lang="en-US" sz="2000" b="0" i="0" u="none" strike="noStrike" kern="1200" cap="none" spc="0" normalizeH="0" baseline="0" noProof="0" dirty="0">
              <a:ln>
                <a:noFill/>
              </a:ln>
              <a:solidFill>
                <a:schemeClr val="tx2"/>
              </a:solidFill>
              <a:effectLst/>
              <a:uLnTx/>
              <a:uFillTx/>
              <a:latin typeface="+mj-lt"/>
              <a:ea typeface="+mj-ea"/>
              <a:cs typeface="+mj-cs"/>
            </a:endParaRPr>
          </a:p>
        </p:txBody>
      </p:sp>
      <p:sp>
        <p:nvSpPr>
          <p:cNvPr id="5" name="Rectangle 4"/>
          <p:cNvSpPr/>
          <p:nvPr/>
        </p:nvSpPr>
        <p:spPr>
          <a:xfrm>
            <a:off x="457200" y="4876800"/>
            <a:ext cx="7239000" cy="1138773"/>
          </a:xfrm>
          <a:prstGeom prst="rect">
            <a:avLst/>
          </a:prstGeom>
        </p:spPr>
        <p:txBody>
          <a:bodyPr wrap="square">
            <a:spAutoFit/>
          </a:bodyPr>
          <a:lstStyle/>
          <a:p>
            <a:r>
              <a:rPr lang="en-GB" sz="2000" b="1" dirty="0" smtClean="0"/>
              <a:t>Second priority</a:t>
            </a:r>
          </a:p>
          <a:p>
            <a:r>
              <a:rPr lang="en-GB" sz="2400" b="1" dirty="0" smtClean="0"/>
              <a:t>Groundwater Reservoir in</a:t>
            </a:r>
          </a:p>
          <a:p>
            <a:r>
              <a:rPr lang="en-GB" sz="2400" b="1" dirty="0" smtClean="0"/>
              <a:t> </a:t>
            </a:r>
            <a:r>
              <a:rPr lang="en-GB" sz="2400" b="1" dirty="0" err="1" smtClean="0"/>
              <a:t>Maymana</a:t>
            </a:r>
            <a:r>
              <a:rPr lang="en-GB" sz="2400" b="1" dirty="0" smtClean="0"/>
              <a:t> Airport </a:t>
            </a:r>
            <a:endParaRPr lang="en-US" sz="2400" b="1" dirty="0"/>
          </a:p>
        </p:txBody>
      </p:sp>
      <p:pic>
        <p:nvPicPr>
          <p:cNvPr id="6" name="Picture 3" descr="Norplan_tm_281_neg_thumpnail.jpg"/>
          <p:cNvPicPr>
            <a:picLocks noChangeAspect="1"/>
          </p:cNvPicPr>
          <p:nvPr/>
        </p:nvPicPr>
        <p:blipFill>
          <a:blip r:embed="rId2" cstate="print"/>
          <a:srcRect/>
          <a:stretch>
            <a:fillRect/>
          </a:stretch>
        </p:blipFill>
        <p:spPr bwMode="auto">
          <a:xfrm>
            <a:off x="8429625" y="6286500"/>
            <a:ext cx="500063" cy="365125"/>
          </a:xfrm>
          <a:prstGeom prst="rect">
            <a:avLst/>
          </a:prstGeom>
          <a:noFill/>
          <a:ln w="9525">
            <a:noFill/>
            <a:miter lim="800000"/>
            <a:headEnd/>
            <a:tailEnd/>
          </a:ln>
        </p:spPr>
      </p:pic>
      <p:pic>
        <p:nvPicPr>
          <p:cNvPr id="7" name="Content Placeholder 4" descr="ng10086_fm-1"/>
          <p:cNvPicPr>
            <a:picLocks noChangeAspect="1" noChangeArrowheads="1"/>
          </p:cNvPicPr>
          <p:nvPr/>
        </p:nvPicPr>
        <p:blipFill>
          <a:blip r:embed="rId3" cstate="print"/>
          <a:srcRect t="5000" b="10001"/>
          <a:stretch>
            <a:fillRect/>
          </a:stretch>
        </p:blipFill>
        <p:spPr>
          <a:xfrm>
            <a:off x="4495800" y="1807524"/>
            <a:ext cx="4572000" cy="49742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962400"/>
            <a:ext cx="8610600" cy="2895600"/>
          </a:xfrm>
        </p:spPr>
        <p:txBody>
          <a:bodyPr>
            <a:normAutofit fontScale="90000"/>
          </a:bodyPr>
          <a:lstStyle/>
          <a:p>
            <a:r>
              <a:rPr lang="en-US" sz="2400" b="1" dirty="0" smtClean="0"/>
              <a:t>1-</a:t>
            </a:r>
            <a:r>
              <a:rPr lang="en-US" sz="3600" dirty="0" smtClean="0">
                <a:solidFill>
                  <a:srgbClr val="7030A0"/>
                </a:solidFill>
              </a:rPr>
              <a:t>Geophysical survey(VES method)</a:t>
            </a:r>
            <a:r>
              <a:rPr lang="en-US" sz="3600" dirty="0" smtClean="0"/>
              <a:t/>
            </a:r>
            <a:br>
              <a:rPr lang="en-US" sz="3600" dirty="0" smtClean="0"/>
            </a:br>
            <a:r>
              <a:rPr lang="en-US" sz="3600" dirty="0" smtClean="0"/>
              <a:t>2</a:t>
            </a:r>
            <a:r>
              <a:rPr lang="en-US" sz="3600" dirty="0" smtClean="0">
                <a:solidFill>
                  <a:srgbClr val="002060"/>
                </a:solidFill>
              </a:rPr>
              <a:t>-Groundwater monitoring program in poor     </a:t>
            </a:r>
            <a:br>
              <a:rPr lang="en-US" sz="3600" dirty="0" smtClean="0">
                <a:solidFill>
                  <a:srgbClr val="002060"/>
                </a:solidFill>
              </a:rPr>
            </a:br>
            <a:r>
              <a:rPr lang="en-US" sz="3600" dirty="0" smtClean="0">
                <a:solidFill>
                  <a:srgbClr val="002060"/>
                </a:solidFill>
              </a:rPr>
              <a:t>    hydrogeological area</a:t>
            </a:r>
            <a:r>
              <a:rPr lang="en-US" sz="3600" dirty="0" smtClean="0"/>
              <a:t/>
            </a:r>
            <a:br>
              <a:rPr lang="en-US" sz="3600" dirty="0" smtClean="0"/>
            </a:br>
            <a:r>
              <a:rPr lang="en-US" sz="3600" dirty="0" smtClean="0"/>
              <a:t>3-Drilling exploratory well selection site based on  </a:t>
            </a:r>
            <a:br>
              <a:rPr lang="en-US" sz="3600" dirty="0" smtClean="0"/>
            </a:br>
            <a:r>
              <a:rPr lang="en-US" sz="3600" dirty="0" smtClean="0"/>
              <a:t>   geophysical survey and groundwater monitoring </a:t>
            </a:r>
            <a:br>
              <a:rPr lang="en-US" sz="3600" dirty="0" smtClean="0"/>
            </a:br>
            <a:r>
              <a:rPr lang="en-US" sz="3600" dirty="0" smtClean="0"/>
              <a:t>4</a:t>
            </a:r>
            <a:r>
              <a:rPr lang="en-US" sz="3600" dirty="0" smtClean="0">
                <a:solidFill>
                  <a:srgbClr val="C00000"/>
                </a:solidFill>
              </a:rPr>
              <a:t>-Drilling of  main wells and observation wells for    </a:t>
            </a:r>
            <a:br>
              <a:rPr lang="en-US" sz="3600" dirty="0" smtClean="0">
                <a:solidFill>
                  <a:srgbClr val="C00000"/>
                </a:solidFill>
              </a:rPr>
            </a:br>
            <a:r>
              <a:rPr lang="en-US" sz="3600" dirty="0" smtClean="0">
                <a:solidFill>
                  <a:srgbClr val="C00000"/>
                </a:solidFill>
              </a:rPr>
              <a:t>     collection of pumping test data and </a:t>
            </a:r>
            <a:r>
              <a:rPr lang="en-US" sz="3200" dirty="0" smtClean="0">
                <a:solidFill>
                  <a:srgbClr val="C00000"/>
                </a:solidFill>
              </a:rPr>
              <a:t>hydraulic  </a:t>
            </a:r>
            <a:br>
              <a:rPr lang="en-US" sz="3200" dirty="0" smtClean="0">
                <a:solidFill>
                  <a:srgbClr val="C00000"/>
                </a:solidFill>
              </a:rPr>
            </a:br>
            <a:r>
              <a:rPr lang="en-US" sz="3200" dirty="0" smtClean="0">
                <a:solidFill>
                  <a:srgbClr val="C00000"/>
                </a:solidFill>
              </a:rPr>
              <a:t>   evaluation and assessment of impacts on existing wells</a:t>
            </a:r>
            <a:r>
              <a:rPr lang="en-US" sz="3600" dirty="0" smtClean="0"/>
              <a:t/>
            </a:r>
            <a:br>
              <a:rPr lang="en-US" sz="3600" dirty="0" smtClean="0"/>
            </a:br>
            <a:r>
              <a:rPr lang="en-US" sz="3600" dirty="0" smtClean="0"/>
              <a:t>5-Using of well logger after bore well drilling </a:t>
            </a:r>
            <a:br>
              <a:rPr lang="en-US" sz="3600" dirty="0" smtClean="0"/>
            </a:br>
            <a:r>
              <a:rPr lang="en-US" sz="2400" dirty="0" smtClean="0"/>
              <a:t/>
            </a:r>
            <a:br>
              <a:rPr lang="en-US" sz="2400" dirty="0" smtClean="0"/>
            </a:br>
            <a:endParaRPr lang="en-US" sz="2400" dirty="0"/>
          </a:p>
        </p:txBody>
      </p:sp>
      <p:sp>
        <p:nvSpPr>
          <p:cNvPr id="3" name="TextBox 2"/>
          <p:cNvSpPr txBox="1"/>
          <p:nvPr/>
        </p:nvSpPr>
        <p:spPr>
          <a:xfrm>
            <a:off x="871134" y="522982"/>
            <a:ext cx="7815666" cy="1077218"/>
          </a:xfrm>
          <a:prstGeom prst="rect">
            <a:avLst/>
          </a:prstGeom>
          <a:noFill/>
        </p:spPr>
        <p:txBody>
          <a:bodyPr wrap="none" rtlCol="0">
            <a:spAutoFit/>
          </a:bodyPr>
          <a:lstStyle/>
          <a:p>
            <a:r>
              <a:rPr lang="en-US" sz="3200" b="1" dirty="0" smtClean="0"/>
              <a:t>Recommendation of mini workshop</a:t>
            </a:r>
          </a:p>
          <a:p>
            <a:r>
              <a:rPr lang="en-US" sz="3200" b="1" dirty="0" smtClean="0"/>
              <a:t> On research project in </a:t>
            </a:r>
            <a:r>
              <a:rPr lang="en-US" sz="3200" b="1" dirty="0" err="1" smtClean="0"/>
              <a:t>Faryab</a:t>
            </a:r>
            <a:r>
              <a:rPr lang="en-US" sz="3200" b="1" dirty="0" smtClean="0"/>
              <a:t> province </a:t>
            </a:r>
          </a:p>
        </p:txBody>
      </p:sp>
      <p:pic>
        <p:nvPicPr>
          <p:cNvPr id="4"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p:spPr>
        <p:txBody>
          <a:bodyPr>
            <a:normAutofit fontScale="90000"/>
          </a:bodyPr>
          <a:lstStyle/>
          <a:p>
            <a:r>
              <a:rPr lang="en-US" sz="3100" b="1" dirty="0" smtClean="0"/>
              <a:t/>
            </a:r>
            <a:br>
              <a:rPr lang="en-US" sz="3100" b="1" dirty="0" smtClean="0"/>
            </a:br>
            <a:r>
              <a:rPr lang="en-US" sz="3100" b="1" dirty="0" smtClean="0"/>
              <a:t>First priority </a:t>
            </a:r>
            <a:br>
              <a:rPr lang="en-US" sz="3100" b="1" dirty="0" smtClean="0"/>
            </a:br>
            <a:r>
              <a:rPr lang="en-GB" sz="3100" b="1" dirty="0" smtClean="0"/>
              <a:t> The Recharge Mechanisms along the </a:t>
            </a:r>
            <a:r>
              <a:rPr lang="en-GB" sz="3100" b="1" dirty="0" err="1" smtClean="0"/>
              <a:t>Shirin</a:t>
            </a:r>
            <a:r>
              <a:rPr lang="en-GB" sz="3100" b="1" dirty="0" smtClean="0"/>
              <a:t> </a:t>
            </a:r>
            <a:r>
              <a:rPr lang="en-GB" sz="3100" b="1" dirty="0" err="1" smtClean="0"/>
              <a:t>Tagab</a:t>
            </a:r>
            <a:r>
              <a:rPr lang="en-GB" sz="3100" b="1" dirty="0" smtClean="0"/>
              <a:t> River</a:t>
            </a:r>
            <a:r>
              <a:rPr lang="en-US" sz="3100" b="1" dirty="0" smtClean="0"/>
              <a:t/>
            </a:r>
            <a:br>
              <a:rPr lang="en-US" sz="3100" b="1" dirty="0" smtClean="0"/>
            </a:br>
            <a:r>
              <a:rPr lang="en-US" sz="2000" dirty="0" smtClean="0"/>
              <a:t/>
            </a:r>
            <a:br>
              <a:rPr lang="en-US" sz="2000" dirty="0" smtClean="0"/>
            </a:br>
            <a:endParaRPr lang="en-US" sz="2000" dirty="0"/>
          </a:p>
        </p:txBody>
      </p:sp>
      <p:pic>
        <p:nvPicPr>
          <p:cNvPr id="8193" name="Picture 1"/>
          <p:cNvPicPr>
            <a:picLocks noChangeAspect="1" noChangeArrowheads="1"/>
          </p:cNvPicPr>
          <p:nvPr/>
        </p:nvPicPr>
        <p:blipFill>
          <a:blip r:embed="rId2" cstate="print"/>
          <a:srcRect l="4167" r="8333" b="7425"/>
          <a:stretch>
            <a:fillRect/>
          </a:stretch>
        </p:blipFill>
        <p:spPr bwMode="auto">
          <a:xfrm>
            <a:off x="685800" y="838200"/>
            <a:ext cx="7507706" cy="5943600"/>
          </a:xfrm>
          <a:prstGeom prst="rect">
            <a:avLst/>
          </a:prstGeom>
          <a:noFill/>
          <a:ln w="9525">
            <a:noFill/>
            <a:miter lim="800000"/>
            <a:headEnd/>
            <a:tailEnd/>
          </a:ln>
        </p:spPr>
      </p:pic>
      <p:pic>
        <p:nvPicPr>
          <p:cNvPr id="4" name="Picture 3" descr="Norplan_tm_281_neg_thumpnail.jpg"/>
          <p:cNvPicPr>
            <a:picLocks noChangeAspect="1"/>
          </p:cNvPicPr>
          <p:nvPr/>
        </p:nvPicPr>
        <p:blipFill>
          <a:blip r:embed="rId3"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3721" t="9938" b="8075"/>
          <a:stretch>
            <a:fillRect/>
          </a:stretch>
        </p:blipFill>
        <p:spPr bwMode="auto">
          <a:xfrm>
            <a:off x="266701" y="990600"/>
            <a:ext cx="8723168" cy="5562600"/>
          </a:xfrm>
          <a:prstGeom prst="rect">
            <a:avLst/>
          </a:prstGeom>
          <a:noFill/>
          <a:ln w="9525">
            <a:noFill/>
            <a:miter lim="800000"/>
            <a:headEnd/>
            <a:tailEnd/>
          </a:ln>
        </p:spPr>
      </p:pic>
      <p:sp>
        <p:nvSpPr>
          <p:cNvPr id="5" name="Rectangle 4"/>
          <p:cNvSpPr/>
          <p:nvPr/>
        </p:nvSpPr>
        <p:spPr>
          <a:xfrm>
            <a:off x="228600" y="-76200"/>
            <a:ext cx="8686800" cy="1077218"/>
          </a:xfrm>
          <a:prstGeom prst="rect">
            <a:avLst/>
          </a:prstGeom>
        </p:spPr>
        <p:txBody>
          <a:bodyPr wrap="square">
            <a:spAutoFit/>
          </a:bodyPr>
          <a:lstStyle/>
          <a:p>
            <a:pPr algn="ctr"/>
            <a:r>
              <a:rPr lang="en-GB" sz="3200" b="1" dirty="0" smtClean="0"/>
              <a:t>Second priority</a:t>
            </a:r>
          </a:p>
          <a:p>
            <a:pPr algn="ctr"/>
            <a:r>
              <a:rPr lang="en-GB" sz="3200" b="1" dirty="0" smtClean="0"/>
              <a:t>Groundwater Reservoir in </a:t>
            </a:r>
            <a:r>
              <a:rPr lang="en-GB" sz="3200" b="1" dirty="0" err="1" smtClean="0"/>
              <a:t>Maymana</a:t>
            </a:r>
            <a:r>
              <a:rPr lang="en-GB" sz="3200" b="1" dirty="0" smtClean="0"/>
              <a:t> Airport area</a:t>
            </a:r>
            <a:endParaRPr lang="en-US" sz="3200" b="1" dirty="0"/>
          </a:p>
        </p:txBody>
      </p:sp>
      <p:pic>
        <p:nvPicPr>
          <p:cNvPr id="6" name="Picture 3" descr="Norplan_tm_281_neg_thumpnail.jpg"/>
          <p:cNvPicPr>
            <a:picLocks noChangeAspect="1"/>
          </p:cNvPicPr>
          <p:nvPr/>
        </p:nvPicPr>
        <p:blipFill>
          <a:blip r:embed="rId3"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Norplanlogo_281.jpg"/>
          <p:cNvPicPr>
            <a:picLocks noChangeAspect="1" noChangeArrowheads="1"/>
          </p:cNvPicPr>
          <p:nvPr/>
        </p:nvPicPr>
        <p:blipFill>
          <a:blip r:embed="rId2" cstate="print"/>
          <a:srcRect/>
          <a:stretch>
            <a:fillRect/>
          </a:stretch>
        </p:blipFill>
        <p:spPr bwMode="auto">
          <a:xfrm>
            <a:off x="12373652" y="326817"/>
            <a:ext cx="2610492" cy="345714"/>
          </a:xfrm>
          <a:prstGeom prst="rect">
            <a:avLst/>
          </a:prstGeom>
          <a:noFill/>
        </p:spPr>
      </p:pic>
      <p:graphicFrame>
        <p:nvGraphicFramePr>
          <p:cNvPr id="9" name="Content Placeholder 8"/>
          <p:cNvGraphicFramePr>
            <a:graphicFrameLocks noGrp="1"/>
          </p:cNvGraphicFramePr>
          <p:nvPr>
            <p:ph idx="1"/>
          </p:nvPr>
        </p:nvGraphicFramePr>
        <p:xfrm>
          <a:off x="304800" y="0"/>
          <a:ext cx="8458199" cy="6844057"/>
        </p:xfrm>
        <a:graphic>
          <a:graphicData uri="http://schemas.openxmlformats.org/drawingml/2006/table">
            <a:tbl>
              <a:tblPr/>
              <a:tblGrid>
                <a:gridCol w="795989"/>
                <a:gridCol w="499411"/>
                <a:gridCol w="2980618"/>
                <a:gridCol w="310630"/>
                <a:gridCol w="402849"/>
                <a:gridCol w="192103"/>
                <a:gridCol w="209127"/>
                <a:gridCol w="310630"/>
                <a:gridCol w="310630"/>
                <a:gridCol w="402849"/>
                <a:gridCol w="401230"/>
                <a:gridCol w="378581"/>
                <a:gridCol w="381815"/>
                <a:gridCol w="441677"/>
                <a:gridCol w="440060"/>
              </a:tblGrid>
              <a:tr h="169977">
                <a:tc gridSpan="4">
                  <a:txBody>
                    <a:bodyPr/>
                    <a:lstStyle/>
                    <a:p>
                      <a:pPr algn="l" fontAlgn="b"/>
                      <a:r>
                        <a:rPr lang="en-US" sz="800" b="0" i="0" u="none" strike="noStrike" dirty="0">
                          <a:solidFill>
                            <a:srgbClr val="548DD4"/>
                          </a:solidFill>
                          <a:latin typeface="Times New Roman"/>
                        </a:rPr>
                        <a:t>Hydrogeological Survey in Faryab - Afghanistan</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solidFill>
                          <a:srgbClr val="548DD4"/>
                        </a:solidFill>
                        <a:latin typeface="Times New Roman"/>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solidFill>
                          <a:srgbClr val="000000"/>
                        </a:solidFill>
                        <a:latin typeface="Calibri"/>
                      </a:endParaRPr>
                    </a:p>
                  </a:txBody>
                  <a:tcPr marL="0" marR="0" marT="0" marB="0" anchor="b">
                    <a:lnL>
                      <a:noFill/>
                    </a:lnL>
                    <a:lnR>
                      <a:noFill/>
                    </a:lnR>
                    <a:lnT>
                      <a:noFill/>
                    </a:lnT>
                    <a:lnB>
                      <a:noFill/>
                    </a:lnB>
                  </a:tcPr>
                </a:tc>
              </a:tr>
              <a:tr h="242659">
                <a:tc rowSpan="2" gridSpan="11">
                  <a:txBody>
                    <a:bodyPr/>
                    <a:lstStyle/>
                    <a:p>
                      <a:pPr algn="ctr" fontAlgn="t"/>
                      <a:r>
                        <a:rPr lang="en-US" sz="1400" b="0" i="0" u="none" strike="noStrike" dirty="0">
                          <a:solidFill>
                            <a:srgbClr val="000000"/>
                          </a:solidFill>
                          <a:latin typeface="Times New Roman"/>
                        </a:rPr>
                        <a:t>Training Capacity Building Plan for Government, NGOs and Private Sector for 2013 &amp; 2014 </a:t>
                      </a:r>
                      <a:br>
                        <a:rPr lang="en-US" sz="1400" b="0" i="0" u="none" strike="noStrike" dirty="0">
                          <a:solidFill>
                            <a:srgbClr val="000000"/>
                          </a:solidFill>
                          <a:latin typeface="Times New Roman"/>
                        </a:rPr>
                      </a:br>
                      <a:r>
                        <a:rPr lang="en-US" sz="800" b="0" i="0" u="none" strike="noStrike" dirty="0">
                          <a:solidFill>
                            <a:srgbClr val="000000"/>
                          </a:solidFill>
                          <a:latin typeface="Times New Roman"/>
                        </a:rPr>
                        <a:t/>
                      </a:r>
                      <a:br>
                        <a:rPr lang="en-US" sz="800" b="0" i="0" u="none" strike="noStrike" dirty="0">
                          <a:solidFill>
                            <a:srgbClr val="000000"/>
                          </a:solidFill>
                          <a:latin typeface="Times New Roman"/>
                        </a:rPr>
                      </a:br>
                      <a:endParaRPr lang="en-US" sz="800" b="0"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gridSpan="3">
                  <a:txBody>
                    <a:bodyPr/>
                    <a:lstStyle/>
                    <a:p>
                      <a:pPr algn="l" fontAlgn="b"/>
                      <a:r>
                        <a:rPr lang="en-US" sz="800" b="0" i="0" u="none" strike="noStrike">
                          <a:solidFill>
                            <a:srgbClr val="000000"/>
                          </a:solidFill>
                          <a:latin typeface="Times New Roman"/>
                        </a:rPr>
                        <a:t> </a:t>
                      </a:r>
                      <a:endParaRPr lang="en-US" sz="500" b="0" i="0" u="none" strike="noStrike">
                        <a:solidFill>
                          <a:srgbClr val="000000"/>
                        </a:solidFill>
                        <a:latin typeface="Calibri"/>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rowSpan="2" hMerge="1">
                  <a:txBody>
                    <a:bodyPr/>
                    <a:lstStyle/>
                    <a:p>
                      <a:endParaRPr lang="en-US"/>
                    </a:p>
                  </a:txBody>
                  <a:tcPr/>
                </a:tc>
                <a:tc>
                  <a:txBody>
                    <a:bodyPr/>
                    <a:lstStyle/>
                    <a:p>
                      <a:endParaRPr lang="en-US" sz="900"/>
                    </a:p>
                  </a:txBody>
                  <a:tcPr marL="43352" marR="43352" marT="21676" marB="21676">
                    <a:lnL w="12700" cap="flat" cmpd="sng" algn="ctr">
                      <a:solidFill>
                        <a:srgbClr val="000000"/>
                      </a:solidFill>
                      <a:prstDash val="solid"/>
                      <a:round/>
                      <a:headEnd type="none" w="med" len="med"/>
                      <a:tailEnd type="none" w="med" len="med"/>
                    </a:lnL>
                    <a:lnT>
                      <a:noFill/>
                    </a:lnT>
                  </a:tcPr>
                </a:tc>
              </a:tr>
              <a:tr h="0">
                <a:tc gridSpan="1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endParaRPr lang="en-US" sz="900"/>
                    </a:p>
                  </a:txBody>
                  <a:tcPr marL="43352" marR="43352" marT="21676" marB="21676">
                    <a:lnL w="12700" cap="flat" cmpd="sng" algn="ctr">
                      <a:solidFill>
                        <a:srgbClr val="000000"/>
                      </a:solidFill>
                      <a:prstDash val="solid"/>
                      <a:round/>
                      <a:headEnd type="none" w="med" len="med"/>
                      <a:tailEnd type="none" w="med" len="med"/>
                    </a:lnL>
                  </a:tcPr>
                </a:tc>
              </a:tr>
              <a:tr h="744423">
                <a:tc>
                  <a:txBody>
                    <a:bodyPr/>
                    <a:lstStyle/>
                    <a:p>
                      <a:pPr algn="ctr" fontAlgn="ctr"/>
                      <a:r>
                        <a:rPr lang="en-US" sz="1200" b="1" i="0" u="none" strike="noStrike" dirty="0">
                          <a:solidFill>
                            <a:srgbClr val="FFFFFF"/>
                          </a:solidFill>
                          <a:latin typeface="Calibri"/>
                        </a:rPr>
                        <a:t>Time ( Day Twenty Eight)</a:t>
                      </a:r>
                      <a:br>
                        <a:rPr lang="en-US" sz="1200" b="1" i="0" u="none" strike="noStrike" dirty="0">
                          <a:solidFill>
                            <a:srgbClr val="FFFFFF"/>
                          </a:solidFill>
                          <a:latin typeface="Calibri"/>
                        </a:rPr>
                      </a:br>
                      <a:r>
                        <a:rPr lang="en-US" sz="1200" b="1" i="0" u="none" strike="noStrike" dirty="0">
                          <a:solidFill>
                            <a:srgbClr val="FFFFFF"/>
                          </a:solidFill>
                          <a:latin typeface="Calibri"/>
                        </a:rPr>
                        <a:t/>
                      </a:r>
                      <a:br>
                        <a:rPr lang="en-US" sz="1200" b="1" i="0" u="none" strike="noStrike" dirty="0">
                          <a:solidFill>
                            <a:srgbClr val="FFFFFF"/>
                          </a:solidFill>
                          <a:latin typeface="Calibri"/>
                        </a:rPr>
                      </a:br>
                      <a:r>
                        <a:rPr lang="en-US" sz="1200" b="1" i="0" u="none" strike="noStrike" dirty="0">
                          <a:solidFill>
                            <a:srgbClr val="FFFFFF"/>
                          </a:solidFill>
                          <a:latin typeface="Calibri"/>
                        </a:rPr>
                        <a:t/>
                      </a:r>
                      <a:br>
                        <a:rPr lang="en-US" sz="1200" b="1" i="0" u="none" strike="noStrike" dirty="0">
                          <a:solidFill>
                            <a:srgbClr val="FFFFFF"/>
                          </a:solidFill>
                          <a:latin typeface="Calibri"/>
                        </a:rPr>
                      </a:br>
                      <a:r>
                        <a:rPr lang="en-US" sz="1200" b="1" i="0" u="none" strike="noStrike" dirty="0">
                          <a:solidFill>
                            <a:srgbClr val="FFFFFF"/>
                          </a:solidFill>
                          <a:latin typeface="Calibri"/>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200" b="1" i="0" u="none" strike="noStrike" dirty="0">
                          <a:solidFill>
                            <a:srgbClr val="FFFFFF"/>
                          </a:solidFill>
                          <a:latin typeface="Calibri"/>
                        </a:rPr>
                        <a:t>Date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200" b="1" i="0" u="none" strike="noStrike" dirty="0">
                          <a:solidFill>
                            <a:srgbClr val="FFFFFF"/>
                          </a:solidFill>
                          <a:latin typeface="Calibri"/>
                        </a:rPr>
                        <a:t>Training Title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gridSpan="3">
                  <a:txBody>
                    <a:bodyPr/>
                    <a:lstStyle/>
                    <a:p>
                      <a:pPr algn="ctr" fontAlgn="ctr"/>
                      <a:r>
                        <a:rPr lang="en-US" sz="1200" b="1" i="0" u="none" strike="noStrike">
                          <a:solidFill>
                            <a:srgbClr val="FFFFFF"/>
                          </a:solidFill>
                          <a:latin typeface="Calibri"/>
                        </a:rPr>
                        <a:t>Format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hMerge="1">
                  <a:txBody>
                    <a:bodyPr/>
                    <a:lstStyle/>
                    <a:p>
                      <a:pPr algn="ctr" fontAlgn="ctr"/>
                      <a:endParaRPr lang="en-US" sz="1200" b="1" i="0" u="none" strike="noStrike" dirty="0">
                        <a:solidFill>
                          <a:srgbClr val="FFFFFF"/>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gridSpan="2">
                  <a:txBody>
                    <a:bodyPr/>
                    <a:lstStyle/>
                    <a:p>
                      <a:pPr algn="ctr" fontAlgn="ctr"/>
                      <a:r>
                        <a:rPr lang="en-US" sz="1200" b="1" i="0" u="none" strike="noStrike" dirty="0">
                          <a:solidFill>
                            <a:srgbClr val="FFFFFF"/>
                          </a:solidFill>
                          <a:latin typeface="Calibri"/>
                        </a:rPr>
                        <a:t>Suggested Time in Minutes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gridSpan="2">
                  <a:txBody>
                    <a:bodyPr/>
                    <a:lstStyle/>
                    <a:p>
                      <a:pPr algn="ctr" fontAlgn="ctr"/>
                      <a:r>
                        <a:rPr lang="en-US" sz="1200" b="1" i="0" u="none" strike="noStrike" dirty="0">
                          <a:solidFill>
                            <a:srgbClr val="FFFFFF"/>
                          </a:solidFill>
                          <a:latin typeface="Calibri"/>
                        </a:rPr>
                        <a:t>No. of Participants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gridSpan="2">
                  <a:txBody>
                    <a:bodyPr/>
                    <a:lstStyle/>
                    <a:p>
                      <a:pPr algn="ctr" fontAlgn="ctr"/>
                      <a:r>
                        <a:rPr lang="en-US" sz="1200" b="1" i="0" u="none" strike="noStrike" dirty="0">
                          <a:solidFill>
                            <a:srgbClr val="FFFFFF"/>
                          </a:solidFill>
                          <a:latin typeface="Calibri"/>
                        </a:rPr>
                        <a:t>Implemented By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gridSpan="2">
                  <a:txBody>
                    <a:bodyPr/>
                    <a:lstStyle/>
                    <a:p>
                      <a:pPr algn="ctr" fontAlgn="ctr"/>
                      <a:r>
                        <a:rPr lang="en-US" sz="1200" b="1" i="0" u="none" strike="noStrike" dirty="0">
                          <a:solidFill>
                            <a:srgbClr val="FFFFFF"/>
                          </a:solidFill>
                          <a:latin typeface="Calibri"/>
                        </a:rPr>
                        <a:t>Location</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a:txBody>
                    <a:bodyPr/>
                    <a:lstStyle/>
                    <a:p>
                      <a:endParaRPr lang="en-US" sz="1200" dirty="0"/>
                    </a:p>
                  </a:txBody>
                  <a:tcPr marL="43352" marR="43352" marT="21676" marB="21676">
                    <a:lnL w="12700" cap="flat" cmpd="sng" algn="ctr">
                      <a:solidFill>
                        <a:srgbClr val="000000"/>
                      </a:solidFill>
                      <a:prstDash val="solid"/>
                      <a:round/>
                      <a:headEnd type="none" w="med" len="med"/>
                      <a:tailEnd type="none" w="med" len="med"/>
                    </a:lnL>
                  </a:tcPr>
                </a:tc>
              </a:tr>
              <a:tr h="286816">
                <a:tc>
                  <a:txBody>
                    <a:bodyPr/>
                    <a:lstStyle/>
                    <a:p>
                      <a:pPr algn="ctr" fontAlgn="b"/>
                      <a:r>
                        <a:rPr lang="en-US" sz="1100" b="1" i="0" u="none" strike="noStrike" dirty="0">
                          <a:solidFill>
                            <a:srgbClr val="000000"/>
                          </a:solidFill>
                          <a:latin typeface="Calibri"/>
                        </a:rPr>
                        <a:t>09:00 – 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dirty="0">
                          <a:solidFill>
                            <a:srgbClr val="000000"/>
                          </a:solidFill>
                          <a:latin typeface="Calibri"/>
                        </a:rPr>
                        <a:t>A recap on the previous activities and </a:t>
                      </a:r>
                      <a:r>
                        <a:rPr lang="en-US" sz="1100" b="1" i="0" u="none" strike="noStrike" dirty="0" err="1">
                          <a:solidFill>
                            <a:srgbClr val="000000"/>
                          </a:solidFill>
                          <a:latin typeface="Calibri"/>
                        </a:rPr>
                        <a:t>preparetion</a:t>
                      </a:r>
                      <a:r>
                        <a:rPr lang="en-US" sz="1100" b="1" i="0" u="none" strike="noStrike" dirty="0">
                          <a:solidFill>
                            <a:srgbClr val="000000"/>
                          </a:solidFill>
                          <a:latin typeface="Calibri"/>
                        </a:rPr>
                        <a:t> of data set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dirty="0">
                          <a:solidFill>
                            <a:srgbClr val="000000"/>
                          </a:solidFill>
                          <a:latin typeface="Calibri"/>
                        </a:rPr>
                        <a:t>Presentation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dirty="0">
                          <a:solidFill>
                            <a:srgbClr val="000000"/>
                          </a:solidFill>
                          <a:latin typeface="Calibri"/>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10 - 12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Eng. Hassan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RuWatSIP Hall (MRRD)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10:00 – 10:30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Discussion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10:30 – 10:50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Tea break</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86816">
                <a:tc>
                  <a:txBody>
                    <a:bodyPr/>
                    <a:lstStyle/>
                    <a:p>
                      <a:pPr algn="ctr" fontAlgn="b"/>
                      <a:r>
                        <a:rPr lang="en-US" sz="1100" b="1" i="0" u="none" strike="noStrike">
                          <a:solidFill>
                            <a:srgbClr val="000000"/>
                          </a:solidFill>
                          <a:latin typeface="Calibri"/>
                        </a:rPr>
                        <a:t>10:50 – 11:50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Further preparetion and manipulation of the data sets into appropriate information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Presentation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10 - 12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Eng. Hassan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11:50 - 12:20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dirty="0">
                          <a:solidFill>
                            <a:srgbClr val="000000"/>
                          </a:solidFill>
                          <a:latin typeface="Calibri"/>
                        </a:rPr>
                        <a:t>Discussion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12:20 – 13:30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Lunch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dirty="0">
                          <a:solidFill>
                            <a:srgbClr val="000000"/>
                          </a:solidFill>
                          <a:latin typeface="Calibri"/>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13:30 – 14:30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How to ensure that the data are put into the right perspective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Presentation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dirty="0">
                          <a:solidFill>
                            <a:srgbClr val="000000"/>
                          </a:solidFill>
                          <a:latin typeface="Calibri"/>
                        </a:rPr>
                        <a:t>10 - 12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Eng. Hassan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14:30 – 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Discussion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86816">
                <a:tc>
                  <a:txBody>
                    <a:bodyPr/>
                    <a:lstStyle/>
                    <a:p>
                      <a:pPr algn="ctr" fontAlgn="ctr"/>
                      <a:r>
                        <a:rPr lang="en-US" sz="1100" b="1" i="0" u="none" strike="noStrike">
                          <a:solidFill>
                            <a:srgbClr val="FFFFFF"/>
                          </a:solidFill>
                          <a:latin typeface="Calibri"/>
                        </a:rPr>
                        <a:t>Time (Day Twenty Nine)</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100" b="1" i="0" u="none" strike="noStrike">
                          <a:solidFill>
                            <a:srgbClr val="FFFFFF"/>
                          </a:solidFill>
                          <a:latin typeface="Calibri"/>
                        </a:rPr>
                        <a:t>Date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100" b="1" i="0" u="none" strike="noStrike">
                          <a:solidFill>
                            <a:srgbClr val="FFFFFF"/>
                          </a:solidFill>
                          <a:latin typeface="Calibri"/>
                        </a:rPr>
                        <a:t>Training Title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gridSpan="3">
                  <a:txBody>
                    <a:bodyPr/>
                    <a:lstStyle/>
                    <a:p>
                      <a:pPr algn="ctr" fontAlgn="ctr"/>
                      <a:r>
                        <a:rPr lang="en-US" sz="1100" b="1" i="0" u="none" strike="noStrike">
                          <a:solidFill>
                            <a:srgbClr val="FFFFFF"/>
                          </a:solidFill>
                          <a:latin typeface="Calibri"/>
                        </a:rPr>
                        <a:t>Format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hMerge="1">
                  <a:txBody>
                    <a:bodyPr/>
                    <a:lstStyle/>
                    <a:p>
                      <a:pPr algn="ctr" fontAlgn="ctr"/>
                      <a:endParaRPr lang="en-US" sz="1100" b="1" i="0" u="none" strike="noStrike">
                        <a:solidFill>
                          <a:srgbClr val="FFFFFF"/>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gridSpan="2">
                  <a:txBody>
                    <a:bodyPr/>
                    <a:lstStyle/>
                    <a:p>
                      <a:pPr algn="ctr" fontAlgn="ctr"/>
                      <a:r>
                        <a:rPr lang="en-US" sz="1100" b="1" i="0" u="none" strike="noStrike">
                          <a:solidFill>
                            <a:srgbClr val="FFFFFF"/>
                          </a:solidFill>
                          <a:latin typeface="Calibri"/>
                        </a:rPr>
                        <a:t>Suggested Time in Minutes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gridSpan="2">
                  <a:txBody>
                    <a:bodyPr/>
                    <a:lstStyle/>
                    <a:p>
                      <a:pPr algn="ctr" fontAlgn="ctr"/>
                      <a:r>
                        <a:rPr lang="en-US" sz="1100" b="1" i="0" u="none" strike="noStrike">
                          <a:solidFill>
                            <a:srgbClr val="FFFFFF"/>
                          </a:solidFill>
                          <a:latin typeface="Calibri"/>
                        </a:rPr>
                        <a:t>No. of Participants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gridSpan="2">
                  <a:txBody>
                    <a:bodyPr/>
                    <a:lstStyle/>
                    <a:p>
                      <a:pPr algn="ctr" fontAlgn="ctr"/>
                      <a:r>
                        <a:rPr lang="en-US" sz="1100" b="1" i="0" u="none" strike="noStrike">
                          <a:solidFill>
                            <a:srgbClr val="FFFFFF"/>
                          </a:solidFill>
                          <a:latin typeface="Calibri"/>
                        </a:rPr>
                        <a:t>Implemented By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gridSpan="2">
                  <a:txBody>
                    <a:bodyPr/>
                    <a:lstStyle/>
                    <a:p>
                      <a:pPr algn="ctr" fontAlgn="ctr"/>
                      <a:r>
                        <a:rPr lang="en-US" sz="1100" b="1" i="0" u="none" strike="noStrike" dirty="0">
                          <a:solidFill>
                            <a:srgbClr val="FFFFFF"/>
                          </a:solidFill>
                          <a:latin typeface="Calibri"/>
                        </a:rPr>
                        <a:t>Location</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ED5"/>
                    </a:solidFill>
                  </a:tcPr>
                </a:tc>
                <a:tc hMerge="1">
                  <a:txBody>
                    <a:bodyPr/>
                    <a:lstStyle/>
                    <a:p>
                      <a:endParaRPr lang="en-US"/>
                    </a:p>
                  </a:txBody>
                  <a:tcPr/>
                </a:tc>
                <a:tc>
                  <a:txBody>
                    <a:bodyPr/>
                    <a:lstStyle/>
                    <a:p>
                      <a:endParaRPr lang="en-US" sz="900"/>
                    </a:p>
                  </a:txBody>
                  <a:tcPr marL="43352" marR="43352" marT="21676" marB="21676">
                    <a:lnL w="12700" cap="flat" cmpd="sng" algn="ctr">
                      <a:solidFill>
                        <a:srgbClr val="000000"/>
                      </a:solidFill>
                      <a:prstDash val="solid"/>
                      <a:round/>
                      <a:headEnd type="none" w="med" len="med"/>
                      <a:tailEnd type="none" w="med" len="med"/>
                    </a:lnL>
                  </a:tcPr>
                </a:tc>
              </a:tr>
              <a:tr h="286816">
                <a:tc>
                  <a:txBody>
                    <a:bodyPr/>
                    <a:lstStyle/>
                    <a:p>
                      <a:pPr algn="ctr" fontAlgn="b"/>
                      <a:r>
                        <a:rPr lang="en-US" sz="1100" b="1" i="0" u="none" strike="noStrike">
                          <a:solidFill>
                            <a:srgbClr val="000000"/>
                          </a:solidFill>
                          <a:latin typeface="Calibri"/>
                        </a:rPr>
                        <a:t>09:00 – 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How to make maps with software available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Presentation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10 - 12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Eng. Hassan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RuWatSIP Hall (MRRD)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10:00 – 10:30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Discussion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dirty="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10:30 – 10:50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Tea break</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10:50 – 11:50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How to incorporate the data as complete themathic maps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Presentation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10 - 12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Eng. Hassan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11:50 – 12:20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Discussion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dirty="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12:20 – 13:30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Lunch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dirty="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13:30 – 14:30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How to incorporate the data as complete themathic maps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Presentation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11 - 12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Eng. Hassan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dirty="0"/>
                    </a:p>
                  </a:txBody>
                  <a:tcPr marL="43352" marR="43352" marT="21676" marB="21676">
                    <a:lnL w="6350" cap="flat" cmpd="sng" algn="ctr">
                      <a:solidFill>
                        <a:srgbClr val="000000"/>
                      </a:solidFill>
                      <a:prstDash val="solid"/>
                      <a:round/>
                      <a:headEnd type="none" w="med" len="med"/>
                      <a:tailEnd type="none" w="med" len="med"/>
                    </a:lnL>
                  </a:tcPr>
                </a:tc>
              </a:tr>
              <a:tr h="242659">
                <a:tc>
                  <a:txBody>
                    <a:bodyPr/>
                    <a:lstStyle/>
                    <a:p>
                      <a:pPr algn="ctr" fontAlgn="b"/>
                      <a:r>
                        <a:rPr lang="en-US" sz="1100" b="1" i="0" u="none" strike="noStrike">
                          <a:solidFill>
                            <a:srgbClr val="000000"/>
                          </a:solidFill>
                          <a:latin typeface="Calibri"/>
                        </a:rPr>
                        <a:t>14:30 – 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1100" b="1" i="0" u="none" strike="noStrike">
                          <a:solidFill>
                            <a:srgbClr val="000000"/>
                          </a:solidFill>
                          <a:latin typeface="Calibri"/>
                        </a:rPr>
                        <a:t>Discussion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ctr" fontAlgn="b"/>
                      <a:endParaRPr lang="en-US" sz="11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
                      <a:r>
                        <a:rPr lang="en-US" sz="1100" b="1" i="0" u="none" strike="noStrike">
                          <a:solidFill>
                            <a:srgbClr val="000000"/>
                          </a:solidFill>
                          <a:latin typeface="Calibri"/>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sz="900" dirty="0"/>
                    </a:p>
                  </a:txBody>
                  <a:tcPr marL="43352" marR="43352" marT="21676" marB="21676">
                    <a:lnL w="6350" cap="flat" cmpd="sng" algn="ctr">
                      <a:solidFill>
                        <a:srgbClr val="000000"/>
                      </a:solidFill>
                      <a:prstDash val="solid"/>
                      <a:round/>
                      <a:headEnd type="none" w="med" len="med"/>
                      <a:tailEnd type="none" w="med" len="med"/>
                    </a:lnL>
                  </a:tcPr>
                </a:tc>
              </a:tr>
            </a:tbl>
          </a:graphicData>
        </a:graphic>
      </p:graphicFrame>
      <p:pic>
        <p:nvPicPr>
          <p:cNvPr id="10" name="Picture 9" descr="Norplanlogo_281.jpg"/>
          <p:cNvPicPr>
            <a:picLocks noChangeAspect="1" noChangeArrowheads="1"/>
          </p:cNvPicPr>
          <p:nvPr/>
        </p:nvPicPr>
        <p:blipFill>
          <a:blip r:embed="rId2" cstate="print"/>
          <a:srcRect/>
          <a:stretch>
            <a:fillRect/>
          </a:stretch>
        </p:blipFill>
        <p:spPr bwMode="auto">
          <a:xfrm>
            <a:off x="12373652" y="326817"/>
            <a:ext cx="2610492" cy="345714"/>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838200" y="609600"/>
          <a:ext cx="8077199" cy="6057862"/>
        </p:xfrm>
        <a:graphic>
          <a:graphicData uri="http://schemas.openxmlformats.org/drawingml/2006/table">
            <a:tbl>
              <a:tblPr/>
              <a:tblGrid>
                <a:gridCol w="1615600"/>
                <a:gridCol w="4845999"/>
                <a:gridCol w="1615600"/>
              </a:tblGrid>
              <a:tr h="144742">
                <a:tc rowSpan="2">
                  <a:txBody>
                    <a:bodyPr/>
                    <a:lstStyle/>
                    <a:p>
                      <a:pPr marL="0" marR="0">
                        <a:spcBef>
                          <a:spcPts val="0"/>
                        </a:spcBef>
                        <a:spcAft>
                          <a:spcPts val="0"/>
                        </a:spcAft>
                      </a:pPr>
                      <a:endParaRPr lang="en-US" sz="7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rowSpan="2">
                  <a:txBody>
                    <a:bodyPr/>
                    <a:lstStyle/>
                    <a:p>
                      <a:pPr marL="0" marR="0" algn="ctr">
                        <a:spcBef>
                          <a:spcPts val="0"/>
                        </a:spcBef>
                        <a:spcAft>
                          <a:spcPts val="0"/>
                        </a:spcAft>
                      </a:pPr>
                      <a:r>
                        <a:rPr lang="en-GB" sz="1000" dirty="0">
                          <a:latin typeface="Arial Narrow"/>
                          <a:ea typeface="Times New Roman"/>
                          <a:cs typeface="Times New Roman"/>
                        </a:rPr>
                        <a:t>Guidelines for presenter to prepare plan for course implementation(Hydrochemistry)</a:t>
                      </a:r>
                      <a:endParaRPr lang="en-US" sz="10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GB" sz="1000" b="1">
                          <a:latin typeface="Arial Narrow"/>
                          <a:ea typeface="Times New Roman"/>
                          <a:cs typeface="Times New Roman"/>
                        </a:rPr>
                        <a:t>Order form No.</a:t>
                      </a:r>
                      <a:endParaRPr lang="en-US" sz="100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4742">
                <a:tc vMerge="1">
                  <a:txBody>
                    <a:bodyPr/>
                    <a:lstStyle/>
                    <a:p>
                      <a:endParaRPr lang="en-US"/>
                    </a:p>
                  </a:txBody>
                  <a:tcPr/>
                </a:tc>
                <a:tc vMerge="1">
                  <a:txBody>
                    <a:bodyPr/>
                    <a:lstStyle/>
                    <a:p>
                      <a:endParaRPr lang="en-US"/>
                    </a:p>
                  </a:txBody>
                  <a:tcPr/>
                </a:tc>
                <a:tc>
                  <a:txBody>
                    <a:bodyPr/>
                    <a:lstStyle/>
                    <a:p>
                      <a:pPr marL="0" marR="0" algn="ctr">
                        <a:spcBef>
                          <a:spcPts val="0"/>
                        </a:spcBef>
                        <a:spcAft>
                          <a:spcPts val="600"/>
                        </a:spcAft>
                      </a:pPr>
                      <a:r>
                        <a:rPr lang="en-GB" sz="1000" b="1" baseline="30000">
                          <a:latin typeface="Arial Narrow"/>
                          <a:ea typeface="Times New Roman"/>
                          <a:cs typeface="Times New Roman"/>
                        </a:rPr>
                        <a:t>Date prepared Jan 20/prof .Eqrar</a:t>
                      </a:r>
                      <a:endParaRPr lang="en-US" sz="100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94760">
                <a:tc>
                  <a:txBody>
                    <a:bodyPr/>
                    <a:lstStyle/>
                    <a:p>
                      <a:pPr marL="0" marR="0">
                        <a:spcBef>
                          <a:spcPts val="0"/>
                        </a:spcBef>
                        <a:spcAft>
                          <a:spcPts val="0"/>
                        </a:spcAft>
                      </a:pPr>
                      <a:r>
                        <a:rPr lang="en-GB" sz="1000" b="1" dirty="0">
                          <a:latin typeface="Arial Narrow"/>
                          <a:ea typeface="Times New Roman"/>
                          <a:cs typeface="Times New Roman"/>
                        </a:rPr>
                        <a:t>Table of contents</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GB" sz="800" b="1" dirty="0">
                          <a:latin typeface="Arial Narrow"/>
                          <a:ea typeface="Times New Roman"/>
                          <a:cs typeface="Times New Roman"/>
                        </a:rPr>
                        <a:t>Topics will discuss with MRRD</a:t>
                      </a:r>
                      <a:endParaRPr lang="en-US" sz="800" dirty="0">
                        <a:latin typeface="Arial Narrow"/>
                        <a:ea typeface="Times New Roman"/>
                        <a:cs typeface="Times New Roman"/>
                      </a:endParaRPr>
                    </a:p>
                    <a:p>
                      <a:pPr marL="0" marR="0">
                        <a:spcBef>
                          <a:spcPts val="0"/>
                        </a:spcBef>
                        <a:spcAft>
                          <a:spcPts val="0"/>
                        </a:spcAft>
                      </a:pPr>
                      <a:r>
                        <a:rPr lang="en-GB" sz="800" dirty="0">
                          <a:latin typeface="Arial Narrow"/>
                          <a:ea typeface="Times New Roman"/>
                          <a:cs typeface="Times New Roman"/>
                        </a:rPr>
                        <a:t>-Training goal</a:t>
                      </a:r>
                      <a:endParaRPr lang="en-US" sz="800" dirty="0">
                        <a:latin typeface="Arial Narrow"/>
                        <a:ea typeface="Times New Roman"/>
                        <a:cs typeface="Times New Roman"/>
                      </a:endParaRPr>
                    </a:p>
                    <a:p>
                      <a:pPr marL="0" marR="0">
                        <a:spcBef>
                          <a:spcPts val="0"/>
                        </a:spcBef>
                        <a:spcAft>
                          <a:spcPts val="0"/>
                        </a:spcAft>
                      </a:pPr>
                      <a:r>
                        <a:rPr lang="en-GB" sz="800" dirty="0">
                          <a:latin typeface="Arial Narrow"/>
                          <a:ea typeface="Times New Roman"/>
                          <a:cs typeface="Times New Roman"/>
                        </a:rPr>
                        <a:t>-Categorising of focused training group</a:t>
                      </a:r>
                      <a:endParaRPr lang="en-US" sz="800" dirty="0">
                        <a:latin typeface="Arial Narrow"/>
                        <a:ea typeface="Times New Roman"/>
                        <a:cs typeface="Times New Roman"/>
                      </a:endParaRPr>
                    </a:p>
                    <a:p>
                      <a:pPr marL="0" marR="0">
                        <a:spcBef>
                          <a:spcPts val="0"/>
                        </a:spcBef>
                        <a:spcAft>
                          <a:spcPts val="0"/>
                        </a:spcAft>
                      </a:pPr>
                      <a:r>
                        <a:rPr lang="en-GB" sz="800" dirty="0">
                          <a:latin typeface="Arial Narrow"/>
                          <a:ea typeface="Times New Roman"/>
                          <a:cs typeface="Times New Roman"/>
                        </a:rPr>
                        <a:t>- Methods of training  and  organization of topics </a:t>
                      </a:r>
                      <a:endParaRPr lang="en-US" sz="800" dirty="0">
                        <a:latin typeface="Arial Narrow"/>
                        <a:ea typeface="Times New Roman"/>
                        <a:cs typeface="Times New Roman"/>
                      </a:endParaRPr>
                    </a:p>
                    <a:p>
                      <a:pPr marL="0" marR="0">
                        <a:spcBef>
                          <a:spcPts val="0"/>
                        </a:spcBef>
                        <a:spcAft>
                          <a:spcPts val="0"/>
                        </a:spcAft>
                      </a:pPr>
                      <a:r>
                        <a:rPr lang="en-GB" sz="800" dirty="0">
                          <a:latin typeface="Arial Narrow"/>
                          <a:ea typeface="Times New Roman"/>
                          <a:cs typeface="Times New Roman"/>
                        </a:rPr>
                        <a:t>-Handout materials</a:t>
                      </a:r>
                      <a:endParaRPr lang="en-US" sz="800" dirty="0">
                        <a:latin typeface="Arial Narrow"/>
                        <a:ea typeface="Times New Roman"/>
                        <a:cs typeface="Times New Roman"/>
                      </a:endParaRPr>
                    </a:p>
                    <a:p>
                      <a:pPr marL="0" marR="0">
                        <a:spcBef>
                          <a:spcPts val="0"/>
                        </a:spcBef>
                        <a:spcAft>
                          <a:spcPts val="0"/>
                        </a:spcAft>
                      </a:pPr>
                      <a:r>
                        <a:rPr lang="en-GB" sz="800" dirty="0">
                          <a:latin typeface="Arial Narrow"/>
                          <a:ea typeface="Times New Roman"/>
                          <a:cs typeface="Times New Roman"/>
                        </a:rPr>
                        <a:t>-Time table and venue</a:t>
                      </a:r>
                      <a:endParaRPr lang="en-US" sz="8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578967">
                <a:tc>
                  <a:txBody>
                    <a:bodyPr/>
                    <a:lstStyle/>
                    <a:p>
                      <a:pPr marL="0" marR="0">
                        <a:spcBef>
                          <a:spcPts val="0"/>
                        </a:spcBef>
                        <a:spcAft>
                          <a:spcPts val="0"/>
                        </a:spcAft>
                      </a:pPr>
                      <a:r>
                        <a:rPr lang="en-GB" sz="1000" b="1" dirty="0">
                          <a:latin typeface="Arial Narrow"/>
                          <a:ea typeface="Times New Roman"/>
                          <a:cs typeface="Times New Roman"/>
                        </a:rPr>
                        <a:t>Training course contents</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800" dirty="0">
                          <a:latin typeface="Arial Narrow"/>
                          <a:ea typeface="Times New Roman"/>
                          <a:cs typeface="Times New Roman"/>
                        </a:rPr>
                        <a:t>-A recap on the previous activities and preparation of data set</a:t>
                      </a:r>
                    </a:p>
                    <a:p>
                      <a:pPr marL="0" marR="0">
                        <a:spcBef>
                          <a:spcPts val="0"/>
                        </a:spcBef>
                        <a:spcAft>
                          <a:spcPts val="0"/>
                        </a:spcAft>
                      </a:pPr>
                      <a:r>
                        <a:rPr lang="en-US" sz="800" dirty="0">
                          <a:latin typeface="Arial Narrow"/>
                          <a:ea typeface="Times New Roman"/>
                          <a:cs typeface="Times New Roman"/>
                        </a:rPr>
                        <a:t>-Further preparation and manipulation of the data sets into appropriate information</a:t>
                      </a:r>
                    </a:p>
                    <a:p>
                      <a:pPr marL="0" marR="0">
                        <a:spcBef>
                          <a:spcPts val="0"/>
                        </a:spcBef>
                        <a:spcAft>
                          <a:spcPts val="0"/>
                        </a:spcAft>
                      </a:pPr>
                      <a:r>
                        <a:rPr lang="en-US" sz="800" dirty="0">
                          <a:latin typeface="Arial Narrow"/>
                          <a:ea typeface="Times New Roman"/>
                          <a:cs typeface="Times New Roman"/>
                        </a:rPr>
                        <a:t>-How to ensure that the data are put into the right perspective</a:t>
                      </a:r>
                    </a:p>
                    <a:p>
                      <a:pPr marL="0" marR="0">
                        <a:spcBef>
                          <a:spcPts val="0"/>
                        </a:spcBef>
                        <a:spcAft>
                          <a:spcPts val="0"/>
                        </a:spcAft>
                      </a:pPr>
                      <a:r>
                        <a:rPr lang="en-US" sz="800" dirty="0">
                          <a:latin typeface="Arial Narrow"/>
                          <a:ea typeface="Times New Roman"/>
                          <a:cs typeface="Times New Roman"/>
                        </a:rPr>
                        <a:t>-How to make maps with software available</a:t>
                      </a:r>
                    </a:p>
                    <a:p>
                      <a:pPr marL="0" marR="0">
                        <a:spcBef>
                          <a:spcPts val="0"/>
                        </a:spcBef>
                        <a:spcAft>
                          <a:spcPts val="0"/>
                        </a:spcAft>
                      </a:pPr>
                      <a:r>
                        <a:rPr lang="en-US" sz="800" dirty="0">
                          <a:latin typeface="Arial Narrow"/>
                          <a:ea typeface="Times New Roman"/>
                          <a:cs typeface="Times New Roman"/>
                        </a:rPr>
                        <a:t>-How to incorporate the data as complete thematic maps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63173">
                <a:tc>
                  <a:txBody>
                    <a:bodyPr/>
                    <a:lstStyle/>
                    <a:p>
                      <a:pPr marL="0" marR="0">
                        <a:spcBef>
                          <a:spcPts val="0"/>
                        </a:spcBef>
                        <a:spcAft>
                          <a:spcPts val="0"/>
                        </a:spcAft>
                      </a:pPr>
                      <a:r>
                        <a:rPr lang="en-GB" sz="1000" b="1" dirty="0">
                          <a:latin typeface="Arial Narrow"/>
                          <a:ea typeface="Times New Roman"/>
                          <a:cs typeface="Times New Roman"/>
                        </a:rPr>
                        <a:t>Why course plan</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800" b="1" u="sng" dirty="0">
                          <a:latin typeface="Arial Narrow"/>
                          <a:ea typeface="Times New Roman"/>
                          <a:cs typeface="Times New Roman"/>
                        </a:rPr>
                        <a:t>For each short course we want a 1-2 page course plan</a:t>
                      </a:r>
                      <a:endParaRPr lang="en-US" sz="800" dirty="0">
                        <a:latin typeface="Arial Narrow"/>
                        <a:ea typeface="Times New Roman"/>
                        <a:cs typeface="Times New Roman"/>
                      </a:endParaRPr>
                    </a:p>
                    <a:p>
                      <a:pPr marL="0" marR="0">
                        <a:spcBef>
                          <a:spcPts val="0"/>
                        </a:spcBef>
                        <a:spcAft>
                          <a:spcPts val="0"/>
                        </a:spcAft>
                      </a:pPr>
                      <a:r>
                        <a:rPr lang="en-US" sz="800" dirty="0">
                          <a:latin typeface="Arial Narrow"/>
                          <a:ea typeface="Times New Roman"/>
                          <a:cs typeface="Times New Roman"/>
                        </a:rPr>
                        <a:t>-Each presenter will prepare about 1-2 a brief page paper for implementation period.</a:t>
                      </a:r>
                    </a:p>
                    <a:p>
                      <a:pPr marL="0" marR="0">
                        <a:spcBef>
                          <a:spcPts val="0"/>
                        </a:spcBef>
                        <a:spcAft>
                          <a:spcPts val="0"/>
                        </a:spcAft>
                      </a:pPr>
                      <a:r>
                        <a:rPr lang="en-US" sz="800" dirty="0">
                          <a:latin typeface="Arial Narrow"/>
                          <a:ea typeface="Times New Roman"/>
                          <a:cs typeface="Times New Roman"/>
                        </a:rPr>
                        <a:t>-The training coordinators will guide the total training course, practical arrangement, topics, training methods, resources requirements. </a:t>
                      </a:r>
                    </a:p>
                    <a:p>
                      <a:pPr marL="0" marR="0">
                        <a:spcBef>
                          <a:spcPts val="0"/>
                        </a:spcBef>
                        <a:spcAft>
                          <a:spcPts val="0"/>
                        </a:spcAft>
                      </a:pPr>
                      <a:r>
                        <a:rPr lang="en-US" sz="800" dirty="0">
                          <a:latin typeface="Arial Narrow"/>
                          <a:ea typeface="Times New Roman"/>
                          <a:cs typeface="Times New Roman"/>
                        </a:rPr>
                        <a:t>-The course facilitators and logistics will prepare the facilities for effective course implementation.</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63173">
                <a:tc>
                  <a:txBody>
                    <a:bodyPr/>
                    <a:lstStyle/>
                    <a:p>
                      <a:pPr marL="0" marR="0">
                        <a:spcBef>
                          <a:spcPts val="0"/>
                        </a:spcBef>
                        <a:spcAft>
                          <a:spcPts val="0"/>
                        </a:spcAft>
                      </a:pPr>
                      <a:r>
                        <a:rPr lang="en-US" sz="1000" b="1" dirty="0">
                          <a:latin typeface="Arial Narrow"/>
                          <a:ea typeface="Times New Roman"/>
                          <a:cs typeface="Times New Roman"/>
                        </a:rPr>
                        <a:t>Course duration</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422910">
                        <a:spcBef>
                          <a:spcPts val="0"/>
                        </a:spcBef>
                        <a:spcAft>
                          <a:spcPts val="0"/>
                        </a:spcAft>
                      </a:pPr>
                      <a:r>
                        <a:rPr lang="en-US" sz="800" b="1" u="sng" dirty="0">
                          <a:latin typeface="Arial Narrow"/>
                          <a:ea typeface="Times New Roman"/>
                          <a:cs typeface="Times New Roman"/>
                        </a:rPr>
                        <a:t>Course details</a:t>
                      </a:r>
                      <a:endParaRPr lang="en-US" sz="800" dirty="0">
                        <a:latin typeface="Arial Narrow"/>
                        <a:ea typeface="Times New Roman"/>
                        <a:cs typeface="Times New Roman"/>
                      </a:endParaRPr>
                    </a:p>
                    <a:p>
                      <a:pPr marL="0" marR="422910">
                        <a:spcBef>
                          <a:spcPts val="0"/>
                        </a:spcBef>
                        <a:spcAft>
                          <a:spcPts val="0"/>
                        </a:spcAft>
                      </a:pPr>
                      <a:r>
                        <a:rPr lang="en-US" sz="800" dirty="0">
                          <a:latin typeface="Arial Narrow"/>
                          <a:ea typeface="Times New Roman"/>
                          <a:cs typeface="Times New Roman"/>
                        </a:rPr>
                        <a:t>Total course duration= 4 days</a:t>
                      </a:r>
                    </a:p>
                    <a:p>
                      <a:pPr marL="0" marR="422910">
                        <a:spcBef>
                          <a:spcPts val="0"/>
                        </a:spcBef>
                        <a:spcAft>
                          <a:spcPts val="0"/>
                        </a:spcAft>
                      </a:pPr>
                      <a:r>
                        <a:rPr lang="en-US" sz="800" dirty="0">
                          <a:latin typeface="Arial Narrow"/>
                          <a:ea typeface="Times New Roman"/>
                          <a:cs typeface="Times New Roman"/>
                        </a:rPr>
                        <a:t>Class room(Theoretical) = 2 days</a:t>
                      </a:r>
                    </a:p>
                    <a:p>
                      <a:pPr marL="0" marR="422910">
                        <a:spcBef>
                          <a:spcPts val="0"/>
                        </a:spcBef>
                        <a:spcAft>
                          <a:spcPts val="0"/>
                        </a:spcAft>
                      </a:pPr>
                      <a:r>
                        <a:rPr lang="en-US" sz="800" dirty="0">
                          <a:latin typeface="Arial Narrow"/>
                          <a:ea typeface="Times New Roman"/>
                          <a:cs typeface="Times New Roman"/>
                        </a:rPr>
                        <a:t>Field(Practice)=                2 days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463173">
                <a:tc>
                  <a:txBody>
                    <a:bodyPr/>
                    <a:lstStyle/>
                    <a:p>
                      <a:pPr marL="0" marR="0">
                        <a:spcBef>
                          <a:spcPts val="0"/>
                        </a:spcBef>
                        <a:spcAft>
                          <a:spcPts val="0"/>
                        </a:spcAft>
                      </a:pPr>
                      <a:r>
                        <a:rPr lang="en-US" sz="1000" b="1" dirty="0">
                          <a:latin typeface="Arial Narrow"/>
                          <a:ea typeface="Times New Roman"/>
                          <a:cs typeface="Times New Roman"/>
                        </a:rPr>
                        <a:t>Qualification criteria for participants</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800" b="1" u="sng" dirty="0">
                          <a:latin typeface="Arial Narrow"/>
                          <a:ea typeface="Times New Roman"/>
                          <a:cs typeface="Times New Roman"/>
                        </a:rPr>
                        <a:t>Focused group</a:t>
                      </a:r>
                      <a:endParaRPr lang="en-US" sz="800" dirty="0">
                        <a:latin typeface="Arial Narrow"/>
                        <a:ea typeface="Times New Roman"/>
                        <a:cs typeface="Times New Roman"/>
                      </a:endParaRPr>
                    </a:p>
                    <a:p>
                      <a:pPr marL="0" marR="0">
                        <a:spcBef>
                          <a:spcPts val="0"/>
                        </a:spcBef>
                        <a:spcAft>
                          <a:spcPts val="0"/>
                        </a:spcAft>
                      </a:pPr>
                      <a:r>
                        <a:rPr lang="en-US" sz="800" dirty="0" err="1">
                          <a:latin typeface="Arial Narrow"/>
                          <a:ea typeface="Times New Roman"/>
                          <a:cs typeface="Times New Roman"/>
                        </a:rPr>
                        <a:t>Hydrochemists</a:t>
                      </a:r>
                      <a:endParaRPr lang="en-US" sz="800" dirty="0">
                        <a:latin typeface="Arial Narrow"/>
                        <a:ea typeface="Times New Roman"/>
                        <a:cs typeface="Times New Roman"/>
                      </a:endParaRPr>
                    </a:p>
                    <a:p>
                      <a:pPr marL="0" marR="0">
                        <a:spcBef>
                          <a:spcPts val="0"/>
                        </a:spcBef>
                        <a:spcAft>
                          <a:spcPts val="0"/>
                        </a:spcAft>
                      </a:pPr>
                      <a:r>
                        <a:rPr lang="en-US" sz="800" dirty="0">
                          <a:latin typeface="Arial Narrow"/>
                          <a:ea typeface="Times New Roman"/>
                          <a:cs typeface="Times New Roman"/>
                        </a:rPr>
                        <a:t>Hydrogeologists</a:t>
                      </a:r>
                    </a:p>
                    <a:p>
                      <a:pPr marL="0" marR="0">
                        <a:spcBef>
                          <a:spcPts val="0"/>
                        </a:spcBef>
                        <a:spcAft>
                          <a:spcPts val="0"/>
                        </a:spcAft>
                      </a:pPr>
                      <a:r>
                        <a:rPr lang="en-US" sz="800" dirty="0">
                          <a:latin typeface="Arial Narrow"/>
                          <a:ea typeface="Times New Roman"/>
                          <a:cs typeface="Times New Roman"/>
                        </a:rPr>
                        <a:t>Technicians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347380">
                <a:tc>
                  <a:txBody>
                    <a:bodyPr/>
                    <a:lstStyle/>
                    <a:p>
                      <a:pPr marL="0" marR="0">
                        <a:spcBef>
                          <a:spcPts val="0"/>
                        </a:spcBef>
                        <a:spcAft>
                          <a:spcPts val="0"/>
                        </a:spcAft>
                      </a:pPr>
                      <a:endParaRPr lang="en-US" sz="1000" dirty="0">
                        <a:latin typeface="Arial Narrow"/>
                        <a:ea typeface="Times New Roman"/>
                        <a:cs typeface="Times New Roman"/>
                      </a:endParaRPr>
                    </a:p>
                    <a:p>
                      <a:pPr marL="0" marR="0">
                        <a:spcBef>
                          <a:spcPts val="0"/>
                        </a:spcBef>
                        <a:spcAft>
                          <a:spcPts val="0"/>
                        </a:spcAft>
                      </a:pPr>
                      <a:r>
                        <a:rPr lang="en-GB" sz="1000" b="1" dirty="0">
                          <a:latin typeface="Arial Narrow"/>
                          <a:ea typeface="Times New Roman"/>
                          <a:cs typeface="Times New Roman"/>
                        </a:rPr>
                        <a:t>Course participants</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GB" sz="800" b="1" u="sng" dirty="0">
                          <a:latin typeface="Arial Narrow"/>
                          <a:ea typeface="Times New Roman"/>
                          <a:cs typeface="Times New Roman"/>
                        </a:rPr>
                        <a:t>Number of participant/course  </a:t>
                      </a:r>
                      <a:endParaRPr lang="en-US" sz="800" dirty="0">
                        <a:latin typeface="Arial Narrow"/>
                        <a:ea typeface="Times New Roman"/>
                        <a:cs typeface="Times New Roman"/>
                      </a:endParaRPr>
                    </a:p>
                    <a:p>
                      <a:pPr marL="0" marR="0">
                        <a:spcBef>
                          <a:spcPts val="0"/>
                        </a:spcBef>
                        <a:spcAft>
                          <a:spcPts val="0"/>
                        </a:spcAft>
                      </a:pPr>
                      <a:r>
                        <a:rPr lang="en-GB" sz="800" b="1" dirty="0">
                          <a:latin typeface="Arial Narrow"/>
                          <a:ea typeface="Times New Roman"/>
                          <a:cs typeface="Times New Roman"/>
                        </a:rPr>
                        <a:t>10-12</a:t>
                      </a:r>
                      <a:endParaRPr lang="en-US" sz="800" dirty="0">
                        <a:latin typeface="Arial Narrow"/>
                        <a:ea typeface="Times New Roman"/>
                        <a:cs typeface="Times New Roman"/>
                      </a:endParaRPr>
                    </a:p>
                    <a:p>
                      <a:pPr marL="0" marR="0">
                        <a:spcBef>
                          <a:spcPts val="0"/>
                        </a:spcBef>
                        <a:spcAft>
                          <a:spcPts val="0"/>
                        </a:spcAft>
                      </a:pPr>
                      <a:r>
                        <a:rPr lang="en-GB" sz="800" dirty="0">
                          <a:latin typeface="Arial Narrow"/>
                          <a:ea typeface="Times New Roman"/>
                          <a:cs typeface="Times New Roman"/>
                        </a:rPr>
                        <a:t>10-12 </a:t>
                      </a:r>
                      <a:endParaRPr lang="en-US" sz="8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463173">
                <a:tc>
                  <a:txBody>
                    <a:bodyPr/>
                    <a:lstStyle/>
                    <a:p>
                      <a:pPr marL="0" marR="0">
                        <a:spcBef>
                          <a:spcPts val="0"/>
                        </a:spcBef>
                        <a:spcAft>
                          <a:spcPts val="0"/>
                        </a:spcAft>
                      </a:pPr>
                      <a:r>
                        <a:rPr lang="en-US" sz="1000" b="1" dirty="0">
                          <a:latin typeface="Arial Narrow"/>
                          <a:ea typeface="Times New Roman"/>
                          <a:cs typeface="Times New Roman"/>
                        </a:rPr>
                        <a:t>What are the key topics for participants</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800" b="1" u="sng" dirty="0">
                          <a:latin typeface="Arial Narrow"/>
                          <a:ea typeface="Times New Roman"/>
                          <a:cs typeface="Times New Roman"/>
                        </a:rPr>
                        <a:t>What are the participants to learn</a:t>
                      </a:r>
                      <a:endParaRPr lang="en-US" sz="800" dirty="0">
                        <a:latin typeface="Arial Narrow"/>
                        <a:ea typeface="Times New Roman"/>
                        <a:cs typeface="Times New Roman"/>
                      </a:endParaRPr>
                    </a:p>
                    <a:p>
                      <a:pPr marL="0" marR="0">
                        <a:spcBef>
                          <a:spcPts val="0"/>
                        </a:spcBef>
                        <a:spcAft>
                          <a:spcPts val="0"/>
                        </a:spcAft>
                      </a:pPr>
                      <a:r>
                        <a:rPr lang="en-US" sz="800" dirty="0">
                          <a:latin typeface="Arial Narrow"/>
                          <a:ea typeface="Times New Roman"/>
                          <a:cs typeface="Times New Roman"/>
                        </a:rPr>
                        <a:t>-They will learn how to analyzed water samples</a:t>
                      </a:r>
                    </a:p>
                    <a:p>
                      <a:pPr marL="0" marR="0">
                        <a:spcBef>
                          <a:spcPts val="0"/>
                        </a:spcBef>
                        <a:spcAft>
                          <a:spcPts val="0"/>
                        </a:spcAft>
                      </a:pPr>
                      <a:r>
                        <a:rPr lang="en-US" sz="800" dirty="0">
                          <a:latin typeface="Arial Narrow"/>
                          <a:ea typeface="Times New Roman"/>
                          <a:cs typeface="Times New Roman"/>
                        </a:rPr>
                        <a:t>-They will learn how to process and interpreted data with difference software</a:t>
                      </a:r>
                    </a:p>
                    <a:p>
                      <a:pPr marL="0" marR="0">
                        <a:spcBef>
                          <a:spcPts val="0"/>
                        </a:spcBef>
                        <a:spcAft>
                          <a:spcPts val="0"/>
                        </a:spcAft>
                      </a:pPr>
                      <a:r>
                        <a:rPr lang="en-US" sz="800" dirty="0">
                          <a:latin typeface="Arial Narrow"/>
                          <a:ea typeface="Times New Roman"/>
                          <a:cs typeface="Times New Roman"/>
                        </a:rPr>
                        <a:t>-The will be able to prepare the </a:t>
                      </a:r>
                      <a:r>
                        <a:rPr lang="en-US" sz="800" dirty="0" err="1">
                          <a:latin typeface="Arial Narrow"/>
                          <a:ea typeface="Times New Roman"/>
                          <a:cs typeface="Times New Roman"/>
                        </a:rPr>
                        <a:t>hydrochemical</a:t>
                      </a:r>
                      <a:r>
                        <a:rPr lang="en-US" sz="800" dirty="0">
                          <a:latin typeface="Arial Narrow"/>
                          <a:ea typeface="Times New Roman"/>
                          <a:cs typeface="Times New Roman"/>
                        </a:rPr>
                        <a:t> thematic maps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44742">
                <a:tc>
                  <a:txBody>
                    <a:bodyPr/>
                    <a:lstStyle/>
                    <a:p>
                      <a:pPr marL="0" marR="0">
                        <a:spcBef>
                          <a:spcPts val="0"/>
                        </a:spcBef>
                        <a:spcAft>
                          <a:spcPts val="0"/>
                        </a:spcAft>
                      </a:pPr>
                      <a:r>
                        <a:rPr lang="en-US" sz="1000" b="1" dirty="0">
                          <a:latin typeface="Arial Narrow"/>
                          <a:ea typeface="Times New Roman"/>
                          <a:cs typeface="Times New Roman"/>
                        </a:rPr>
                        <a:t>Training methods</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800">
                          <a:latin typeface="Arial Narrow"/>
                          <a:ea typeface="Times New Roman"/>
                          <a:cs typeface="Times New Roman"/>
                        </a:rPr>
                        <a:t>Presentation, discussion and field work exercises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78967">
                <a:tc>
                  <a:txBody>
                    <a:bodyPr/>
                    <a:lstStyle/>
                    <a:p>
                      <a:pPr marL="0" marR="0">
                        <a:spcBef>
                          <a:spcPts val="0"/>
                        </a:spcBef>
                        <a:spcAft>
                          <a:spcPts val="0"/>
                        </a:spcAft>
                      </a:pPr>
                      <a:r>
                        <a:rPr lang="en-US" sz="1000" b="1" dirty="0">
                          <a:latin typeface="Arial Narrow"/>
                          <a:ea typeface="Times New Roman"/>
                          <a:cs typeface="Times New Roman"/>
                        </a:rPr>
                        <a:t>Prepare session plan</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800" dirty="0">
                          <a:latin typeface="Arial Narrow"/>
                          <a:ea typeface="Times New Roman"/>
                          <a:cs typeface="Times New Roman"/>
                        </a:rPr>
                        <a:t>Objective</a:t>
                      </a:r>
                    </a:p>
                    <a:p>
                      <a:pPr marL="0" marR="0">
                        <a:spcBef>
                          <a:spcPts val="0"/>
                        </a:spcBef>
                        <a:spcAft>
                          <a:spcPts val="0"/>
                        </a:spcAft>
                      </a:pPr>
                      <a:r>
                        <a:rPr lang="en-US" sz="800" dirty="0">
                          <a:latin typeface="Arial Narrow"/>
                          <a:ea typeface="Times New Roman"/>
                          <a:cs typeface="Times New Roman"/>
                        </a:rPr>
                        <a:t>Organization</a:t>
                      </a:r>
                    </a:p>
                    <a:p>
                      <a:pPr marL="0" marR="0">
                        <a:spcBef>
                          <a:spcPts val="0"/>
                        </a:spcBef>
                        <a:spcAft>
                          <a:spcPts val="0"/>
                        </a:spcAft>
                      </a:pPr>
                      <a:r>
                        <a:rPr lang="en-US" sz="800" dirty="0">
                          <a:latin typeface="Arial Narrow"/>
                          <a:ea typeface="Times New Roman"/>
                          <a:cs typeface="Times New Roman"/>
                        </a:rPr>
                        <a:t>Method of training</a:t>
                      </a:r>
                    </a:p>
                    <a:p>
                      <a:pPr marL="0" marR="0">
                        <a:spcBef>
                          <a:spcPts val="0"/>
                        </a:spcBef>
                        <a:spcAft>
                          <a:spcPts val="0"/>
                        </a:spcAft>
                      </a:pPr>
                      <a:r>
                        <a:rPr lang="en-US" sz="800" dirty="0">
                          <a:latin typeface="Arial Narrow"/>
                          <a:ea typeface="Times New Roman"/>
                          <a:cs typeface="Times New Roman"/>
                        </a:rPr>
                        <a:t>Question and answer</a:t>
                      </a:r>
                    </a:p>
                    <a:p>
                      <a:pPr marL="0" marR="0">
                        <a:spcBef>
                          <a:spcPts val="0"/>
                        </a:spcBef>
                        <a:spcAft>
                          <a:spcPts val="0"/>
                        </a:spcAft>
                      </a:pPr>
                      <a:r>
                        <a:rPr lang="en-US" sz="800" dirty="0">
                          <a:latin typeface="Arial Narrow"/>
                          <a:ea typeface="Times New Roman"/>
                          <a:cs typeface="Times New Roman"/>
                        </a:rPr>
                        <a:t>And any support</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94760">
                <a:tc>
                  <a:txBody>
                    <a:bodyPr/>
                    <a:lstStyle/>
                    <a:p>
                      <a:pPr marL="0" marR="0">
                        <a:spcBef>
                          <a:spcPts val="0"/>
                        </a:spcBef>
                        <a:spcAft>
                          <a:spcPts val="0"/>
                        </a:spcAft>
                      </a:pPr>
                      <a:r>
                        <a:rPr lang="en-US" sz="1000" b="1" dirty="0">
                          <a:latin typeface="Arial Narrow"/>
                          <a:ea typeface="Times New Roman"/>
                          <a:cs typeface="Times New Roman"/>
                        </a:rPr>
                        <a:t>Training material to be developed</a:t>
                      </a:r>
                      <a:endParaRPr lang="en-US" sz="10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800" b="1" u="sng" dirty="0">
                          <a:latin typeface="Arial Narrow"/>
                          <a:ea typeface="Times New Roman"/>
                          <a:cs typeface="Times New Roman"/>
                        </a:rPr>
                        <a:t>Handout to be prepared</a:t>
                      </a:r>
                      <a:endParaRPr lang="en-US" sz="800" dirty="0">
                        <a:latin typeface="Arial Narrow"/>
                        <a:ea typeface="Times New Roman"/>
                        <a:cs typeface="Times New Roman"/>
                      </a:endParaRPr>
                    </a:p>
                    <a:p>
                      <a:pPr marL="0" marR="0">
                        <a:spcBef>
                          <a:spcPts val="0"/>
                        </a:spcBef>
                        <a:spcAft>
                          <a:spcPts val="0"/>
                        </a:spcAft>
                      </a:pPr>
                      <a:r>
                        <a:rPr lang="en-US" sz="800" dirty="0">
                          <a:latin typeface="Calibri"/>
                          <a:ea typeface="Calibri"/>
                          <a:cs typeface="Times New Roman"/>
                        </a:rPr>
                        <a:t>-</a:t>
                      </a:r>
                      <a:r>
                        <a:rPr lang="en-US" sz="800" dirty="0">
                          <a:latin typeface="Calibri"/>
                          <a:ea typeface="Calibri"/>
                          <a:cs typeface="Arial"/>
                        </a:rPr>
                        <a:t> Because of shortage of the time and material issues/topics of say 3-6 pages/session</a:t>
                      </a:r>
                      <a:endParaRPr lang="en-US" sz="800" dirty="0">
                        <a:latin typeface="Calibri"/>
                        <a:ea typeface="Calibri"/>
                        <a:cs typeface="Times New Roman"/>
                      </a:endParaRPr>
                    </a:p>
                    <a:p>
                      <a:pPr marL="0" marR="0">
                        <a:spcBef>
                          <a:spcPts val="0"/>
                        </a:spcBef>
                        <a:spcAft>
                          <a:spcPts val="0"/>
                        </a:spcAft>
                      </a:pPr>
                      <a:r>
                        <a:rPr lang="en-US" sz="800" dirty="0">
                          <a:latin typeface="Arial Narrow"/>
                          <a:ea typeface="Times New Roman"/>
                          <a:cs typeface="Times New Roman"/>
                        </a:rPr>
                        <a:t>-Handout should be presented to the training expert at least two weeks before starting</a:t>
                      </a:r>
                    </a:p>
                    <a:p>
                      <a:pPr marL="0" marR="0">
                        <a:spcBef>
                          <a:spcPts val="0"/>
                        </a:spcBef>
                        <a:spcAft>
                          <a:spcPts val="0"/>
                        </a:spcAft>
                      </a:pPr>
                      <a:r>
                        <a:rPr lang="en-US" sz="800" dirty="0">
                          <a:latin typeface="Arial Narrow"/>
                          <a:ea typeface="Times New Roman"/>
                          <a:cs typeface="Times New Roman"/>
                        </a:rPr>
                        <a:t>-Before the starting of training course, the handout must distributed for participants</a:t>
                      </a:r>
                    </a:p>
                    <a:p>
                      <a:pPr marL="0" marR="0">
                        <a:spcBef>
                          <a:spcPts val="0"/>
                        </a:spcBef>
                        <a:spcAft>
                          <a:spcPts val="0"/>
                        </a:spcAft>
                      </a:pPr>
                      <a:r>
                        <a:rPr lang="en-US" sz="800" dirty="0">
                          <a:latin typeface="Arial Narrow"/>
                          <a:ea typeface="Times New Roman"/>
                          <a:cs typeface="Times New Roman"/>
                        </a:rPr>
                        <a:t>-Hand out must be by Persian and English languages</a:t>
                      </a:r>
                    </a:p>
                    <a:p>
                      <a:pPr marL="0" marR="0">
                        <a:spcBef>
                          <a:spcPts val="0"/>
                        </a:spcBef>
                        <a:spcAft>
                          <a:spcPts val="0"/>
                        </a:spcAft>
                      </a:pPr>
                      <a:r>
                        <a:rPr lang="en-US" sz="800" dirty="0">
                          <a:latin typeface="Arial Narrow"/>
                          <a:ea typeface="Times New Roman"/>
                          <a:cs typeface="Times New Roman"/>
                        </a:rPr>
                        <a:t>-Reference must be attached with handout</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44742">
                <a:tc>
                  <a:txBody>
                    <a:bodyPr/>
                    <a:lstStyle/>
                    <a:p>
                      <a:pPr marL="0" marR="0">
                        <a:spcBef>
                          <a:spcPts val="0"/>
                        </a:spcBef>
                        <a:spcAft>
                          <a:spcPts val="0"/>
                        </a:spcAft>
                      </a:pPr>
                      <a:r>
                        <a:rPr lang="en-US" sz="1000" b="1" dirty="0">
                          <a:latin typeface="Arial Narrow"/>
                          <a:ea typeface="Times New Roman"/>
                          <a:cs typeface="Times New Roman"/>
                        </a:rPr>
                        <a:t>Audio visual aids</a:t>
                      </a:r>
                      <a:endParaRPr lang="en-US" sz="10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800">
                          <a:latin typeface="Calibri"/>
                          <a:ea typeface="Calibri"/>
                          <a:cs typeface="Arial"/>
                        </a:rPr>
                        <a:t>Over head, multimedia projectors, digital white board, camera</a:t>
                      </a:r>
                      <a:endParaRPr lang="en-US" sz="80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44742">
                <a:tc>
                  <a:txBody>
                    <a:bodyPr/>
                    <a:lstStyle/>
                    <a:p>
                      <a:pPr marL="0" marR="0">
                        <a:spcBef>
                          <a:spcPts val="0"/>
                        </a:spcBef>
                        <a:spcAft>
                          <a:spcPts val="0"/>
                        </a:spcAft>
                      </a:pPr>
                      <a:r>
                        <a:rPr lang="en-US" sz="1000" b="1" dirty="0">
                          <a:latin typeface="Arial Narrow"/>
                          <a:ea typeface="Times New Roman"/>
                          <a:cs typeface="Times New Roman"/>
                        </a:rPr>
                        <a:t>Evaluation</a:t>
                      </a:r>
                      <a:endParaRPr lang="en-US" sz="10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800" dirty="0">
                          <a:latin typeface="Calibri"/>
                          <a:ea typeface="Calibri"/>
                          <a:cs typeface="Arial"/>
                        </a:rPr>
                        <a:t>Each training course should be evaluated by team leader of NORPLAN</a:t>
                      </a:r>
                      <a:endParaRPr lang="en-US" sz="800"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289483">
                <a:tc>
                  <a:txBody>
                    <a:bodyPr/>
                    <a:lstStyle/>
                    <a:p>
                      <a:pPr marL="0" marR="0">
                        <a:spcBef>
                          <a:spcPts val="0"/>
                        </a:spcBef>
                        <a:spcAft>
                          <a:spcPts val="0"/>
                        </a:spcAft>
                      </a:pPr>
                      <a:r>
                        <a:rPr lang="en-US" sz="1000" b="1" dirty="0">
                          <a:latin typeface="Arial Narrow"/>
                          <a:ea typeface="Times New Roman"/>
                          <a:cs typeface="Times New Roman"/>
                        </a:rPr>
                        <a:t>Training language and how to address translation need</a:t>
                      </a:r>
                      <a:endParaRPr lang="en-US" sz="10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800" dirty="0">
                          <a:latin typeface="Calibri"/>
                          <a:ea typeface="Calibri"/>
                          <a:cs typeface="Arial"/>
                        </a:rPr>
                        <a:t>Training languages for participant will be by Persian or Pashtu and some English documents based on participant request must be translated by local language.</a:t>
                      </a:r>
                      <a:endParaRPr lang="en-US" sz="800"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bl>
          </a:graphicData>
        </a:graphic>
      </p:graphicFrame>
      <p:sp>
        <p:nvSpPr>
          <p:cNvPr id="3" name="TextBox 2"/>
          <p:cNvSpPr txBox="1"/>
          <p:nvPr/>
        </p:nvSpPr>
        <p:spPr>
          <a:xfrm>
            <a:off x="1828800" y="0"/>
            <a:ext cx="4986237" cy="584775"/>
          </a:xfrm>
          <a:prstGeom prst="rect">
            <a:avLst/>
          </a:prstGeom>
          <a:noFill/>
        </p:spPr>
        <p:txBody>
          <a:bodyPr wrap="none" rtlCol="0">
            <a:spAutoFit/>
          </a:bodyPr>
          <a:lstStyle/>
          <a:p>
            <a:r>
              <a:rPr lang="en-US" sz="3200" dirty="0" smtClean="0"/>
              <a:t>Guidelines for  a presenters</a:t>
            </a:r>
            <a:endParaRPr lang="en-US" sz="3200" dirty="0"/>
          </a:p>
        </p:txBody>
      </p:sp>
      <p:pic>
        <p:nvPicPr>
          <p:cNvPr id="4" name="Picture 3" descr="Norplan_tm_281_neg_thumpnail.jpg"/>
          <p:cNvPicPr>
            <a:picLocks noChangeAspect="1"/>
          </p:cNvPicPr>
          <p:nvPr/>
        </p:nvPicPr>
        <p:blipFill>
          <a:blip r:embed="rId2"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305800" cy="1143000"/>
          </a:xfrm>
        </p:spPr>
        <p:txBody>
          <a:bodyPr/>
          <a:lstStyle/>
          <a:p>
            <a:pPr algn="ctr"/>
            <a:r>
              <a:rPr lang="en-US" dirty="0" smtClean="0"/>
              <a:t>Contents</a:t>
            </a:r>
            <a:endParaRPr lang="en-US" dirty="0"/>
          </a:p>
        </p:txBody>
      </p:sp>
      <p:sp>
        <p:nvSpPr>
          <p:cNvPr id="3" name="Title 1"/>
          <p:cNvSpPr txBox="1">
            <a:spLocks/>
          </p:cNvSpPr>
          <p:nvPr/>
        </p:nvSpPr>
        <p:spPr>
          <a:xfrm>
            <a:off x="381000" y="5715000"/>
            <a:ext cx="9144000" cy="1143000"/>
          </a:xfrm>
          <a:prstGeom prst="rect">
            <a:avLst/>
          </a:prstGeom>
        </p:spPr>
        <p:txBody>
          <a:bodyPr vert="horz" lIns="0" tIns="45720" rIns="0" bIns="0" anchor="b">
            <a:noAutofit/>
            <a:scene3d>
              <a:camera prst="orthographicFront"/>
              <a:lightRig rig="freezing" dir="t">
                <a:rot lat="0" lon="0" rev="5640000"/>
              </a:lightRig>
            </a:scene3d>
            <a:sp3d prstMaterial="flat">
              <a:contourClr>
                <a:schemeClr val="tx2"/>
              </a:contourClr>
            </a:sp3d>
          </a:bodyPr>
          <a:lstStyle/>
          <a:p>
            <a:pPr>
              <a:spcBef>
                <a:spcPct val="0"/>
              </a:spcBef>
              <a:defRPr/>
            </a:pPr>
            <a:r>
              <a:rPr kumimoji="0" lang="en-US" sz="4000" b="1" i="0" u="none" strike="noStrike" kern="1200" cap="none" spc="0" normalizeH="0" baseline="0" noProof="0" dirty="0" smtClean="0">
                <a:ln>
                  <a:noFill/>
                </a:ln>
                <a:solidFill>
                  <a:schemeClr val="tx2"/>
                </a:solidFill>
                <a:effectLst/>
                <a:uLnTx/>
                <a:uFillTx/>
                <a:latin typeface="+mj-lt"/>
                <a:ea typeface="+mj-ea"/>
                <a:cs typeface="+mj-cs"/>
              </a:rPr>
              <a:t>-</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Training Modules and Topics </a:t>
            </a:r>
            <a:r>
              <a:rPr kumimoji="0" lang="en-US" sz="3600" b="0" i="0" u="none" strike="noStrike" kern="1200" cap="none" spc="0" normalizeH="0" baseline="0" noProof="0" dirty="0" smtClean="0">
                <a:ln>
                  <a:noFill/>
                </a:ln>
                <a:solidFill>
                  <a:schemeClr val="tx2"/>
                </a:solidFill>
                <a:effectLst/>
                <a:uLnTx/>
                <a:uFillTx/>
                <a:latin typeface="+mj-lt"/>
                <a:ea typeface="+mj-ea"/>
                <a:cs typeface="+mj-cs"/>
              </a:rPr>
              <a:t/>
            </a:r>
            <a:br>
              <a:rPr kumimoji="0" lang="en-US" sz="3600" b="0" i="0" u="none" strike="noStrike" kern="1200" cap="none" spc="0" normalizeH="0" baseline="0" noProof="0" dirty="0" smtClean="0">
                <a:ln>
                  <a:noFill/>
                </a:ln>
                <a:solidFill>
                  <a:schemeClr val="tx2"/>
                </a:solidFill>
                <a:effectLst/>
                <a:uLnTx/>
                <a:uFillTx/>
                <a:latin typeface="+mj-lt"/>
                <a:ea typeface="+mj-ea"/>
                <a:cs typeface="+mj-cs"/>
              </a:rPr>
            </a:br>
            <a:r>
              <a:rPr lang="en-US" sz="3600" b="1" dirty="0" smtClean="0">
                <a:solidFill>
                  <a:schemeClr val="tx2"/>
                </a:solidFill>
                <a:latin typeface="+mj-lt"/>
                <a:ea typeface="+mj-ea"/>
                <a:cs typeface="+mj-cs"/>
              </a:rPr>
              <a:t>-Training need assessment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2"/>
                </a:solidFill>
                <a:effectLst/>
                <a:uLnTx/>
                <a:uFillTx/>
                <a:latin typeface="+mj-lt"/>
                <a:ea typeface="+mj-ea"/>
                <a:cs typeface="+mj-cs"/>
              </a:rPr>
              <a:t>-</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Training course summary sheet</a:t>
            </a:r>
          </a:p>
          <a:p>
            <a:pPr lvl="0">
              <a:spcBef>
                <a:spcPct val="0"/>
              </a:spcBef>
              <a:buFontTx/>
              <a:buChar char="-"/>
              <a:defRPr/>
            </a:pPr>
            <a:r>
              <a:rPr lang="en-US" sz="3600" b="1" dirty="0" smtClean="0">
                <a:solidFill>
                  <a:srgbClr val="FF0000"/>
                </a:solidFill>
                <a:latin typeface="+mj-lt"/>
              </a:rPr>
              <a:t>Report on discussion research paper </a:t>
            </a:r>
          </a:p>
          <a:p>
            <a:pPr lvl="0">
              <a:spcBef>
                <a:spcPct val="0"/>
              </a:spcBef>
              <a:buFontTx/>
              <a:buChar char="-"/>
              <a:defRPr/>
            </a:pPr>
            <a:r>
              <a:rPr kumimoji="0" lang="en-US" sz="3600" b="1" i="0" u="none" strike="noStrike" kern="1200" cap="none" spc="0" normalizeH="0" baseline="0" noProof="0" dirty="0" smtClean="0">
                <a:ln>
                  <a:noFill/>
                </a:ln>
                <a:solidFill>
                  <a:schemeClr val="tx2"/>
                </a:solidFill>
                <a:effectLst/>
                <a:uLnTx/>
                <a:uFillTx/>
                <a:latin typeface="+mj-lt"/>
                <a:ea typeface="+mj-ea"/>
                <a:cs typeface="+mj-cs"/>
              </a:rPr>
              <a:t>Capacity building training plan , Guidelines,  </a:t>
            </a:r>
          </a:p>
          <a:p>
            <a:pPr lvl="0">
              <a:spcBef>
                <a:spcPct val="0"/>
              </a:spcBef>
              <a:defRPr/>
            </a:pPr>
            <a:r>
              <a:rPr lang="en-US" sz="3600" b="1" dirty="0" smtClean="0">
                <a:solidFill>
                  <a:schemeClr val="tx2"/>
                </a:solidFill>
                <a:latin typeface="+mj-lt"/>
                <a:ea typeface="+mj-ea"/>
                <a:cs typeface="+mj-cs"/>
              </a:rPr>
              <a:t>   </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Training course outline</a:t>
            </a:r>
          </a:p>
          <a:p>
            <a:pPr>
              <a:spcBef>
                <a:spcPct val="0"/>
              </a:spcBef>
              <a:buFontTx/>
              <a:buChar char="-"/>
              <a:defRPr/>
            </a:pPr>
            <a:r>
              <a:rPr lang="en-US" sz="3600" b="1" dirty="0" smtClean="0">
                <a:solidFill>
                  <a:schemeClr val="accent2">
                    <a:lumMod val="50000"/>
                  </a:schemeClr>
                </a:solidFill>
                <a:latin typeface="+mj-lt"/>
              </a:rPr>
              <a:t>Material, equipment need for training </a:t>
            </a:r>
          </a:p>
          <a:p>
            <a:pPr>
              <a:spcBef>
                <a:spcPct val="0"/>
              </a:spcBef>
              <a:defRPr/>
            </a:pPr>
            <a:r>
              <a:rPr lang="en-US" sz="3600" b="1" dirty="0" smtClean="0">
                <a:solidFill>
                  <a:schemeClr val="accent2">
                    <a:lumMod val="50000"/>
                  </a:schemeClr>
                </a:solidFill>
                <a:latin typeface="+mj-lt"/>
              </a:rPr>
              <a:t>   courses of Hydrogeology</a:t>
            </a:r>
          </a:p>
          <a:p>
            <a:pPr>
              <a:spcBef>
                <a:spcPct val="0"/>
              </a:spcBef>
              <a:defRPr/>
            </a:pPr>
            <a:r>
              <a:rPr lang="en-US" sz="3600" b="1" dirty="0" smtClean="0">
                <a:solidFill>
                  <a:schemeClr val="accent2">
                    <a:lumMod val="50000"/>
                  </a:schemeClr>
                </a:solidFill>
                <a:latin typeface="+mj-lt"/>
              </a:rPr>
              <a:t>-Recommendation</a:t>
            </a:r>
          </a:p>
          <a:p>
            <a:pPr lvl="0">
              <a:spcBef>
                <a:spcPct val="0"/>
              </a:spcBef>
              <a:buFontTx/>
              <a:buChar char="-"/>
              <a:defRPr/>
            </a:pPr>
            <a:endParaRPr kumimoji="0" lang="en-US" sz="36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4"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229600" cy="4389120"/>
          </a:xfrm>
        </p:spPr>
        <p:txBody>
          <a:bodyPr>
            <a:noAutofit/>
          </a:bodyPr>
          <a:lstStyle/>
          <a:p>
            <a:r>
              <a:rPr lang="en-GB" sz="800" b="1" dirty="0" smtClean="0"/>
              <a:t>Introduction to Geophysical investigation</a:t>
            </a:r>
            <a:endParaRPr lang="en-US" sz="800" b="1" dirty="0" smtClean="0"/>
          </a:p>
          <a:p>
            <a:r>
              <a:rPr lang="en-US" sz="800" b="1" dirty="0" smtClean="0"/>
              <a:t>Length: 7 days</a:t>
            </a:r>
          </a:p>
          <a:p>
            <a:r>
              <a:rPr lang="en-US" sz="800" b="1" dirty="0" smtClean="0"/>
              <a:t>Number of Participants: 10-12 </a:t>
            </a:r>
          </a:p>
          <a:p>
            <a:r>
              <a:rPr lang="en-US" sz="800" b="1" dirty="0" smtClean="0"/>
              <a:t>Language: The training course will be conducted in Dari </a:t>
            </a:r>
          </a:p>
          <a:p>
            <a:r>
              <a:rPr lang="en-GB" sz="800" b="1" dirty="0" smtClean="0"/>
              <a:t>Training course description</a:t>
            </a:r>
            <a:endParaRPr lang="en-US" sz="800" b="1" dirty="0" smtClean="0"/>
          </a:p>
          <a:p>
            <a:r>
              <a:rPr lang="en-GB" sz="800" b="1" dirty="0" smtClean="0"/>
              <a:t>To enable geophysicists and groundwater engineers to use surface resistivity equipment for identifying potable groundwater resources, and to familiarize them with the manual and software-assisted interpretation of data. Emphasis will be placed on quantifying uncertainty and on the non-uniqueness of interpretations. The course will focus on the use of the IRIS </a:t>
            </a:r>
            <a:r>
              <a:rPr lang="en-GB" sz="800" b="1" dirty="0" err="1" smtClean="0"/>
              <a:t>Syscal</a:t>
            </a:r>
            <a:r>
              <a:rPr lang="en-GB" sz="800" b="1" dirty="0" smtClean="0"/>
              <a:t> Pro instrument used by several NGO and government agencies in Afghanistan.</a:t>
            </a:r>
            <a:endParaRPr lang="en-US" sz="800" b="1" dirty="0" smtClean="0"/>
          </a:p>
          <a:p>
            <a:r>
              <a:rPr lang="en-US" sz="1000" b="1" dirty="0" smtClean="0">
                <a:solidFill>
                  <a:srgbClr val="C00000"/>
                </a:solidFill>
              </a:rPr>
              <a:t>Participants</a:t>
            </a:r>
          </a:p>
          <a:p>
            <a:r>
              <a:rPr lang="en-US" sz="800" b="1" dirty="0" smtClean="0"/>
              <a:t>Participants may be groups who are:</a:t>
            </a:r>
          </a:p>
          <a:p>
            <a:r>
              <a:rPr lang="en-GB" sz="800" b="1" dirty="0" smtClean="0"/>
              <a:t>All participants must have a degree in physical natural sciences, geology, engineering or mathematics and will be possible for any technicians to be dealing with geophysical investigation for groundwater prospection from relating ministries lines.</a:t>
            </a:r>
            <a:endParaRPr lang="en-US" sz="800" b="1" dirty="0" smtClean="0"/>
          </a:p>
          <a:p>
            <a:r>
              <a:rPr lang="en-US" sz="1000" b="1" dirty="0" smtClean="0">
                <a:solidFill>
                  <a:srgbClr val="C00000"/>
                </a:solidFill>
              </a:rPr>
              <a:t>Objectives</a:t>
            </a:r>
          </a:p>
          <a:p>
            <a:r>
              <a:rPr lang="en-US" sz="800" b="1" dirty="0" smtClean="0"/>
              <a:t>After completion of the training course participants will be able to:</a:t>
            </a:r>
          </a:p>
          <a:p>
            <a:r>
              <a:rPr lang="en-US" sz="800" b="1" dirty="0" smtClean="0"/>
              <a:t>-How to start the Groundwater Investigation with different geophysical survey based on field collection data and interpretation of data with different up  to date software.</a:t>
            </a:r>
          </a:p>
          <a:p>
            <a:r>
              <a:rPr lang="en-US" sz="800" b="1" dirty="0" smtClean="0"/>
              <a:t>-They will be able to handle the geophysical equipment and collected the geophysical data</a:t>
            </a:r>
          </a:p>
          <a:p>
            <a:r>
              <a:rPr lang="en-US" sz="800" b="1" dirty="0" smtClean="0"/>
              <a:t>- After the collection and interpretation of geophysical data, they will be able to define clearly the location of groundwater resources area in the field of </a:t>
            </a:r>
            <a:r>
              <a:rPr lang="en-US" sz="1000" b="1" dirty="0" smtClean="0">
                <a:solidFill>
                  <a:srgbClr val="C00000"/>
                </a:solidFill>
              </a:rPr>
              <a:t>investigation.</a:t>
            </a:r>
          </a:p>
          <a:p>
            <a:r>
              <a:rPr lang="en-US" sz="800" b="1" dirty="0" smtClean="0"/>
              <a:t> - Drilling sites for exploratory purpose will be selected through the accurate geophysical survey  </a:t>
            </a:r>
          </a:p>
          <a:p>
            <a:r>
              <a:rPr lang="en-US" sz="800" b="1" dirty="0" smtClean="0"/>
              <a:t>Method of Instruction</a:t>
            </a:r>
          </a:p>
          <a:p>
            <a:r>
              <a:rPr lang="en-US" sz="800" b="1" dirty="0" smtClean="0"/>
              <a:t>The training course includes theory, activities, open discussion, and participation in geophysical survey </a:t>
            </a:r>
          </a:p>
          <a:p>
            <a:pPr rtl="1"/>
            <a:r>
              <a:rPr lang="en-US" sz="800" b="1" dirty="0" smtClean="0"/>
              <a:t>                Training course outlines</a:t>
            </a:r>
          </a:p>
          <a:p>
            <a:r>
              <a:rPr lang="en-US" sz="800" b="1" dirty="0" smtClean="0"/>
              <a:t>Approximately 30 % will be spending for practical and 70 % of the training time will be theory in class.</a:t>
            </a:r>
          </a:p>
          <a:p>
            <a:r>
              <a:rPr lang="en-US" sz="1000" b="1" dirty="0" smtClean="0">
                <a:solidFill>
                  <a:srgbClr val="C00000"/>
                </a:solidFill>
              </a:rPr>
              <a:t>Content</a:t>
            </a:r>
          </a:p>
          <a:p>
            <a:r>
              <a:rPr lang="en-US" sz="800" b="1" dirty="0" smtClean="0"/>
              <a:t>The following is a tentative list of the topics covered in the training course. A detailed and specific</a:t>
            </a:r>
          </a:p>
          <a:p>
            <a:r>
              <a:rPr lang="en-US" sz="800" b="1" dirty="0" smtClean="0"/>
              <a:t>agenda developed  and shared with all ministries lines and even with private of groundwater sectors for the training  course .</a:t>
            </a:r>
          </a:p>
          <a:p>
            <a:r>
              <a:rPr lang="en-US" sz="1000" b="1" dirty="0" smtClean="0">
                <a:solidFill>
                  <a:srgbClr val="C00000"/>
                </a:solidFill>
              </a:rPr>
              <a:t>Theory</a:t>
            </a:r>
          </a:p>
          <a:p>
            <a:r>
              <a:rPr lang="en-US" sz="800" b="1" dirty="0" smtClean="0"/>
              <a:t>-Electrical Resistivity Theory </a:t>
            </a:r>
          </a:p>
          <a:p>
            <a:r>
              <a:rPr lang="en-US" sz="800" b="1" dirty="0" smtClean="0"/>
              <a:t>- Definition of parameters, electrical properties of rocks</a:t>
            </a:r>
          </a:p>
          <a:p>
            <a:r>
              <a:rPr lang="en-US" sz="800" b="1" dirty="0" smtClean="0"/>
              <a:t> -Resistivity scale, resistivity versus conductivity</a:t>
            </a:r>
          </a:p>
          <a:p>
            <a:r>
              <a:rPr lang="en-US" sz="800" b="1" dirty="0" smtClean="0"/>
              <a:t>-Interpretation of Electrical Resistivity</a:t>
            </a:r>
          </a:p>
          <a:p>
            <a:r>
              <a:rPr lang="en-US" sz="800" b="1" dirty="0" smtClean="0"/>
              <a:t>-Induced polarization theory</a:t>
            </a:r>
          </a:p>
          <a:p>
            <a:r>
              <a:rPr lang="en-US" sz="800" b="1" dirty="0" smtClean="0"/>
              <a:t>- Geophysical borehole logging Theory (Natural gamma and mineral sources of radioactivity)</a:t>
            </a:r>
          </a:p>
          <a:p>
            <a:r>
              <a:rPr lang="en-US" sz="800" b="1" dirty="0" smtClean="0"/>
              <a:t> -</a:t>
            </a:r>
            <a:r>
              <a:rPr lang="en-US" sz="800" b="1" dirty="0" err="1" smtClean="0"/>
              <a:t>Syscal</a:t>
            </a:r>
            <a:r>
              <a:rPr lang="en-US" sz="800" b="1" dirty="0" smtClean="0"/>
              <a:t> Pro resistivity meter, using software for transferring field data and for imaging (</a:t>
            </a:r>
            <a:r>
              <a:rPr lang="en-US" sz="800" b="1" dirty="0" err="1" smtClean="0"/>
              <a:t>Sysmar</a:t>
            </a:r>
            <a:r>
              <a:rPr lang="en-US" sz="800" b="1" dirty="0" smtClean="0"/>
              <a:t>, </a:t>
            </a:r>
            <a:r>
              <a:rPr lang="en-US" sz="800" b="1" dirty="0" err="1" smtClean="0"/>
              <a:t>Prosys</a:t>
            </a:r>
            <a:r>
              <a:rPr lang="en-US" sz="800" b="1" dirty="0" smtClean="0"/>
              <a:t>)</a:t>
            </a:r>
          </a:p>
          <a:p>
            <a:r>
              <a:rPr lang="en-US" sz="1000" b="1" dirty="0" smtClean="0">
                <a:solidFill>
                  <a:srgbClr val="C00000"/>
                </a:solidFill>
              </a:rPr>
              <a:t>Practice</a:t>
            </a:r>
          </a:p>
          <a:p>
            <a:r>
              <a:rPr lang="en-US" sz="800" b="1" dirty="0" smtClean="0"/>
              <a:t>-Handling of geophysical equipments</a:t>
            </a:r>
          </a:p>
          <a:p>
            <a:r>
              <a:rPr lang="en-US" sz="800" b="1" dirty="0" smtClean="0"/>
              <a:t>-Collecting of geophysical data from study area</a:t>
            </a:r>
          </a:p>
          <a:p>
            <a:r>
              <a:rPr lang="en-US" sz="800" b="1" dirty="0" smtClean="0"/>
              <a:t>-Interpretation of geophysical data</a:t>
            </a:r>
          </a:p>
          <a:p>
            <a:r>
              <a:rPr lang="en-US" sz="800" b="1" dirty="0" smtClean="0"/>
              <a:t>-selection the side of drilling rigs</a:t>
            </a:r>
          </a:p>
          <a:p>
            <a:r>
              <a:rPr lang="en-US" sz="800" b="1" dirty="0" smtClean="0">
                <a:solidFill>
                  <a:srgbClr val="C00000"/>
                </a:solidFill>
              </a:rPr>
              <a:t>Training Materials</a:t>
            </a:r>
          </a:p>
          <a:p>
            <a:r>
              <a:rPr lang="en-US" sz="800" b="1" dirty="0" smtClean="0"/>
              <a:t>The following materials will be provided:</a:t>
            </a:r>
          </a:p>
          <a:p>
            <a:r>
              <a:rPr lang="en-US" sz="800" b="1" dirty="0" smtClean="0"/>
              <a:t>-Presentation handout</a:t>
            </a:r>
          </a:p>
          <a:p>
            <a:r>
              <a:rPr lang="en-US" sz="800" b="1" dirty="0" smtClean="0"/>
              <a:t>-CD containing all material presented in the training course</a:t>
            </a:r>
          </a:p>
          <a:p>
            <a:pPr>
              <a:buNone/>
            </a:pPr>
            <a:endParaRPr lang="en-US" sz="800" b="1" dirty="0"/>
          </a:p>
        </p:txBody>
      </p:sp>
      <p:graphicFrame>
        <p:nvGraphicFramePr>
          <p:cNvPr id="4" name="Content Placeholder 4"/>
          <p:cNvGraphicFramePr>
            <a:graphicFrameLocks/>
          </p:cNvGraphicFramePr>
          <p:nvPr/>
        </p:nvGraphicFramePr>
        <p:xfrm>
          <a:off x="1219200" y="0"/>
          <a:ext cx="6248400" cy="429895"/>
        </p:xfrm>
        <a:graphic>
          <a:graphicData uri="http://schemas.openxmlformats.org/drawingml/2006/table">
            <a:tbl>
              <a:tblPr/>
              <a:tblGrid>
                <a:gridCol w="4406648"/>
                <a:gridCol w="96520"/>
                <a:gridCol w="1745232"/>
              </a:tblGrid>
              <a:tr h="429895">
                <a:tc>
                  <a:txBody>
                    <a:bodyPr/>
                    <a:lstStyle/>
                    <a:p>
                      <a:pPr marL="0" marR="0" algn="ctr" rtl="1">
                        <a:spcBef>
                          <a:spcPts val="0"/>
                        </a:spcBef>
                        <a:spcAft>
                          <a:spcPts val="0"/>
                        </a:spcAft>
                      </a:pPr>
                      <a:r>
                        <a:rPr lang="en-US" sz="1600" b="1" dirty="0" smtClean="0">
                          <a:latin typeface="Arial"/>
                          <a:ea typeface="Calibri"/>
                          <a:cs typeface="Times New Roman"/>
                        </a:rPr>
                        <a:t>Training </a:t>
                      </a:r>
                      <a:r>
                        <a:rPr lang="en-US" sz="1600" b="1" dirty="0">
                          <a:latin typeface="Arial"/>
                          <a:ea typeface="Calibri"/>
                          <a:cs typeface="Times New Roman"/>
                        </a:rPr>
                        <a:t>course outlines</a:t>
                      </a:r>
                      <a:endParaRPr lang="en-US" sz="1100" dirty="0">
                        <a:latin typeface="Arial Narrow"/>
                        <a:ea typeface="Times New Roman"/>
                        <a:cs typeface="Times New Roman"/>
                      </a:endParaRPr>
                    </a:p>
                  </a:txBody>
                  <a:tcPr marL="35560" marR="355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2880360" algn="ctr"/>
                          <a:tab pos="5760720" algn="r"/>
                        </a:tabLst>
                      </a:pPr>
                      <a:endParaRPr lang="en-US" sz="1100" dirty="0">
                        <a:latin typeface="Arial Narrow"/>
                        <a:ea typeface="Times New Roman"/>
                        <a:cs typeface="Times New Roman"/>
                      </a:endParaRPr>
                    </a:p>
                  </a:txBody>
                  <a:tcPr marL="35560" marR="3556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endParaRPr lang="en-US" sz="800" dirty="0">
                        <a:latin typeface="Arial Narrow"/>
                        <a:ea typeface="Times New Roman"/>
                        <a:cs typeface="Times New Roman"/>
                      </a:endParaRPr>
                    </a:p>
                  </a:txBody>
                  <a:tcPr marL="35560" marR="3556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5"/>
          <p:cNvSpPr txBox="1">
            <a:spLocks noChangeArrowheads="1"/>
          </p:cNvSpPr>
          <p:nvPr/>
        </p:nvSpPr>
        <p:spPr bwMode="auto">
          <a:xfrm>
            <a:off x="6543675"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3200400" cy="4389120"/>
          </a:xfrm>
        </p:spPr>
        <p:txBody>
          <a:bodyPr>
            <a:noAutofit/>
          </a:bodyPr>
          <a:lstStyle/>
          <a:p>
            <a:pPr>
              <a:buNone/>
            </a:pPr>
            <a:r>
              <a:rPr lang="en-US" sz="1200" b="1" dirty="0" smtClean="0"/>
              <a:t>-Class for training with all accessories: Chairs, desks (30 units)</a:t>
            </a:r>
          </a:p>
          <a:p>
            <a:pPr>
              <a:buNone/>
            </a:pPr>
            <a:r>
              <a:rPr lang="en-US" sz="1200" b="1" dirty="0" smtClean="0"/>
              <a:t>-Digital white board (two units)</a:t>
            </a:r>
          </a:p>
          <a:p>
            <a:pPr>
              <a:buNone/>
            </a:pPr>
            <a:r>
              <a:rPr lang="en-US" sz="1200" b="1" dirty="0" smtClean="0"/>
              <a:t>-Camera (3 units)</a:t>
            </a:r>
          </a:p>
          <a:p>
            <a:pPr>
              <a:buNone/>
            </a:pPr>
            <a:r>
              <a:rPr lang="en-US" sz="1200" b="1" dirty="0" smtClean="0"/>
              <a:t>-Desk top computers (10 units)</a:t>
            </a:r>
          </a:p>
          <a:p>
            <a:pPr>
              <a:buNone/>
            </a:pPr>
            <a:r>
              <a:rPr lang="en-US" sz="1200" b="1" dirty="0" smtClean="0"/>
              <a:t>-Over head and multimedia projectors (two units) </a:t>
            </a:r>
          </a:p>
          <a:p>
            <a:pPr>
              <a:buNone/>
            </a:pPr>
            <a:r>
              <a:rPr lang="en-US" sz="1200" b="1" dirty="0" smtClean="0"/>
              <a:t>-Stabilizers (10 Units)</a:t>
            </a:r>
          </a:p>
          <a:p>
            <a:pPr>
              <a:buNone/>
            </a:pPr>
            <a:r>
              <a:rPr lang="en-US" sz="1200" b="1" dirty="0" smtClean="0"/>
              <a:t>-Lap top computer for presentations (two units)</a:t>
            </a:r>
          </a:p>
          <a:p>
            <a:pPr>
              <a:buNone/>
            </a:pPr>
            <a:r>
              <a:rPr lang="en-US" sz="1200" b="1" dirty="0" smtClean="0"/>
              <a:t>-Pointer or slides changer (Two pieces)</a:t>
            </a:r>
          </a:p>
          <a:p>
            <a:pPr>
              <a:buNone/>
            </a:pPr>
            <a:r>
              <a:rPr lang="en-US" sz="1200" b="1" dirty="0" smtClean="0"/>
              <a:t>-Scanners, photocopier machine, printers (at least one-one unit from each one)</a:t>
            </a:r>
          </a:p>
          <a:p>
            <a:pPr>
              <a:buNone/>
            </a:pPr>
            <a:r>
              <a:rPr lang="en-GB" sz="1200" b="1" dirty="0" smtClean="0"/>
              <a:t>-Calculators (10 unite)</a:t>
            </a:r>
            <a:endParaRPr lang="en-US" sz="1200" b="1" dirty="0" smtClean="0"/>
          </a:p>
          <a:p>
            <a:pPr>
              <a:buNone/>
            </a:pPr>
            <a:r>
              <a:rPr lang="en-US" sz="1200" b="1" dirty="0" smtClean="0"/>
              <a:t>-Flip chart stands (3 units)</a:t>
            </a:r>
          </a:p>
          <a:p>
            <a:pPr>
              <a:buNone/>
            </a:pPr>
            <a:r>
              <a:rPr lang="en-US" sz="1200" b="1" dirty="0" smtClean="0"/>
              <a:t>-Microphones (Two unite)</a:t>
            </a:r>
          </a:p>
          <a:p>
            <a:pPr>
              <a:buNone/>
            </a:pPr>
            <a:r>
              <a:rPr lang="en-US" sz="1200" b="1" dirty="0" smtClean="0"/>
              <a:t>-Cassette copier/recorder</a:t>
            </a:r>
          </a:p>
          <a:p>
            <a:pPr>
              <a:buNone/>
            </a:pPr>
            <a:r>
              <a:rPr lang="en-US" sz="1200" b="1" dirty="0" smtClean="0"/>
              <a:t> -Stationeries (Note books, paper, pens, pencils,</a:t>
            </a:r>
            <a:r>
              <a:rPr lang="en-GB" sz="1200" b="1" dirty="0" smtClean="0"/>
              <a:t> Graph paper according the need</a:t>
            </a:r>
            <a:endParaRPr lang="en-US" sz="1200" b="1" dirty="0" smtClean="0"/>
          </a:p>
          <a:p>
            <a:pPr>
              <a:buNone/>
            </a:pPr>
            <a:r>
              <a:rPr lang="en-GB" sz="1200" b="1" dirty="0" smtClean="0"/>
              <a:t>-</a:t>
            </a:r>
            <a:r>
              <a:rPr lang="en-US" sz="1200" b="1" dirty="0" smtClean="0"/>
              <a:t>Ordinary white board with permanent and temporary marker (two unite)</a:t>
            </a:r>
          </a:p>
          <a:p>
            <a:pPr>
              <a:buNone/>
            </a:pPr>
            <a:r>
              <a:rPr lang="en-GB" sz="1200" b="1" dirty="0" smtClean="0"/>
              <a:t>- Water level logger and cable</a:t>
            </a:r>
            <a:endParaRPr lang="en-US" sz="1200" b="1" dirty="0" smtClean="0"/>
          </a:p>
          <a:p>
            <a:pPr>
              <a:buNone/>
            </a:pPr>
            <a:r>
              <a:rPr lang="en-GB" sz="1200" b="1" dirty="0" smtClean="0"/>
              <a:t>- Barometric logger and cable</a:t>
            </a:r>
            <a:endParaRPr lang="en-US" sz="1200" b="1" dirty="0" smtClean="0"/>
          </a:p>
          <a:p>
            <a:pPr>
              <a:buNone/>
            </a:pPr>
            <a:r>
              <a:rPr lang="en-GB" sz="1200" b="1" dirty="0" smtClean="0"/>
              <a:t>- Laptop computer for downloading data</a:t>
            </a:r>
            <a:endParaRPr lang="en-US" sz="1200" b="1" dirty="0" smtClean="0"/>
          </a:p>
          <a:p>
            <a:pPr>
              <a:buNone/>
            </a:pPr>
            <a:r>
              <a:rPr lang="en-GB" sz="1200" b="1" dirty="0" smtClean="0"/>
              <a:t>- Dipping tube</a:t>
            </a:r>
            <a:endParaRPr lang="en-US" sz="1200" b="1" dirty="0" smtClean="0"/>
          </a:p>
          <a:p>
            <a:pPr>
              <a:buNone/>
            </a:pPr>
            <a:r>
              <a:rPr lang="en-GB" sz="1200" b="1" dirty="0" smtClean="0"/>
              <a:t>- Some means of measuring flow (flow meter or weir tank) and</a:t>
            </a:r>
            <a:endParaRPr lang="en-US" sz="1200" b="1" dirty="0"/>
          </a:p>
        </p:txBody>
      </p:sp>
      <p:sp>
        <p:nvSpPr>
          <p:cNvPr id="4" name="TextBox 3"/>
          <p:cNvSpPr txBox="1"/>
          <p:nvPr/>
        </p:nvSpPr>
        <p:spPr>
          <a:xfrm>
            <a:off x="3352800" y="533400"/>
            <a:ext cx="2667000" cy="6001643"/>
          </a:xfrm>
          <a:prstGeom prst="rect">
            <a:avLst/>
          </a:prstGeom>
          <a:noFill/>
        </p:spPr>
        <p:txBody>
          <a:bodyPr wrap="square" rtlCol="0">
            <a:spAutoFit/>
          </a:bodyPr>
          <a:lstStyle/>
          <a:p>
            <a:r>
              <a:rPr lang="en-GB" sz="1200" b="1" dirty="0" smtClean="0"/>
              <a:t> location for water discharge</a:t>
            </a:r>
            <a:endParaRPr lang="en-US" sz="1200" dirty="0" smtClean="0"/>
          </a:p>
          <a:p>
            <a:r>
              <a:rPr lang="en-GB" sz="1200" b="1" dirty="0" smtClean="0"/>
              <a:t>- Pumping test recording sheets and clipboards</a:t>
            </a:r>
            <a:endParaRPr lang="en-US" sz="1200" dirty="0" smtClean="0"/>
          </a:p>
          <a:p>
            <a:r>
              <a:rPr lang="en-US" sz="1200" b="1" dirty="0" smtClean="0"/>
              <a:t> </a:t>
            </a:r>
            <a:r>
              <a:rPr lang="en-GB" sz="1200" b="1" dirty="0" smtClean="0"/>
              <a:t>1-Groundwater investigation</a:t>
            </a:r>
            <a:endParaRPr lang="en-US" sz="1200" dirty="0" smtClean="0"/>
          </a:p>
          <a:p>
            <a:r>
              <a:rPr lang="en-US" sz="1200" b="1" dirty="0" smtClean="0"/>
              <a:t>-Water level indicator (two units)</a:t>
            </a:r>
            <a:endParaRPr lang="en-US" sz="1200" dirty="0" smtClean="0"/>
          </a:p>
          <a:p>
            <a:r>
              <a:rPr lang="en-US" sz="1200" b="1" dirty="0" smtClean="0"/>
              <a:t>-GPS (10 unit)</a:t>
            </a:r>
            <a:endParaRPr lang="en-US" sz="1200" dirty="0" smtClean="0"/>
          </a:p>
          <a:p>
            <a:r>
              <a:rPr lang="en-US" sz="1200" b="1" dirty="0" smtClean="0"/>
              <a:t>-Geological compass (3 units)</a:t>
            </a:r>
            <a:endParaRPr lang="en-US" sz="1200" dirty="0" smtClean="0"/>
          </a:p>
          <a:p>
            <a:r>
              <a:rPr lang="en-US" sz="1200" b="1" dirty="0" smtClean="0"/>
              <a:t>-Field kit (3 units)</a:t>
            </a:r>
            <a:endParaRPr lang="en-US" sz="1200" dirty="0" smtClean="0"/>
          </a:p>
          <a:p>
            <a:r>
              <a:rPr lang="en-US" sz="1200" b="1" dirty="0" smtClean="0"/>
              <a:t>- Tap (10 units)</a:t>
            </a:r>
            <a:endParaRPr lang="en-US" sz="1200" dirty="0" smtClean="0"/>
          </a:p>
          <a:p>
            <a:r>
              <a:rPr lang="en-US" sz="1200" b="1" dirty="0" smtClean="0"/>
              <a:t>-Measurement tools for hydrological survey</a:t>
            </a:r>
            <a:endParaRPr lang="en-US" sz="1200" dirty="0" smtClean="0"/>
          </a:p>
          <a:p>
            <a:r>
              <a:rPr lang="en-US" sz="1200" b="1" dirty="0" smtClean="0"/>
              <a:t>2- </a:t>
            </a:r>
            <a:r>
              <a:rPr lang="en-GB" sz="1200" b="1" dirty="0" smtClean="0"/>
              <a:t>Geophysical investigation</a:t>
            </a:r>
            <a:endParaRPr lang="en-US" sz="1200" dirty="0" smtClean="0"/>
          </a:p>
          <a:p>
            <a:r>
              <a:rPr lang="en-US" sz="1200" b="1" dirty="0" smtClean="0"/>
              <a:t>-Training bore well </a:t>
            </a:r>
            <a:endParaRPr lang="en-US" sz="1200" dirty="0" smtClean="0"/>
          </a:p>
          <a:p>
            <a:r>
              <a:rPr lang="en-US" sz="1200" b="1" dirty="0" smtClean="0"/>
              <a:t>-</a:t>
            </a:r>
            <a:r>
              <a:rPr lang="en-US" sz="1200" b="1" dirty="0" err="1" smtClean="0"/>
              <a:t>Syscal</a:t>
            </a:r>
            <a:r>
              <a:rPr lang="en-US" sz="1200" b="1" dirty="0" smtClean="0"/>
              <a:t> Pro resistivity meter, well logger (one-one unit from each one)</a:t>
            </a:r>
            <a:endParaRPr lang="en-US" sz="1200" dirty="0" smtClean="0"/>
          </a:p>
          <a:p>
            <a:r>
              <a:rPr lang="en-US" sz="1200" b="1" dirty="0" smtClean="0"/>
              <a:t>-Crane for lowering and lifting of well logger</a:t>
            </a:r>
            <a:endParaRPr lang="en-US" sz="1200" dirty="0" smtClean="0"/>
          </a:p>
          <a:p>
            <a:r>
              <a:rPr lang="en-GB" sz="1200" b="1" dirty="0" smtClean="0"/>
              <a:t>3-well drilling methods</a:t>
            </a:r>
            <a:endParaRPr lang="en-US" sz="1200" dirty="0" smtClean="0"/>
          </a:p>
          <a:p>
            <a:r>
              <a:rPr lang="en-US" sz="1200" b="1" dirty="0" smtClean="0"/>
              <a:t>Drilling rig with accessories</a:t>
            </a:r>
            <a:endParaRPr lang="en-US" sz="1200" dirty="0" smtClean="0"/>
          </a:p>
          <a:p>
            <a:r>
              <a:rPr lang="en-US" sz="1200" b="1" dirty="0" smtClean="0"/>
              <a:t>-Cable tool rig with different sizes of casing, Nipple, bits and cable</a:t>
            </a:r>
            <a:endParaRPr lang="en-US" sz="1200" dirty="0" smtClean="0"/>
          </a:p>
          <a:p>
            <a:r>
              <a:rPr lang="en-US" sz="1200" b="1" dirty="0" smtClean="0"/>
              <a:t>-Rotary drilling rig with different sizes of rods, drilling bits and mud pumps unit</a:t>
            </a:r>
            <a:endParaRPr lang="en-US" sz="1200" dirty="0" smtClean="0"/>
          </a:p>
          <a:p>
            <a:r>
              <a:rPr lang="en-US" sz="1200" b="1" dirty="0" smtClean="0"/>
              <a:t>4-Water well design</a:t>
            </a:r>
            <a:endParaRPr lang="en-US" sz="1200" dirty="0" smtClean="0"/>
          </a:p>
          <a:p>
            <a:r>
              <a:rPr lang="en-US" sz="1200" b="1" dirty="0" smtClean="0"/>
              <a:t>-</a:t>
            </a:r>
            <a:r>
              <a:rPr lang="en-US" sz="1200" b="1" dirty="0" err="1" smtClean="0"/>
              <a:t>Lithological</a:t>
            </a:r>
            <a:r>
              <a:rPr lang="en-US" sz="1200" b="1" dirty="0" smtClean="0"/>
              <a:t> samples</a:t>
            </a:r>
            <a:endParaRPr lang="en-US" sz="1200" dirty="0" smtClean="0"/>
          </a:p>
          <a:p>
            <a:r>
              <a:rPr lang="en-US" sz="1200" b="1" dirty="0" smtClean="0"/>
              <a:t>-Saving machine (one unit)</a:t>
            </a:r>
            <a:endParaRPr lang="en-US" sz="1200" dirty="0" smtClean="0"/>
          </a:p>
          <a:p>
            <a:r>
              <a:rPr lang="en-US" sz="1200" b="1" dirty="0" smtClean="0"/>
              <a:t>- Geophysical logger(one unit) </a:t>
            </a:r>
            <a:endParaRPr lang="en-US" sz="1200" dirty="0" smtClean="0"/>
          </a:p>
          <a:p>
            <a:r>
              <a:rPr lang="en-US" sz="1200" b="1" dirty="0" smtClean="0"/>
              <a:t> -Bored well</a:t>
            </a:r>
            <a:endParaRPr lang="en-US" sz="1200" dirty="0" smtClean="0"/>
          </a:p>
          <a:p>
            <a:r>
              <a:rPr lang="en-US" sz="1200" b="1" dirty="0" smtClean="0"/>
              <a:t> -Software for interpretation</a:t>
            </a:r>
            <a:endParaRPr lang="en-US" sz="1200" dirty="0" smtClean="0"/>
          </a:p>
          <a:p>
            <a:r>
              <a:rPr lang="en-US" sz="1200" b="1" dirty="0" smtClean="0"/>
              <a:t> </a:t>
            </a:r>
            <a:endParaRPr lang="en-US" sz="1200" dirty="0"/>
          </a:p>
        </p:txBody>
      </p:sp>
      <p:sp>
        <p:nvSpPr>
          <p:cNvPr id="5" name="TextBox 4"/>
          <p:cNvSpPr txBox="1"/>
          <p:nvPr/>
        </p:nvSpPr>
        <p:spPr>
          <a:xfrm>
            <a:off x="6019800" y="381000"/>
            <a:ext cx="3124200" cy="6370975"/>
          </a:xfrm>
          <a:prstGeom prst="rect">
            <a:avLst/>
          </a:prstGeom>
          <a:noFill/>
        </p:spPr>
        <p:txBody>
          <a:bodyPr wrap="square" rtlCol="0">
            <a:spAutoFit/>
          </a:bodyPr>
          <a:lstStyle/>
          <a:p>
            <a:endParaRPr lang="en-US" sz="1200" dirty="0" smtClean="0"/>
          </a:p>
          <a:p>
            <a:r>
              <a:rPr lang="en-US" sz="1200" b="1" dirty="0" smtClean="0"/>
              <a:t>5-Well completion</a:t>
            </a:r>
            <a:endParaRPr lang="en-US" sz="1200" dirty="0" smtClean="0"/>
          </a:p>
          <a:p>
            <a:r>
              <a:rPr lang="en-US" sz="1200" b="1" dirty="0" smtClean="0"/>
              <a:t>-Compressor machine with all accessories</a:t>
            </a:r>
            <a:endParaRPr lang="en-US" sz="1200" dirty="0" smtClean="0"/>
          </a:p>
          <a:p>
            <a:r>
              <a:rPr lang="en-US" sz="1200" b="1" dirty="0" smtClean="0"/>
              <a:t> -Water pumps with all accessories</a:t>
            </a:r>
            <a:endParaRPr lang="en-US" sz="1200" dirty="0" smtClean="0"/>
          </a:p>
          <a:p>
            <a:r>
              <a:rPr lang="en-US" sz="1200" b="1" dirty="0" smtClean="0"/>
              <a:t>- Pip, filter </a:t>
            </a:r>
            <a:endParaRPr lang="en-US" sz="1200" dirty="0" smtClean="0"/>
          </a:p>
          <a:p>
            <a:r>
              <a:rPr lang="en-US" sz="1200" b="1" dirty="0" smtClean="0"/>
              <a:t>- Gravel packing materials for installation.</a:t>
            </a:r>
            <a:endParaRPr lang="en-US" sz="1200" dirty="0" smtClean="0"/>
          </a:p>
          <a:p>
            <a:r>
              <a:rPr lang="en-US" sz="1200" b="1" dirty="0" smtClean="0"/>
              <a:t>6-Well hydraulics</a:t>
            </a:r>
            <a:endParaRPr lang="en-US" sz="1200" dirty="0" smtClean="0"/>
          </a:p>
          <a:p>
            <a:r>
              <a:rPr lang="en-US" sz="1200" b="1" dirty="0" smtClean="0"/>
              <a:t>-Electrical submersible water pump with accessories</a:t>
            </a:r>
            <a:endParaRPr lang="en-US" sz="1200" dirty="0" smtClean="0"/>
          </a:p>
          <a:p>
            <a:r>
              <a:rPr lang="en-US" sz="1200" b="1" dirty="0" smtClean="0"/>
              <a:t> -Generator</a:t>
            </a:r>
            <a:endParaRPr lang="en-US" sz="1200" dirty="0" smtClean="0"/>
          </a:p>
          <a:p>
            <a:r>
              <a:rPr lang="en-US" sz="1200" b="1" dirty="0" smtClean="0"/>
              <a:t>-Crane</a:t>
            </a:r>
            <a:endParaRPr lang="en-US" sz="1200" dirty="0" smtClean="0"/>
          </a:p>
          <a:p>
            <a:r>
              <a:rPr lang="en-US" sz="1200" b="1" dirty="0" smtClean="0"/>
              <a:t>- Water level indicator </a:t>
            </a:r>
            <a:endParaRPr lang="en-US" sz="1200" dirty="0" smtClean="0"/>
          </a:p>
          <a:p>
            <a:r>
              <a:rPr lang="en-US" sz="1200" b="1" dirty="0" smtClean="0"/>
              <a:t>-Water measurement tools</a:t>
            </a:r>
            <a:endParaRPr lang="en-US" sz="1200" dirty="0" smtClean="0"/>
          </a:p>
          <a:p>
            <a:r>
              <a:rPr lang="en-US" sz="1200" b="1" dirty="0" smtClean="0"/>
              <a:t>- Different software for interpretation</a:t>
            </a:r>
            <a:endParaRPr lang="en-US" sz="1200" dirty="0" smtClean="0"/>
          </a:p>
          <a:p>
            <a:r>
              <a:rPr lang="en-GB" sz="1200" b="1" dirty="0" smtClean="0"/>
              <a:t>7-Hydrochemistry</a:t>
            </a:r>
            <a:endParaRPr lang="en-US" sz="1200" dirty="0" smtClean="0"/>
          </a:p>
          <a:p>
            <a:r>
              <a:rPr lang="en-US" sz="1200" b="1" dirty="0" smtClean="0"/>
              <a:t>-Field kit for physicochemical parameter of groundwater</a:t>
            </a:r>
            <a:endParaRPr lang="en-US" sz="1200" dirty="0" smtClean="0"/>
          </a:p>
          <a:p>
            <a:r>
              <a:rPr lang="en-US" sz="1200" b="1" dirty="0" smtClean="0"/>
              <a:t>- Bottle for collection of water samples</a:t>
            </a:r>
            <a:endParaRPr lang="en-US" sz="1200" dirty="0" smtClean="0"/>
          </a:p>
          <a:p>
            <a:r>
              <a:rPr lang="en-GB" sz="1200" b="1" dirty="0" smtClean="0"/>
              <a:t>- Syringes and filters for sample filtration</a:t>
            </a:r>
            <a:endParaRPr lang="en-US" sz="1200" dirty="0" smtClean="0"/>
          </a:p>
          <a:p>
            <a:r>
              <a:rPr lang="en-GB" sz="1200" b="1" dirty="0" smtClean="0"/>
              <a:t>-Data recording sheets and clipboards</a:t>
            </a:r>
            <a:endParaRPr lang="en-US" sz="1200" dirty="0" smtClean="0"/>
          </a:p>
          <a:p>
            <a:r>
              <a:rPr lang="en-GB" sz="1200" b="1" dirty="0" smtClean="0"/>
              <a:t>- Chain of custody documents</a:t>
            </a:r>
            <a:endParaRPr lang="en-US" sz="1200" dirty="0" smtClean="0"/>
          </a:p>
          <a:p>
            <a:r>
              <a:rPr lang="en-GB" sz="1200" b="1" dirty="0" smtClean="0"/>
              <a:t>- pH meter, conductivity meter, thermometer</a:t>
            </a:r>
            <a:endParaRPr lang="en-US" sz="1200" dirty="0" smtClean="0"/>
          </a:p>
          <a:p>
            <a:r>
              <a:rPr lang="en-GB" sz="1200" b="1" dirty="0" smtClean="0"/>
              <a:t>- Means of sterilising well-head</a:t>
            </a:r>
            <a:endParaRPr lang="en-US" sz="1200" dirty="0" smtClean="0"/>
          </a:p>
          <a:p>
            <a:r>
              <a:rPr lang="en-GB" sz="1200" b="1" dirty="0" smtClean="0"/>
              <a:t>- Alkalinity titration test kit</a:t>
            </a:r>
            <a:endParaRPr lang="en-US" sz="1200" dirty="0" smtClean="0"/>
          </a:p>
          <a:p>
            <a:r>
              <a:rPr lang="en-US" sz="1200" b="1" dirty="0" smtClean="0"/>
              <a:t>- Water sampler</a:t>
            </a:r>
            <a:endParaRPr lang="en-US" sz="1200" dirty="0" smtClean="0"/>
          </a:p>
          <a:p>
            <a:r>
              <a:rPr lang="en-US" sz="1200" b="1" dirty="0" smtClean="0"/>
              <a:t>- </a:t>
            </a:r>
            <a:r>
              <a:rPr lang="en-US" sz="1200" b="1" dirty="0" err="1" smtClean="0"/>
              <a:t>Hydrochemical</a:t>
            </a:r>
            <a:r>
              <a:rPr lang="en-US" sz="1200" b="1" dirty="0" smtClean="0"/>
              <a:t> laboratories equipments</a:t>
            </a:r>
            <a:endParaRPr lang="en-US" sz="1200" dirty="0" smtClean="0"/>
          </a:p>
          <a:p>
            <a:r>
              <a:rPr lang="en-US" sz="1200" b="1" dirty="0" smtClean="0"/>
              <a:t>- Different software for interpretation</a:t>
            </a:r>
            <a:endParaRPr lang="en-US" sz="1200" dirty="0" smtClean="0"/>
          </a:p>
          <a:p>
            <a:pPr>
              <a:buNone/>
            </a:pPr>
            <a:endParaRPr lang="en-US" sz="1200" dirty="0" smtClean="0"/>
          </a:p>
          <a:p>
            <a:endParaRPr lang="en-US" sz="1200" dirty="0"/>
          </a:p>
        </p:txBody>
      </p:sp>
      <p:sp>
        <p:nvSpPr>
          <p:cNvPr id="6" name="TextBox 5"/>
          <p:cNvSpPr txBox="1"/>
          <p:nvPr/>
        </p:nvSpPr>
        <p:spPr>
          <a:xfrm>
            <a:off x="1066800" y="0"/>
            <a:ext cx="6999480" cy="646331"/>
          </a:xfrm>
          <a:prstGeom prst="rect">
            <a:avLst/>
          </a:prstGeom>
          <a:noFill/>
        </p:spPr>
        <p:txBody>
          <a:bodyPr wrap="none" rtlCol="0">
            <a:spAutoFit/>
          </a:bodyPr>
          <a:lstStyle/>
          <a:p>
            <a:r>
              <a:rPr lang="en-US" b="1" i="1" dirty="0" smtClean="0"/>
              <a:t>Material, equipment need for training courses of Hydrogeology</a:t>
            </a:r>
          </a:p>
          <a:p>
            <a:endParaRPr lang="en-US" dirty="0"/>
          </a:p>
        </p:txBody>
      </p:sp>
      <p:sp>
        <p:nvSpPr>
          <p:cNvPr id="7" name="TextBox 5"/>
          <p:cNvSpPr txBox="1">
            <a:spLocks noChangeArrowheads="1"/>
          </p:cNvSpPr>
          <p:nvPr/>
        </p:nvSpPr>
        <p:spPr bwMode="auto">
          <a:xfrm>
            <a:off x="6467475"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6"/>
          <p:cNvSpPr txBox="1">
            <a:spLocks noGrp="1" noChangeArrowheads="1"/>
          </p:cNvSpPr>
          <p:nvPr>
            <p:ph idx="1"/>
          </p:nvPr>
        </p:nvSpPr>
        <p:spPr bwMode="auto">
          <a:xfrm>
            <a:off x="0" y="1219200"/>
            <a:ext cx="8915400" cy="4364272"/>
          </a:xfrm>
          <a:prstGeom prst="rect">
            <a:avLst/>
          </a:prstGeom>
          <a:noFill/>
          <a:ln w="9525">
            <a:noFill/>
            <a:miter lim="800000"/>
            <a:headEnd/>
            <a:tailEnd/>
          </a:ln>
        </p:spPr>
        <p:txBody>
          <a:bodyPr wrap="square">
            <a:spAutoFit/>
          </a:bodyPr>
          <a:lstStyle/>
          <a:p>
            <a:pPr>
              <a:buNone/>
            </a:pPr>
            <a:r>
              <a:rPr lang="en-US" sz="2800" dirty="0" smtClean="0">
                <a:latin typeface="Arial" pitchFamily="34" charset="0"/>
                <a:cs typeface="Arial" pitchFamily="34" charset="0"/>
              </a:rPr>
              <a:t>-Plan for regular improvements in capacity building especially </a:t>
            </a:r>
            <a:r>
              <a:rPr lang="en-GB" sz="2800" dirty="0" smtClean="0">
                <a:latin typeface="Arial" pitchFamily="34" charset="0"/>
                <a:cs typeface="Arial" pitchFamily="34" charset="0"/>
              </a:rPr>
              <a:t>in the field of hydrogeology study</a:t>
            </a:r>
            <a:endParaRPr lang="en-US" sz="2800" dirty="0" smtClean="0">
              <a:latin typeface="Arial" pitchFamily="34" charset="0"/>
              <a:cs typeface="Arial" pitchFamily="34" charset="0"/>
            </a:endParaRPr>
          </a:p>
          <a:p>
            <a:pPr>
              <a:buNone/>
            </a:pPr>
            <a:r>
              <a:rPr lang="en-US" sz="2800" dirty="0" smtClean="0">
                <a:latin typeface="Arial" pitchFamily="34" charset="0"/>
                <a:cs typeface="Arial" pitchFamily="34" charset="0"/>
              </a:rPr>
              <a:t>-Conduct research on GW to find potential</a:t>
            </a:r>
          </a:p>
          <a:p>
            <a:pPr>
              <a:buNone/>
            </a:pPr>
            <a:r>
              <a:rPr lang="en-US" sz="2800" dirty="0" smtClean="0">
                <a:latin typeface="Arial" pitchFamily="34" charset="0"/>
                <a:cs typeface="Arial" pitchFamily="34" charset="0"/>
              </a:rPr>
              <a:t>  aquifers for  groundwater development.</a:t>
            </a:r>
            <a:endParaRPr lang="en-GB" sz="2800" dirty="0" smtClean="0">
              <a:latin typeface="Arial" pitchFamily="34" charset="0"/>
              <a:cs typeface="Arial" pitchFamily="34" charset="0"/>
            </a:endParaRPr>
          </a:p>
          <a:p>
            <a:pPr>
              <a:buNone/>
            </a:pPr>
            <a:r>
              <a:rPr lang="en-GB" sz="2800" dirty="0" smtClean="0">
                <a:latin typeface="Arial" pitchFamily="34" charset="0"/>
                <a:cs typeface="Arial" pitchFamily="34" charset="0"/>
              </a:rPr>
              <a:t> </a:t>
            </a:r>
            <a:r>
              <a:rPr lang="en-US" sz="2800" dirty="0" smtClean="0">
                <a:latin typeface="Arial" pitchFamily="34" charset="0"/>
                <a:cs typeface="Arial" pitchFamily="34" charset="0"/>
              </a:rPr>
              <a:t>-</a:t>
            </a:r>
            <a:r>
              <a:rPr lang="en-GB" sz="2800" dirty="0" smtClean="0">
                <a:latin typeface="Arial" pitchFamily="34" charset="0"/>
                <a:cs typeface="Arial" pitchFamily="34" charset="0"/>
              </a:rPr>
              <a:t> Find reliable sources of water and sustainable water supply projects for the districts in Faryab province</a:t>
            </a:r>
          </a:p>
          <a:p>
            <a:pPr>
              <a:buNone/>
            </a:pPr>
            <a:r>
              <a:rPr lang="en-GB" sz="2800" dirty="0" smtClean="0">
                <a:latin typeface="Arial" pitchFamily="34" charset="0"/>
                <a:cs typeface="Arial" pitchFamily="34" charset="0"/>
              </a:rPr>
              <a:t>-And this project should be a model for replication in other provinces of Afghanistan</a:t>
            </a:r>
            <a:endParaRPr lang="en-US" sz="2800" dirty="0">
              <a:latin typeface="Arial" pitchFamily="34" charset="0"/>
              <a:cs typeface="Arial" pitchFamily="34" charset="0"/>
            </a:endParaRPr>
          </a:p>
          <a:p>
            <a:pPr algn="l"/>
            <a:endParaRPr lang="en-US" dirty="0"/>
          </a:p>
        </p:txBody>
      </p:sp>
      <p:sp>
        <p:nvSpPr>
          <p:cNvPr id="6" name="TextBox 5"/>
          <p:cNvSpPr txBox="1"/>
          <p:nvPr/>
        </p:nvSpPr>
        <p:spPr>
          <a:xfrm>
            <a:off x="1752600" y="457200"/>
            <a:ext cx="4123373" cy="707886"/>
          </a:xfrm>
          <a:prstGeom prst="rect">
            <a:avLst/>
          </a:prstGeom>
          <a:noFill/>
        </p:spPr>
        <p:txBody>
          <a:bodyPr wrap="none" rtlCol="0">
            <a:spAutoFit/>
          </a:bodyPr>
          <a:lstStyle/>
          <a:p>
            <a:r>
              <a:rPr lang="en-US" sz="4000" dirty="0" smtClean="0"/>
              <a:t>Recommendation</a:t>
            </a:r>
            <a:endParaRPr lang="en-US" sz="4000" dirty="0"/>
          </a:p>
        </p:txBody>
      </p:sp>
      <p:sp>
        <p:nvSpPr>
          <p:cNvPr id="7" name="TextBox 5"/>
          <p:cNvSpPr txBox="1">
            <a:spLocks noChangeArrowheads="1"/>
          </p:cNvSpPr>
          <p:nvPr/>
        </p:nvSpPr>
        <p:spPr bwMode="auto">
          <a:xfrm>
            <a:off x="6543675"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7" name="Picture 2" descr="IMG_0034"/>
          <p:cNvPicPr>
            <a:picLocks noGrp="1" noChangeAspect="1" noChangeArrowheads="1"/>
          </p:cNvPicPr>
          <p:nvPr>
            <p:ph sz="half" idx="1"/>
          </p:nvPr>
        </p:nvPicPr>
        <p:blipFill>
          <a:blip r:embed="rId3" cstate="print"/>
          <a:srcRect/>
          <a:stretch>
            <a:fillRect/>
          </a:stretch>
        </p:blipFill>
        <p:spPr>
          <a:xfrm>
            <a:off x="0" y="3505200"/>
            <a:ext cx="4419600" cy="3352800"/>
          </a:xfrm>
        </p:spPr>
      </p:pic>
      <p:sp>
        <p:nvSpPr>
          <p:cNvPr id="307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sp>
        <p:nvSpPr>
          <p:cNvPr id="307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4" name="Object 2"/>
          <p:cNvGraphicFramePr>
            <a:graphicFrameLocks noChangeAspect="1"/>
          </p:cNvGraphicFramePr>
          <p:nvPr/>
        </p:nvGraphicFramePr>
        <p:xfrm>
          <a:off x="4572000" y="3276600"/>
          <a:ext cx="2209800" cy="3581400"/>
        </p:xfrm>
        <a:graphic>
          <a:graphicData uri="http://schemas.openxmlformats.org/presentationml/2006/ole">
            <p:oleObj spid="_x0000_s22533" name="Photo Editor Photo" r:id="rId4" imgW="3970364" imgH="6652837" progId="">
              <p:embed/>
            </p:oleObj>
          </a:graphicData>
        </a:graphic>
      </p:graphicFrame>
      <p:sp>
        <p:nvSpPr>
          <p:cNvPr id="3080"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5" name="Object 3"/>
          <p:cNvGraphicFramePr>
            <a:graphicFrameLocks noChangeAspect="1"/>
          </p:cNvGraphicFramePr>
          <p:nvPr/>
        </p:nvGraphicFramePr>
        <p:xfrm>
          <a:off x="6934200" y="3276600"/>
          <a:ext cx="2209800" cy="3581400"/>
        </p:xfrm>
        <a:graphic>
          <a:graphicData uri="http://schemas.openxmlformats.org/presentationml/2006/ole">
            <p:oleObj spid="_x0000_s22534" name="Photo Editor Photo" r:id="rId5" imgW="3665538" imgH="5616427" progId="">
              <p:embed/>
            </p:oleObj>
          </a:graphicData>
        </a:graphic>
      </p:graphicFrame>
      <p:sp>
        <p:nvSpPr>
          <p:cNvPr id="3081"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6" name="Object 4"/>
          <p:cNvGraphicFramePr>
            <a:graphicFrameLocks noChangeAspect="1"/>
          </p:cNvGraphicFramePr>
          <p:nvPr/>
        </p:nvGraphicFramePr>
        <p:xfrm>
          <a:off x="4572000" y="0"/>
          <a:ext cx="4572000" cy="3181350"/>
        </p:xfrm>
        <a:graphic>
          <a:graphicData uri="http://schemas.openxmlformats.org/presentationml/2006/ole">
            <p:oleObj spid="_x0000_s22535" name="Photo Editor Photo" r:id="rId6" imgW="12657917" imgH="8116003" progId="">
              <p:embed/>
            </p:oleObj>
          </a:graphicData>
        </a:graphic>
      </p:graphicFrame>
      <p:pic>
        <p:nvPicPr>
          <p:cNvPr id="3082" name="Picture 10" descr="Jengan"/>
          <p:cNvPicPr>
            <a:picLocks noGrp="1" noChangeAspect="1" noChangeArrowheads="1"/>
          </p:cNvPicPr>
          <p:nvPr>
            <p:ph sz="half" idx="2"/>
          </p:nvPr>
        </p:nvPicPr>
        <p:blipFill>
          <a:blip r:embed="rId7" cstate="print"/>
          <a:srcRect/>
          <a:stretch>
            <a:fillRect/>
          </a:stretch>
        </p:blipFill>
        <p:spPr>
          <a:xfrm>
            <a:off x="0" y="0"/>
            <a:ext cx="4419600" cy="3394075"/>
          </a:xfrm>
          <a:noFill/>
        </p:spPr>
      </p:pic>
      <p:sp>
        <p:nvSpPr>
          <p:cNvPr id="3083" name="Text Box 11"/>
          <p:cNvSpPr txBox="1">
            <a:spLocks noChangeArrowheads="1"/>
          </p:cNvSpPr>
          <p:nvPr/>
        </p:nvSpPr>
        <p:spPr bwMode="auto">
          <a:xfrm>
            <a:off x="2362200" y="152400"/>
            <a:ext cx="4876800" cy="1311275"/>
          </a:xfrm>
          <a:prstGeom prst="rect">
            <a:avLst/>
          </a:prstGeom>
          <a:noFill/>
          <a:ln w="9525">
            <a:noFill/>
            <a:miter lim="800000"/>
            <a:headEnd/>
            <a:tailEnd/>
          </a:ln>
        </p:spPr>
        <p:txBody>
          <a:bodyPr>
            <a:spAutoFit/>
          </a:bodyPr>
          <a:lstStyle/>
          <a:p>
            <a:pPr algn="ctr">
              <a:spcBef>
                <a:spcPct val="50000"/>
              </a:spcBef>
            </a:pPr>
            <a:r>
              <a:rPr lang="en-US" sz="4000" b="1">
                <a:solidFill>
                  <a:srgbClr val="FF0000"/>
                </a:solidFill>
              </a:rPr>
              <a:t>Drinking water shortage/problems</a:t>
            </a:r>
            <a:r>
              <a:rPr lang="en-US" sz="3200" b="1">
                <a:solidFill>
                  <a:srgbClr val="FF0000"/>
                </a:solidFill>
              </a:rPr>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Picture 4" descr="C:\Documents and Settings\Eqrar\My Documents\My Pictures\Picture3.jpg"/>
          <p:cNvSpPr>
            <a:spLocks noChangeAspect="1" noChangeArrowheads="1"/>
          </p:cNvSpPr>
          <p:nvPr/>
        </p:nvSpPr>
        <p:spPr bwMode="auto">
          <a:xfrm>
            <a:off x="3175" y="66675"/>
            <a:ext cx="9140825" cy="6858000"/>
          </a:xfrm>
          <a:prstGeom prst="rect">
            <a:avLst/>
          </a:prstGeom>
          <a:noFill/>
          <a:ln w="9525">
            <a:noFill/>
            <a:miter lim="800000"/>
            <a:headEnd/>
            <a:tailEnd/>
          </a:ln>
        </p:spPr>
        <p:txBody>
          <a:bodyPr/>
          <a:lstStyle/>
          <a:p>
            <a:endParaRPr lang="en-US"/>
          </a:p>
        </p:txBody>
      </p:sp>
      <p:pic>
        <p:nvPicPr>
          <p:cNvPr id="33795" name="Picture 2"/>
          <p:cNvPicPr>
            <a:picLocks noChangeAspect="1" noChangeArrowheads="1"/>
          </p:cNvPicPr>
          <p:nvPr/>
        </p:nvPicPr>
        <p:blipFill>
          <a:blip r:embed="rId3" cstate="print"/>
          <a:srcRect/>
          <a:stretch>
            <a:fillRect/>
          </a:stretch>
        </p:blipFill>
        <p:spPr bwMode="auto">
          <a:xfrm>
            <a:off x="0" y="3574627"/>
            <a:ext cx="2438400" cy="30547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2"/>
          <p:cNvPicPr>
            <a:picLocks noChangeAspect="1" noChangeArrowheads="1"/>
          </p:cNvPicPr>
          <p:nvPr/>
        </p:nvPicPr>
        <p:blipFill>
          <a:blip r:embed="rId4" cstate="print">
            <a:extLst/>
          </a:blip>
          <a:srcRect b="-4057"/>
          <a:stretch>
            <a:fillRect/>
          </a:stretch>
        </p:blipFill>
        <p:spPr bwMode="auto">
          <a:xfrm>
            <a:off x="6172200" y="3562778"/>
            <a:ext cx="2971800" cy="32952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p:spPr>
      </p:pic>
      <p:sp>
        <p:nvSpPr>
          <p:cNvPr id="9" name="Title 1"/>
          <p:cNvSpPr>
            <a:spLocks noGrp="1"/>
          </p:cNvSpPr>
          <p:nvPr>
            <p:ph type="title"/>
          </p:nvPr>
        </p:nvSpPr>
        <p:spPr>
          <a:xfrm>
            <a:off x="304800" y="5867400"/>
            <a:ext cx="8229600" cy="838200"/>
          </a:xfrm>
        </p:spPr>
        <p:txBody>
          <a:bodyPr>
            <a:normAutofit fontScale="90000"/>
          </a:bodyPr>
          <a:lstStyle/>
          <a:p>
            <a:pPr algn="ctr"/>
            <a:r>
              <a:rPr lang="en-US" sz="6000" dirty="0" smtClean="0"/>
              <a:t>Thank you</a:t>
            </a:r>
            <a:endParaRPr lang="en-US" sz="6000" dirty="0"/>
          </a:p>
        </p:txBody>
      </p:sp>
      <p:pic>
        <p:nvPicPr>
          <p:cNvPr id="11" name="Picture 3" descr="IMG_4374"/>
          <p:cNvPicPr>
            <a:picLocks noChangeAspect="1" noChangeArrowheads="1"/>
          </p:cNvPicPr>
          <p:nvPr/>
        </p:nvPicPr>
        <p:blipFill>
          <a:blip r:embed="rId5" cstate="print"/>
          <a:srcRect/>
          <a:stretch>
            <a:fillRect/>
          </a:stretch>
        </p:blipFill>
        <p:spPr>
          <a:xfrm>
            <a:off x="2209800" y="533400"/>
            <a:ext cx="4102100" cy="2979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0" y="-152400"/>
            <a:ext cx="9144000" cy="6858000"/>
          </a:xfrm>
          <a:prstGeom prst="rect">
            <a:avLst/>
          </a:prstGeom>
          <a:noFill/>
          <a:ln w="9525">
            <a:noFill/>
            <a:miter lim="800000"/>
            <a:headEnd/>
            <a:tailEnd/>
          </a:ln>
        </p:spPr>
      </p:pic>
      <p:sp>
        <p:nvSpPr>
          <p:cNvPr id="10243" name="Text Box 3"/>
          <p:cNvSpPr txBox="1">
            <a:spLocks noChangeArrowheads="1"/>
          </p:cNvSpPr>
          <p:nvPr/>
        </p:nvSpPr>
        <p:spPr bwMode="auto">
          <a:xfrm>
            <a:off x="3048000" y="4191000"/>
            <a:ext cx="4054475" cy="923925"/>
          </a:xfrm>
          <a:prstGeom prst="rect">
            <a:avLst/>
          </a:prstGeom>
          <a:noFill/>
          <a:ln w="9525">
            <a:noFill/>
            <a:miter lim="800000"/>
            <a:headEnd/>
            <a:tailEnd/>
          </a:ln>
        </p:spPr>
        <p:txBody>
          <a:bodyPr>
            <a:spAutoFit/>
          </a:bodyPr>
          <a:lstStyle/>
          <a:p>
            <a:r>
              <a:rPr lang="en-US" sz="5400">
                <a:solidFill>
                  <a:srgbClr val="FF0000"/>
                </a:solidFill>
              </a:rPr>
              <a:t>Water is life</a:t>
            </a:r>
          </a:p>
        </p:txBody>
      </p:sp>
      <p:pic>
        <p:nvPicPr>
          <p:cNvPr id="10244" name="Picture 6" descr="wawwg"/>
          <p:cNvPicPr>
            <a:picLocks noChangeAspect="1" noChangeArrowheads="1" noCrop="1"/>
          </p:cNvPicPr>
          <p:nvPr/>
        </p:nvPicPr>
        <p:blipFill>
          <a:blip r:embed="rId4" cstate="print"/>
          <a:srcRect/>
          <a:stretch>
            <a:fillRect/>
          </a:stretch>
        </p:blipFill>
        <p:spPr bwMode="auto">
          <a:xfrm>
            <a:off x="3505200" y="533400"/>
            <a:ext cx="2667000" cy="2667000"/>
          </a:xfrm>
          <a:prstGeom prst="rect">
            <a:avLst/>
          </a:prstGeom>
          <a:noFill/>
          <a:ln w="9525">
            <a:noFill/>
            <a:miter lim="800000"/>
            <a:headEnd/>
            <a:tailEnd/>
          </a:ln>
        </p:spPr>
      </p:pic>
      <p:sp>
        <p:nvSpPr>
          <p:cNvPr id="10245" name="TextBox 5"/>
          <p:cNvSpPr txBox="1">
            <a:spLocks noChangeArrowheads="1"/>
          </p:cNvSpPr>
          <p:nvPr/>
        </p:nvSpPr>
        <p:spPr bwMode="auto">
          <a:xfrm>
            <a:off x="685800" y="4876800"/>
            <a:ext cx="8077200" cy="1323975"/>
          </a:xfrm>
          <a:prstGeom prst="rect">
            <a:avLst/>
          </a:prstGeom>
          <a:noFill/>
          <a:ln w="9525">
            <a:noFill/>
            <a:miter lim="800000"/>
            <a:headEnd/>
            <a:tailEnd/>
          </a:ln>
        </p:spPr>
        <p:txBody>
          <a:bodyPr>
            <a:spAutoFit/>
          </a:bodyPr>
          <a:lstStyle/>
          <a:p>
            <a:r>
              <a:rPr lang="en-US" sz="4000" b="1">
                <a:solidFill>
                  <a:srgbClr val="002060"/>
                </a:solidFill>
                <a:latin typeface="Baskerville Old Face" pitchFamily="18" charset="0"/>
              </a:rPr>
              <a:t>Million people lived without love but no one lived without water</a:t>
            </a:r>
          </a:p>
        </p:txBody>
      </p:sp>
      <p:sp>
        <p:nvSpPr>
          <p:cNvPr id="10246" name="TextBox 5"/>
          <p:cNvSpPr txBox="1">
            <a:spLocks noChangeArrowheads="1"/>
          </p:cNvSpPr>
          <p:nvPr/>
        </p:nvSpPr>
        <p:spPr bwMode="auto">
          <a:xfrm>
            <a:off x="2331970" y="1219200"/>
            <a:ext cx="801823" cy="523220"/>
          </a:xfrm>
          <a:prstGeom prst="rect">
            <a:avLst/>
          </a:prstGeom>
          <a:noFill/>
          <a:ln w="9525">
            <a:noFill/>
            <a:miter lim="800000"/>
            <a:headEnd/>
            <a:tailEnd/>
          </a:ln>
        </p:spPr>
        <p:txBody>
          <a:bodyPr wrap="none">
            <a:spAutoFit/>
          </a:bodyPr>
          <a:lstStyle/>
          <a:p>
            <a:pPr algn="ctr"/>
            <a:r>
              <a:rPr lang="fa-IR" sz="2800" dirty="0">
                <a:solidFill>
                  <a:srgbClr val="002060"/>
                </a:solidFill>
              </a:rPr>
              <a:t>حیات</a:t>
            </a:r>
            <a:endParaRPr lang="en-US" sz="2800" dirty="0">
              <a:solidFill>
                <a:srgbClr val="002060"/>
              </a:solidFill>
            </a:endParaRPr>
          </a:p>
        </p:txBody>
      </p:sp>
      <p:sp>
        <p:nvSpPr>
          <p:cNvPr id="10247" name="TextBox 6"/>
          <p:cNvSpPr txBox="1">
            <a:spLocks noChangeArrowheads="1"/>
          </p:cNvSpPr>
          <p:nvPr/>
        </p:nvSpPr>
        <p:spPr bwMode="auto">
          <a:xfrm>
            <a:off x="7696200" y="914400"/>
            <a:ext cx="184150" cy="1016000"/>
          </a:xfrm>
          <a:prstGeom prst="rect">
            <a:avLst/>
          </a:prstGeom>
          <a:noFill/>
          <a:ln w="9525">
            <a:noFill/>
            <a:miter lim="800000"/>
            <a:headEnd/>
            <a:tailEnd/>
          </a:ln>
        </p:spPr>
        <p:txBody>
          <a:bodyPr wrap="none">
            <a:spAutoFit/>
          </a:bodyPr>
          <a:lstStyle/>
          <a:p>
            <a:endParaRPr lang="en-US"/>
          </a:p>
        </p:txBody>
      </p:sp>
      <p:sp>
        <p:nvSpPr>
          <p:cNvPr id="10248" name="TextBox 7"/>
          <p:cNvSpPr txBox="1">
            <a:spLocks noChangeArrowheads="1"/>
          </p:cNvSpPr>
          <p:nvPr/>
        </p:nvSpPr>
        <p:spPr bwMode="auto">
          <a:xfrm>
            <a:off x="6437044" y="1295400"/>
            <a:ext cx="514886" cy="523220"/>
          </a:xfrm>
          <a:prstGeom prst="rect">
            <a:avLst/>
          </a:prstGeom>
          <a:noFill/>
          <a:ln w="9525">
            <a:noFill/>
            <a:miter lim="800000"/>
            <a:headEnd/>
            <a:tailEnd/>
          </a:ln>
        </p:spPr>
        <p:txBody>
          <a:bodyPr wrap="none">
            <a:spAutoFit/>
          </a:bodyPr>
          <a:lstStyle/>
          <a:p>
            <a:pPr algn="ctr"/>
            <a:r>
              <a:rPr lang="fa-IR" sz="2800" dirty="0">
                <a:solidFill>
                  <a:srgbClr val="002060"/>
                </a:solidFill>
              </a:rPr>
              <a:t>آب</a:t>
            </a:r>
            <a:endParaRPr lang="en-US" sz="2800" dirty="0">
              <a:solidFill>
                <a:srgbClr val="002060"/>
              </a:solidFill>
            </a:endParaRPr>
          </a:p>
        </p:txBody>
      </p:sp>
      <p:sp>
        <p:nvSpPr>
          <p:cNvPr id="10249" name="TextBox 8"/>
          <p:cNvSpPr txBox="1">
            <a:spLocks noChangeArrowheads="1"/>
          </p:cNvSpPr>
          <p:nvPr/>
        </p:nvSpPr>
        <p:spPr bwMode="auto">
          <a:xfrm>
            <a:off x="4495800" y="0"/>
            <a:ext cx="663964" cy="523220"/>
          </a:xfrm>
          <a:prstGeom prst="rect">
            <a:avLst/>
          </a:prstGeom>
          <a:noFill/>
          <a:ln w="9525">
            <a:noFill/>
            <a:miter lim="800000"/>
            <a:headEnd/>
            <a:tailEnd/>
          </a:ln>
        </p:spPr>
        <p:txBody>
          <a:bodyPr wrap="none">
            <a:spAutoFit/>
          </a:bodyPr>
          <a:lstStyle/>
          <a:p>
            <a:pPr algn="ctr"/>
            <a:r>
              <a:rPr lang="fa-IR" sz="2800" dirty="0">
                <a:solidFill>
                  <a:srgbClr val="002060"/>
                </a:solidFill>
              </a:rPr>
              <a:t>منبع</a:t>
            </a:r>
            <a:endParaRPr lang="en-US" sz="2800" dirty="0">
              <a:solidFill>
                <a:srgbClr val="002060"/>
              </a:solidFill>
            </a:endParaRPr>
          </a:p>
        </p:txBody>
      </p:sp>
      <p:sp>
        <p:nvSpPr>
          <p:cNvPr id="10" name="TextBox 5"/>
          <p:cNvSpPr txBox="1">
            <a:spLocks noChangeArrowheads="1"/>
          </p:cNvSpPr>
          <p:nvPr/>
        </p:nvSpPr>
        <p:spPr bwMode="auto">
          <a:xfrm>
            <a:off x="6543675"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cstate="print">
            <a:extLst/>
          </a:blip>
          <a:srcRect t="32433" r="36902"/>
          <a:stretch>
            <a:fillRect/>
          </a:stretch>
        </p:blipFill>
        <p:spPr bwMode="auto">
          <a:xfrm>
            <a:off x="3886200" y="1865641"/>
            <a:ext cx="5257800" cy="33921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p:spPr>
      </p:pic>
      <p:sp>
        <p:nvSpPr>
          <p:cNvPr id="6" name="TextBox 5"/>
          <p:cNvSpPr txBox="1"/>
          <p:nvPr/>
        </p:nvSpPr>
        <p:spPr>
          <a:xfrm>
            <a:off x="0" y="2044005"/>
            <a:ext cx="3852721" cy="1384995"/>
          </a:xfrm>
          <a:prstGeom prst="rect">
            <a:avLst/>
          </a:prstGeom>
          <a:noFill/>
        </p:spPr>
        <p:txBody>
          <a:bodyPr wrap="none" rtlCol="0">
            <a:spAutoFit/>
          </a:bodyPr>
          <a:lstStyle/>
          <a:p>
            <a:r>
              <a:rPr lang="en-US" sz="2800" b="1" dirty="0" smtClean="0">
                <a:solidFill>
                  <a:srgbClr val="002060"/>
                </a:solidFill>
              </a:rPr>
              <a:t>Existing situation of </a:t>
            </a:r>
          </a:p>
          <a:p>
            <a:r>
              <a:rPr lang="en-US" sz="2800" b="1" dirty="0" smtClean="0">
                <a:solidFill>
                  <a:srgbClr val="002060"/>
                </a:solidFill>
              </a:rPr>
              <a:t>drinking water use in </a:t>
            </a:r>
          </a:p>
          <a:p>
            <a:r>
              <a:rPr lang="en-US" sz="2800" b="1" dirty="0" smtClean="0">
                <a:solidFill>
                  <a:srgbClr val="002060"/>
                </a:solidFill>
              </a:rPr>
              <a:t>Faryab province</a:t>
            </a:r>
            <a:endParaRPr lang="en-US" sz="2800" b="1" dirty="0">
              <a:solidFill>
                <a:srgbClr val="002060"/>
              </a:solidFill>
            </a:endParaRPr>
          </a:p>
        </p:txBody>
      </p:sp>
      <p:sp>
        <p:nvSpPr>
          <p:cNvPr id="7" name="TextBox 6"/>
          <p:cNvSpPr txBox="1"/>
          <p:nvPr/>
        </p:nvSpPr>
        <p:spPr>
          <a:xfrm>
            <a:off x="2895600" y="5288340"/>
            <a:ext cx="6248400" cy="1569660"/>
          </a:xfrm>
          <a:prstGeom prst="rect">
            <a:avLst/>
          </a:prstGeom>
          <a:noFill/>
        </p:spPr>
        <p:txBody>
          <a:bodyPr wrap="square" rtlCol="0">
            <a:spAutoFit/>
          </a:bodyPr>
          <a:lstStyle/>
          <a:p>
            <a:r>
              <a:rPr lang="en-US" sz="3200" b="1" dirty="0" smtClean="0">
                <a:solidFill>
                  <a:srgbClr val="7030A0"/>
                </a:solidFill>
              </a:rPr>
              <a:t>Life expectancy challenge of </a:t>
            </a:r>
          </a:p>
          <a:p>
            <a:r>
              <a:rPr lang="en-US" sz="3200" b="1" dirty="0" smtClean="0">
                <a:solidFill>
                  <a:srgbClr val="7030A0"/>
                </a:solidFill>
              </a:rPr>
              <a:t>Afghan young generation with unsuitable drinking water</a:t>
            </a:r>
            <a:endParaRPr lang="en-US" sz="3200" b="1" dirty="0">
              <a:solidFill>
                <a:srgbClr val="7030A0"/>
              </a:solidFill>
            </a:endParaRPr>
          </a:p>
        </p:txBody>
      </p:sp>
      <p:sp>
        <p:nvSpPr>
          <p:cNvPr id="8" name="Rectangle 7"/>
          <p:cNvSpPr/>
          <p:nvPr/>
        </p:nvSpPr>
        <p:spPr>
          <a:xfrm>
            <a:off x="457200" y="0"/>
            <a:ext cx="8458200" cy="2246769"/>
          </a:xfrm>
          <a:prstGeom prst="rect">
            <a:avLst/>
          </a:prstGeom>
        </p:spPr>
        <p:txBody>
          <a:bodyPr wrap="square">
            <a:spAutoFit/>
          </a:bodyPr>
          <a:lstStyle/>
          <a:p>
            <a:pPr algn="ctr"/>
            <a:r>
              <a:rPr lang="en-GB" sz="2800" b="1" dirty="0" smtClean="0"/>
              <a:t>Purpose of capacity building</a:t>
            </a:r>
            <a:endParaRPr lang="en-US" sz="2800" b="1" dirty="0" smtClean="0"/>
          </a:p>
          <a:p>
            <a:r>
              <a:rPr lang="en-GB" sz="2800" b="1" dirty="0" smtClean="0">
                <a:solidFill>
                  <a:srgbClr val="C00000"/>
                </a:solidFill>
              </a:rPr>
              <a:t>To enhance capacity building of Afghan young generation theoretically and practically during implementation period of Hydrogeological training course</a:t>
            </a:r>
            <a:r>
              <a:rPr lang="en-GB" sz="2800" dirty="0" smtClean="0"/>
              <a:t>. </a:t>
            </a:r>
            <a:endParaRPr lang="en-US" sz="2800" dirty="0"/>
          </a:p>
        </p:txBody>
      </p:sp>
      <p:pic>
        <p:nvPicPr>
          <p:cNvPr id="9" name="Picture 3" descr="children in bubble"/>
          <p:cNvPicPr>
            <a:picLocks noChangeAspect="1" noChangeArrowheads="1"/>
          </p:cNvPicPr>
          <p:nvPr/>
        </p:nvPicPr>
        <p:blipFill>
          <a:blip r:embed="rId3" cstate="print"/>
          <a:srcRect/>
          <a:stretch>
            <a:fillRect/>
          </a:stretch>
        </p:blipFill>
        <p:spPr bwMode="auto">
          <a:xfrm>
            <a:off x="170497" y="3276600"/>
            <a:ext cx="2671128" cy="3581400"/>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fltVal val="0"/>
                                          </p:val>
                                        </p:tav>
                                        <p:tav tm="100000">
                                          <p:val>
                                            <p:strVal val="#ppt_w"/>
                                          </p:val>
                                        </p:tav>
                                      </p:tavLst>
                                    </p:anim>
                                    <p:anim calcmode="lin" valueType="num">
                                      <p:cBhvr>
                                        <p:cTn id="8" dur="5000" fill="hold"/>
                                        <p:tgtEl>
                                          <p:spTgt spid="4"/>
                                        </p:tgtEl>
                                        <p:attrNameLst>
                                          <p:attrName>ppt_h</p:attrName>
                                        </p:attrNameLst>
                                      </p:cBhvr>
                                      <p:tavLst>
                                        <p:tav tm="0">
                                          <p:val>
                                            <p:fltVal val="0"/>
                                          </p:val>
                                        </p:tav>
                                        <p:tav tm="100000">
                                          <p:val>
                                            <p:strVal val="#ppt_h"/>
                                          </p:val>
                                        </p:tav>
                                      </p:tavLst>
                                    </p:anim>
                                    <p:anim calcmode="lin" valueType="num">
                                      <p:cBhvr>
                                        <p:cTn id="9" dur="5000" fill="hold"/>
                                        <p:tgtEl>
                                          <p:spTgt spid="4"/>
                                        </p:tgtEl>
                                        <p:attrNameLst>
                                          <p:attrName>style.rotation</p:attrName>
                                        </p:attrNameLst>
                                      </p:cBhvr>
                                      <p:tavLst>
                                        <p:tav tm="0">
                                          <p:val>
                                            <p:fltVal val="360"/>
                                          </p:val>
                                        </p:tav>
                                        <p:tav tm="100000">
                                          <p:val>
                                            <p:fltVal val="0"/>
                                          </p:val>
                                        </p:tav>
                                      </p:tavLst>
                                    </p:anim>
                                    <p:animEffect transition="in" filter="fade">
                                      <p:cBhvr>
                                        <p:cTn id="10" dur="5000"/>
                                        <p:tgtEl>
                                          <p:spTgt spid="4"/>
                                        </p:tgtEl>
                                      </p:cBhvr>
                                    </p:animEffect>
                                  </p:childTnLst>
                                </p:cTn>
                              </p:par>
                            </p:childTnLst>
                          </p:cTn>
                        </p:par>
                        <p:par>
                          <p:cTn id="11" fill="hold">
                            <p:stCondLst>
                              <p:cond delay="5000"/>
                            </p:stCondLst>
                            <p:childTnLst>
                              <p:par>
                                <p:cTn id="12" presetID="2" presetClass="entr" presetSubtype="1" fill="hold" nodeType="afterEffect">
                                  <p:stCondLst>
                                    <p:cond delay="20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2000" fill="hold"/>
                                        <p:tgtEl>
                                          <p:spTgt spid="9"/>
                                        </p:tgtEl>
                                        <p:attrNameLst>
                                          <p:attrName>ppt_x</p:attrName>
                                        </p:attrNameLst>
                                      </p:cBhvr>
                                      <p:tavLst>
                                        <p:tav tm="0">
                                          <p:val>
                                            <p:strVal val="#ppt_x"/>
                                          </p:val>
                                        </p:tav>
                                        <p:tav tm="100000">
                                          <p:val>
                                            <p:strVal val="#ppt_x"/>
                                          </p:val>
                                        </p:tav>
                                      </p:tavLst>
                                    </p:anim>
                                    <p:anim calcmode="lin" valueType="num">
                                      <p:cBhvr additive="base">
                                        <p:cTn id="15" dur="2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20" name="Text Placeholder 3"/>
          <p:cNvSpPr>
            <a:spLocks noGrp="1"/>
          </p:cNvSpPr>
          <p:nvPr>
            <p:ph type="body" idx="4294967295"/>
          </p:nvPr>
        </p:nvSpPr>
        <p:spPr>
          <a:xfrm>
            <a:off x="381000" y="685800"/>
            <a:ext cx="8229600" cy="5181600"/>
          </a:xfrm>
        </p:spPr>
        <p:txBody>
          <a:bodyPr>
            <a:normAutofit fontScale="92500" lnSpcReduction="10000"/>
          </a:bodyPr>
          <a:lstStyle/>
          <a:p>
            <a:pPr algn="ctr">
              <a:buNone/>
            </a:pPr>
            <a:r>
              <a:rPr lang="en-GB" sz="4000" b="1" dirty="0" smtClean="0"/>
              <a:t>Training Needs Assessment(TNA)</a:t>
            </a:r>
          </a:p>
          <a:p>
            <a:pPr lvl="1"/>
            <a:r>
              <a:rPr lang="en-GB" sz="2600" b="1" dirty="0" smtClean="0"/>
              <a:t>TNA completed in Kabul  area  for covering hydrogeology(All ministries line and private sectors). </a:t>
            </a:r>
          </a:p>
          <a:p>
            <a:pPr lvl="1"/>
            <a:endParaRPr lang="en-GB" sz="2600" b="1" dirty="0" smtClean="0"/>
          </a:p>
          <a:p>
            <a:pPr lvl="1"/>
            <a:r>
              <a:rPr lang="en-GB" sz="2600" b="1" dirty="0" smtClean="0"/>
              <a:t>TNA of fives provinces of North Afghanistan is completed </a:t>
            </a:r>
            <a:r>
              <a:rPr lang="en-GB" sz="2600" b="1" dirty="0" smtClean="0">
                <a:solidFill>
                  <a:srgbClr val="FF0000"/>
                </a:solidFill>
              </a:rPr>
              <a:t>(UNICEF is also now conducting surveys covering Water Supply data collection/man/prov.)</a:t>
            </a:r>
          </a:p>
          <a:p>
            <a:pPr lvl="1"/>
            <a:endParaRPr lang="en-GB" sz="2600" b="1" dirty="0" smtClean="0">
              <a:solidFill>
                <a:srgbClr val="FF0000"/>
              </a:solidFill>
            </a:endParaRPr>
          </a:p>
          <a:p>
            <a:pPr lvl="1"/>
            <a:r>
              <a:rPr lang="en-GB" sz="2600" b="1" dirty="0" smtClean="0"/>
              <a:t>TNA for provincial and field staff has been difficult and will need to be expanded to additional provinces in the north in order to get reasonable number of candidates, on-going</a:t>
            </a:r>
          </a:p>
        </p:txBody>
      </p:sp>
      <p:pic>
        <p:nvPicPr>
          <p:cNvPr id="4" name="Picture 3" descr="Norplan_tm_281_neg_thumpnail.jpg"/>
          <p:cNvPicPr>
            <a:picLocks noChangeAspect="1"/>
          </p:cNvPicPr>
          <p:nvPr/>
        </p:nvPicPr>
        <p:blipFill>
          <a:blip r:embed="rId2" cstate="print"/>
          <a:srcRect/>
          <a:stretch>
            <a:fillRect/>
          </a:stretch>
        </p:blipFill>
        <p:spPr bwMode="auto">
          <a:xfrm>
            <a:off x="8429625" y="6416675"/>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52400" y="304800"/>
          <a:ext cx="9105196" cy="4127852"/>
        </p:xfrm>
        <a:graphic>
          <a:graphicData uri="http://schemas.openxmlformats.org/drawingml/2006/table">
            <a:tbl>
              <a:tblPr/>
              <a:tblGrid>
                <a:gridCol w="1825651"/>
                <a:gridCol w="559965"/>
                <a:gridCol w="559965"/>
                <a:gridCol w="559965"/>
                <a:gridCol w="559965"/>
                <a:gridCol w="559965"/>
                <a:gridCol w="559965"/>
                <a:gridCol w="559965"/>
                <a:gridCol w="559965"/>
                <a:gridCol w="559965"/>
                <a:gridCol w="559965"/>
                <a:gridCol w="559965"/>
                <a:gridCol w="559965"/>
                <a:gridCol w="559965"/>
              </a:tblGrid>
              <a:tr h="434474">
                <a:tc>
                  <a:txBody>
                    <a:bodyPr/>
                    <a:lstStyle/>
                    <a:p>
                      <a:pPr algn="l" fontAlgn="ctr"/>
                      <a:r>
                        <a:rPr lang="en-US" sz="800" b="1" i="0" u="none" strike="noStrike" dirty="0">
                          <a:solidFill>
                            <a:srgbClr val="000000"/>
                          </a:solidFill>
                          <a:latin typeface="Calibri"/>
                        </a:rPr>
                        <a:t>Category\Name of ministry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Calibri"/>
                        </a:rPr>
                        <a:t>MOM</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Calibri"/>
                        </a:rPr>
                        <a:t>MWP</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MRRD</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Kabul University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Polytechnic University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CAWSS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MAIL</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MPH</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Rekol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Saleem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Lateefy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Esa Sardarzadah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Sameer Wesal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262133">
                <a:tc>
                  <a:txBody>
                    <a:bodyPr/>
                    <a:lstStyle/>
                    <a:p>
                      <a:pPr algn="l" fontAlgn="t"/>
                      <a:r>
                        <a:rPr lang="en-US" sz="800" b="1" i="0" u="none" strike="noStrike" dirty="0">
                          <a:solidFill>
                            <a:srgbClr val="000000"/>
                          </a:solidFill>
                          <a:latin typeface="Calibri"/>
                        </a:rPr>
                        <a:t>Hydrogeologists: 6 female from Kabul University</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7</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Hydrogeology/Technicians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err="1">
                          <a:solidFill>
                            <a:srgbClr val="000000"/>
                          </a:solidFill>
                          <a:latin typeface="Calibri"/>
                        </a:rPr>
                        <a:t>Geophysists</a:t>
                      </a:r>
                      <a:endParaRPr lang="en-US" sz="800" b="1" i="0" u="none" strike="noStrike" dirty="0">
                        <a:solidFill>
                          <a:srgbClr val="000000"/>
                        </a:solidFill>
                        <a:latin typeface="Calibri"/>
                      </a:endParaRP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Geophysics/Technicians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Hydrochemists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Laboratory 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Hydrochemical Laboratory</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Drillers and mechanics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Well loggers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VES equipment operator</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Air left compressor operator</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engineers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9</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GIS/MIS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GIS/MIS/Technicians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supply and sanitation</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8</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Proposed topics (Total station)</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700" b="1" i="0" u="none" strike="noStrike">
                          <a:solidFill>
                            <a:srgbClr val="000000"/>
                          </a:solidFill>
                          <a:latin typeface="Calibri"/>
                        </a:rPr>
                        <a:t>Number of people</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38</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25</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19</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50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13</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4</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2</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4</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r>
              <a:tr h="152066">
                <a:tc>
                  <a:txBody>
                    <a:bodyPr/>
                    <a:lstStyle/>
                    <a:p>
                      <a:pPr algn="l" fontAlgn="t"/>
                      <a:r>
                        <a:rPr lang="en-US" sz="700" b="1" i="0" u="none" strike="noStrike" dirty="0">
                          <a:solidFill>
                            <a:srgbClr val="000000"/>
                          </a:solidFill>
                          <a:latin typeface="Calibri"/>
                        </a:rPr>
                        <a:t> </a:t>
                      </a:r>
                    </a:p>
                  </a:txBody>
                  <a:tcPr marL="6363" marR="6363" marT="6363" marB="0">
                    <a:lnL>
                      <a:noFill/>
                    </a:lnL>
                    <a:lnR w="635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5">
                  <a:txBody>
                    <a:bodyPr/>
                    <a:lstStyle/>
                    <a:p>
                      <a:pPr algn="l" fontAlgn="b"/>
                      <a:r>
                        <a:rPr lang="en-US" sz="1000" b="1" i="0" u="sng" strike="noStrike" dirty="0">
                          <a:solidFill>
                            <a:srgbClr val="FF0000"/>
                          </a:solidFill>
                          <a:latin typeface="Calibri"/>
                        </a:rPr>
                        <a:t>Classification of targeted groups for training courses</a:t>
                      </a:r>
                    </a:p>
                  </a:txBody>
                  <a:tcPr marL="6363" marR="6363" marT="6363"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700" b="1" i="0" u="none" strike="noStrike" dirty="0">
                          <a:solidFill>
                            <a:srgbClr val="FF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66">
                <a:tc>
                  <a:txBody>
                    <a:bodyPr/>
                    <a:lstStyle/>
                    <a:p>
                      <a:pPr algn="l" fontAlgn="t"/>
                      <a:endParaRPr lang="en-US" sz="700" b="1" i="0" u="none" strike="noStrike" dirty="0">
                        <a:solidFill>
                          <a:srgbClr val="000000"/>
                        </a:solidFill>
                        <a:latin typeface="Calibri"/>
                      </a:endParaRPr>
                    </a:p>
                  </a:txBody>
                  <a:tcPr marL="6363" marR="6363" marT="6363" marB="0">
                    <a:lnL>
                      <a:noFill/>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a:noFill/>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gridSpan="5">
                  <a:txBody>
                    <a:bodyPr/>
                    <a:lstStyle/>
                    <a:p>
                      <a:pPr algn="l" fontAlgn="b"/>
                      <a:endParaRPr lang="en-US" sz="1000" b="1" i="0" u="sng" strike="noStrike" dirty="0">
                        <a:solidFill>
                          <a:srgbClr val="FF0000"/>
                        </a:solidFill>
                        <a:latin typeface="Calibri"/>
                      </a:endParaRPr>
                    </a:p>
                  </a:txBody>
                  <a:tcPr marL="6363" marR="6363" marT="63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700" b="1" i="0" u="none" strike="noStrike" dirty="0">
                        <a:solidFill>
                          <a:srgbClr val="FF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499645">
                <a:tc>
                  <a:txBody>
                    <a:bodyPr/>
                    <a:lstStyle/>
                    <a:p>
                      <a:pPr algn="l" fontAlgn="t"/>
                      <a:endParaRPr lang="en-US" sz="700" b="1" i="0" u="none" strike="noStrike" dirty="0">
                        <a:solidFill>
                          <a:srgbClr val="000000"/>
                        </a:solidFill>
                        <a:latin typeface="Calibri"/>
                      </a:endParaRPr>
                    </a:p>
                  </a:txBody>
                  <a:tcPr marL="6363" marR="6363" marT="6363" marB="0">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1" i="0" u="none" strike="noStrike" dirty="0">
                          <a:solidFill>
                            <a:srgbClr val="000000"/>
                          </a:solidFill>
                          <a:latin typeface="Arial"/>
                        </a:rPr>
                        <a:t>Senior hydro- geologists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Junior hydro- geologist</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Hydro- chemists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Geo- physists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GIS/MIS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Hydro- geology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Hydro- chemistry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Drilling Technician</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Geophysics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Water Supply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GIS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Number of people</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700" b="1" i="0" u="none" strike="noStrike" dirty="0">
                          <a:solidFill>
                            <a:srgbClr val="000000"/>
                          </a:solidFill>
                          <a:latin typeface="Calibri"/>
                        </a:rPr>
                        <a:t>221</a:t>
                      </a:r>
                    </a:p>
                  </a:txBody>
                  <a:tcPr marL="6363" marR="6363" marT="6363" marB="0" anchor="b">
                    <a:lnL w="6350" cap="flat" cmpd="sng" algn="ctr">
                      <a:solidFill>
                        <a:srgbClr val="000000"/>
                      </a:solidFill>
                      <a:prstDash val="solid"/>
                      <a:round/>
                      <a:headEnd type="none" w="med" len="med"/>
                      <a:tailEnd type="none" w="med" len="med"/>
                    </a:lnL>
                    <a:lnR>
                      <a:noFill/>
                    </a:lnR>
                    <a:lnT w="6350" cap="flat" cmpd="sng" algn="ctr">
                      <a:no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52066">
                <a:tc>
                  <a:txBody>
                    <a:bodyPr/>
                    <a:lstStyle/>
                    <a:p>
                      <a:pPr algn="l" fontAlgn="b"/>
                      <a:endParaRPr lang="en-US" sz="700" b="0" i="0" u="none" strike="noStrike">
                        <a:solidFill>
                          <a:srgbClr val="000000"/>
                        </a:solidFill>
                        <a:latin typeface="Calibri"/>
                      </a:endParaRPr>
                    </a:p>
                  </a:txBody>
                  <a:tcPr marL="6363" marR="6363" marT="636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latin typeface="Arial"/>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18</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12</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latin typeface="Arial"/>
                        </a:rPr>
                        <a:t>15</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3</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latin typeface="Arial"/>
                        </a:rPr>
                        <a:t>36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11</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latin typeface="Arial"/>
                        </a:rPr>
                        <a:t>140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dirty="0">
                        <a:solidFill>
                          <a:srgbClr val="000000"/>
                        </a:solidFill>
                        <a:latin typeface="Calibri"/>
                      </a:endParaRPr>
                    </a:p>
                  </a:txBody>
                  <a:tcPr marL="6363" marR="6363" marT="6363" marB="0" anchor="b">
                    <a:lnL w="6350" cap="flat" cmpd="sng"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r>
            </a:tbl>
          </a:graphicData>
        </a:graphic>
      </p:graphicFrame>
      <p:graphicFrame>
        <p:nvGraphicFramePr>
          <p:cNvPr id="5" name="Table 4"/>
          <p:cNvGraphicFramePr>
            <a:graphicFrameLocks noGrp="1"/>
          </p:cNvGraphicFramePr>
          <p:nvPr/>
        </p:nvGraphicFramePr>
        <p:xfrm>
          <a:off x="1905000" y="4419598"/>
          <a:ext cx="6172200" cy="2209802"/>
        </p:xfrm>
        <a:graphic>
          <a:graphicData uri="http://schemas.openxmlformats.org/drawingml/2006/table">
            <a:tbl>
              <a:tblPr bandCol="1">
                <a:tableStyleId>{073A0DAA-6AF3-43AB-8588-CEC1D06C72B9}</a:tableStyleId>
              </a:tblPr>
              <a:tblGrid>
                <a:gridCol w="2085529"/>
                <a:gridCol w="1217563"/>
                <a:gridCol w="1434554"/>
                <a:gridCol w="1434554"/>
              </a:tblGrid>
              <a:tr h="315686">
                <a:tc gridSpan="4">
                  <a:txBody>
                    <a:bodyPr/>
                    <a:lstStyle/>
                    <a:p>
                      <a:pPr algn="l" fontAlgn="b"/>
                      <a:r>
                        <a:rPr lang="en-US" sz="1400" b="1" u="none" strike="noStrike" dirty="0"/>
                        <a:t>                                                             </a:t>
                      </a:r>
                      <a:r>
                        <a:rPr lang="en-US" sz="1400" b="1" u="none" strike="noStrike" dirty="0">
                          <a:solidFill>
                            <a:srgbClr val="FF0000"/>
                          </a:solidFill>
                        </a:rPr>
                        <a:t>Need assessment of provincial </a:t>
                      </a:r>
                      <a:r>
                        <a:rPr lang="en-US" sz="1400" b="1" u="none" strike="noStrike" dirty="0" smtClean="0">
                          <a:solidFill>
                            <a:srgbClr val="FF0000"/>
                          </a:solidFill>
                        </a:rPr>
                        <a:t>level </a:t>
                      </a:r>
                      <a:endParaRPr lang="en-US" sz="1400" b="1" i="0" u="none" strike="noStrike" dirty="0">
                        <a:solidFill>
                          <a:srgbClr val="FF0000"/>
                        </a:solidFill>
                        <a:latin typeface="Calibri"/>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r>
              <a:tr h="315686">
                <a:tc>
                  <a:txBody>
                    <a:bodyPr/>
                    <a:lstStyle/>
                    <a:p>
                      <a:pPr algn="l" fontAlgn="b"/>
                      <a:r>
                        <a:rPr lang="en-US" sz="1100" u="none" strike="noStrike" dirty="0"/>
                        <a:t>MRRD Branch in Provinces</a:t>
                      </a:r>
                      <a:endParaRPr lang="en-US" sz="1100" b="1" i="0" u="none" strike="noStrike" dirty="0">
                        <a:solidFill>
                          <a:srgbClr val="000000"/>
                        </a:solidFill>
                        <a:latin typeface="Calibri"/>
                      </a:endParaRPr>
                    </a:p>
                  </a:txBody>
                  <a:tcPr marL="0" marR="0" marT="0" marB="0" anchor="b"/>
                </a:tc>
                <a:tc>
                  <a:txBody>
                    <a:bodyPr/>
                    <a:lstStyle/>
                    <a:p>
                      <a:pPr algn="l" fontAlgn="b"/>
                      <a:r>
                        <a:rPr lang="en-US" sz="1100" b="1" u="none" strike="noStrike" dirty="0"/>
                        <a:t>water Engineer</a:t>
                      </a:r>
                      <a:endParaRPr lang="en-US" sz="1100" b="1" i="0" u="none" strike="noStrike" dirty="0">
                        <a:solidFill>
                          <a:srgbClr val="000000"/>
                        </a:solidFill>
                        <a:latin typeface="Calibri"/>
                      </a:endParaRPr>
                    </a:p>
                  </a:txBody>
                  <a:tcPr marL="0" marR="0" marT="0" marB="0" anchor="b"/>
                </a:tc>
                <a:tc>
                  <a:txBody>
                    <a:bodyPr/>
                    <a:lstStyle/>
                    <a:p>
                      <a:pPr algn="l" fontAlgn="b"/>
                      <a:r>
                        <a:rPr lang="en-US" sz="1100" b="1" u="none" strike="noStrike"/>
                        <a:t>Geologists</a:t>
                      </a:r>
                      <a:endParaRPr lang="en-US" sz="1100" b="1" i="0" u="none" strike="noStrike">
                        <a:solidFill>
                          <a:srgbClr val="000000"/>
                        </a:solidFill>
                        <a:latin typeface="Calibri"/>
                      </a:endParaRPr>
                    </a:p>
                  </a:txBody>
                  <a:tcPr marL="0" marR="0" marT="0" marB="0" anchor="b"/>
                </a:tc>
                <a:tc>
                  <a:txBody>
                    <a:bodyPr/>
                    <a:lstStyle/>
                    <a:p>
                      <a:pPr algn="l" fontAlgn="b"/>
                      <a:r>
                        <a:rPr lang="en-US" sz="1100" b="1" u="none" strike="noStrike"/>
                        <a:t>Technicians</a:t>
                      </a:r>
                      <a:endParaRPr lang="en-US" sz="11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smtClean="0"/>
                        <a:t>Balkh</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0</a:t>
                      </a:r>
                      <a:endParaRPr lang="en-US" sz="16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smtClean="0"/>
                        <a:t>Jowzjan</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4</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6</a:t>
                      </a:r>
                      <a:endParaRPr lang="en-US" sz="16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err="1"/>
                        <a:t>Faryab</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3</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r h="315686">
                <a:tc>
                  <a:txBody>
                    <a:bodyPr/>
                    <a:lstStyle/>
                    <a:p>
                      <a:pPr algn="ctr" fontAlgn="b"/>
                      <a:r>
                        <a:rPr lang="en-US" sz="1600" b="1" u="none" strike="noStrike" dirty="0" err="1"/>
                        <a:t>Sar</a:t>
                      </a:r>
                      <a:r>
                        <a:rPr lang="en-US" sz="1600" b="1" u="none" strike="noStrike" dirty="0"/>
                        <a:t>-e- </a:t>
                      </a:r>
                      <a:r>
                        <a:rPr lang="en-US" sz="1600" b="1" u="none" strike="noStrike" dirty="0" err="1"/>
                        <a:t>pul</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4</a:t>
                      </a:r>
                      <a:endParaRPr lang="en-US" sz="1600" b="1" i="0" u="none" strike="noStrike">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r h="315686">
                <a:tc>
                  <a:txBody>
                    <a:bodyPr/>
                    <a:lstStyle/>
                    <a:p>
                      <a:pPr algn="ctr" fontAlgn="b"/>
                      <a:r>
                        <a:rPr lang="en-US" sz="1600" b="1" u="none" strike="noStrike" dirty="0" err="1"/>
                        <a:t>Samangan</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bl>
          </a:graphicData>
        </a:graphic>
      </p:graphicFrame>
      <p:pic>
        <p:nvPicPr>
          <p:cNvPr id="6" name="Picture 3" descr="Norplan_tm_281_neg_thumpnail.jpg"/>
          <p:cNvPicPr>
            <a:picLocks noChangeAspect="1"/>
          </p:cNvPicPr>
          <p:nvPr/>
        </p:nvPicPr>
        <p:blipFill>
          <a:blip r:embed="rId2" cstate="print"/>
          <a:srcRect/>
          <a:stretch>
            <a:fillRect/>
          </a:stretch>
        </p:blipFill>
        <p:spPr bwMode="auto">
          <a:xfrm>
            <a:off x="8429625" y="6286500"/>
            <a:ext cx="500063" cy="365125"/>
          </a:xfrm>
          <a:prstGeom prst="rect">
            <a:avLst/>
          </a:prstGeom>
          <a:noFill/>
          <a:ln w="9525">
            <a:noFill/>
            <a:miter lim="800000"/>
            <a:headEnd/>
            <a:tailEnd/>
          </a:ln>
        </p:spPr>
      </p:pic>
      <p:sp>
        <p:nvSpPr>
          <p:cNvPr id="7" name="TextBox 6"/>
          <p:cNvSpPr txBox="1"/>
          <p:nvPr/>
        </p:nvSpPr>
        <p:spPr>
          <a:xfrm>
            <a:off x="609600" y="-76200"/>
            <a:ext cx="7925824" cy="461665"/>
          </a:xfrm>
          <a:prstGeom prst="rect">
            <a:avLst/>
          </a:prstGeom>
          <a:noFill/>
        </p:spPr>
        <p:txBody>
          <a:bodyPr wrap="none" rtlCol="0">
            <a:spAutoFit/>
          </a:bodyPr>
          <a:lstStyle/>
          <a:p>
            <a:r>
              <a:rPr lang="en-US" sz="2400" dirty="0" smtClean="0">
                <a:solidFill>
                  <a:srgbClr val="002060"/>
                </a:solidFill>
              </a:rPr>
              <a:t>TNA of Kabul city, North part provinces and Private sectors</a:t>
            </a:r>
            <a:endParaRPr lang="en-US" sz="2400" dirty="0">
              <a:solidFill>
                <a:srgbClr val="00206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876800"/>
            <a:ext cx="8991600" cy="1143000"/>
          </a:xfrm>
        </p:spPr>
        <p:txBody>
          <a:bodyPr>
            <a:noAutofit/>
          </a:bodyPr>
          <a:lstStyle/>
          <a:p>
            <a:r>
              <a:rPr lang="en-US" sz="3600" b="1" dirty="0" smtClean="0"/>
              <a:t>           Categorization of Focus groups </a:t>
            </a:r>
            <a:r>
              <a:rPr lang="en-US" sz="1800" dirty="0" smtClean="0"/>
              <a:t/>
            </a:r>
            <a:br>
              <a:rPr lang="en-US" sz="1800" dirty="0" smtClean="0"/>
            </a:br>
            <a:r>
              <a:rPr lang="en-US" sz="1800" b="1" i="1" dirty="0" smtClean="0">
                <a:solidFill>
                  <a:schemeClr val="accent2"/>
                </a:solidFill>
              </a:rPr>
              <a:t>The participants of targeted group for training courses focused on :</a:t>
            </a:r>
            <a:br>
              <a:rPr lang="en-US" sz="1800" b="1" i="1" dirty="0" smtClean="0">
                <a:solidFill>
                  <a:schemeClr val="accent2"/>
                </a:solidFill>
              </a:rPr>
            </a:br>
            <a:r>
              <a:rPr lang="en-US" sz="1800" b="1" i="1" dirty="0" smtClean="0">
                <a:solidFill>
                  <a:schemeClr val="accent2"/>
                </a:solidFill>
              </a:rPr>
              <a:t>MRRD, MoM, MWP, MAIL, MPH, NEPA, ANDEMA, Universities and private sectors.</a:t>
            </a:r>
            <a:r>
              <a:rPr lang="en-US" sz="1800" dirty="0" smtClean="0"/>
              <a:t/>
            </a:r>
            <a:br>
              <a:rPr lang="en-US" sz="1800" dirty="0" smtClean="0"/>
            </a:br>
            <a:r>
              <a:rPr lang="en-US" sz="2800" dirty="0" smtClean="0"/>
              <a:t>-</a:t>
            </a:r>
            <a:r>
              <a:rPr lang="en-US" sz="2800" b="1" dirty="0" smtClean="0"/>
              <a:t>Well Experienced Hydrogeologists (MoM, DACAAR,NCA,MRRD) to be trained only in well Hydraulics </a:t>
            </a:r>
            <a:r>
              <a:rPr lang="en-US" sz="2800" dirty="0" smtClean="0"/>
              <a:t/>
            </a:r>
            <a:br>
              <a:rPr lang="en-US" sz="2800" dirty="0" smtClean="0"/>
            </a:br>
            <a:r>
              <a:rPr lang="en-US" sz="2800" dirty="0" smtClean="0"/>
              <a:t>-</a:t>
            </a:r>
            <a:r>
              <a:rPr lang="en-US" sz="2800" b="1" dirty="0" smtClean="0">
                <a:solidFill>
                  <a:srgbClr val="FF0000"/>
                </a:solidFill>
              </a:rPr>
              <a:t>Young and Junior Hydrogeologists to be trained</a:t>
            </a:r>
            <a:r>
              <a:rPr lang="en-US" sz="2800" dirty="0" smtClean="0"/>
              <a:t/>
            </a:r>
            <a:br>
              <a:rPr lang="en-US" sz="2800" dirty="0" smtClean="0"/>
            </a:br>
            <a:r>
              <a:rPr lang="en-US" sz="2800" dirty="0" smtClean="0"/>
              <a:t>-</a:t>
            </a:r>
            <a:r>
              <a:rPr lang="en-US" sz="2800" b="1" dirty="0" err="1" smtClean="0">
                <a:solidFill>
                  <a:srgbClr val="002060"/>
                </a:solidFill>
              </a:rPr>
              <a:t>Hydrochemists</a:t>
            </a:r>
            <a:r>
              <a:rPr lang="en-US" sz="2800" b="1" dirty="0" smtClean="0">
                <a:solidFill>
                  <a:srgbClr val="002060"/>
                </a:solidFill>
              </a:rPr>
              <a:t> to be trained</a:t>
            </a:r>
            <a:r>
              <a:rPr lang="en-US" sz="2800" dirty="0" smtClean="0"/>
              <a:t/>
            </a:r>
            <a:br>
              <a:rPr lang="en-US" sz="2800" dirty="0" smtClean="0"/>
            </a:br>
            <a:r>
              <a:rPr lang="en-US" sz="2800" dirty="0" smtClean="0"/>
              <a:t>-</a:t>
            </a:r>
            <a:r>
              <a:rPr lang="en-US" sz="2800" b="1" dirty="0" err="1" smtClean="0">
                <a:solidFill>
                  <a:srgbClr val="7030A0"/>
                </a:solidFill>
              </a:rPr>
              <a:t>Geophysists</a:t>
            </a:r>
            <a:r>
              <a:rPr lang="en-US" sz="2800" b="1" dirty="0" smtClean="0">
                <a:solidFill>
                  <a:srgbClr val="7030A0"/>
                </a:solidFill>
              </a:rPr>
              <a:t> to be trained</a:t>
            </a:r>
            <a:r>
              <a:rPr lang="en-US" sz="2800" dirty="0" smtClean="0"/>
              <a:t/>
            </a:r>
            <a:br>
              <a:rPr lang="en-US" sz="2800" dirty="0" smtClean="0"/>
            </a:br>
            <a:r>
              <a:rPr lang="en-US" sz="2800" dirty="0" smtClean="0"/>
              <a:t>-</a:t>
            </a:r>
            <a:r>
              <a:rPr lang="en-US" sz="2800" b="1" dirty="0" smtClean="0">
                <a:solidFill>
                  <a:schemeClr val="accent5"/>
                </a:solidFill>
              </a:rPr>
              <a:t>Technicians (Drilling, Water Lab., Geophysics, Compressor and Pumping test groups) to be trained.</a:t>
            </a:r>
            <a:br>
              <a:rPr lang="en-US" sz="2800" b="1" dirty="0" smtClean="0">
                <a:solidFill>
                  <a:schemeClr val="accent5"/>
                </a:solidFill>
              </a:rPr>
            </a:br>
            <a:r>
              <a:rPr lang="en-US" sz="2800" b="1" dirty="0">
                <a:solidFill>
                  <a:schemeClr val="accent5"/>
                </a:solidFill>
              </a:rPr>
              <a:t/>
            </a:r>
            <a:br>
              <a:rPr lang="en-US" sz="2800" b="1" dirty="0">
                <a:solidFill>
                  <a:schemeClr val="accent5"/>
                </a:solidFill>
              </a:rPr>
            </a:br>
            <a:r>
              <a:rPr lang="en-US" sz="2800" b="1" dirty="0" smtClean="0">
                <a:solidFill>
                  <a:srgbClr val="FF0000"/>
                </a:solidFill>
              </a:rPr>
              <a:t>WHOLE DATA COMMECTION- PROCESSING </a:t>
            </a:r>
            <a:r>
              <a:rPr lang="en-US" sz="2800" b="1" dirty="0" err="1" smtClean="0">
                <a:solidFill>
                  <a:srgbClr val="FF0000"/>
                </a:solidFill>
              </a:rPr>
              <a:t>MANAGEM.mis-gis</a:t>
            </a:r>
            <a:r>
              <a:rPr lang="en-US" sz="2800" b="1" dirty="0" smtClean="0">
                <a:solidFill>
                  <a:srgbClr val="FF0000"/>
                </a:solidFill>
              </a:rPr>
              <a:t>???????, who are they??</a:t>
            </a:r>
            <a:r>
              <a:rPr lang="en-US" sz="2800" b="1" dirty="0" smtClean="0">
                <a:solidFill>
                  <a:schemeClr val="accent5"/>
                </a:solidFill>
              </a:rPr>
              <a:t/>
            </a:r>
            <a:br>
              <a:rPr lang="en-US" sz="2800" b="1" dirty="0" smtClean="0">
                <a:solidFill>
                  <a:schemeClr val="accent5"/>
                </a:solidFill>
              </a:rPr>
            </a:br>
            <a:r>
              <a:rPr lang="en-US" sz="1800" dirty="0" smtClean="0"/>
              <a:t/>
            </a:r>
            <a:br>
              <a:rPr lang="en-US" sz="1800" dirty="0" smtClean="0"/>
            </a:br>
            <a:r>
              <a:rPr lang="en-US" sz="2400" b="1" dirty="0" smtClean="0"/>
              <a:t>Private sectors do not have any interest for training and even are not willing to have any information about personal qualification, only they have technicians for drilling and compressor operation</a:t>
            </a:r>
            <a:r>
              <a:rPr lang="en-US" sz="1800" dirty="0" smtClean="0"/>
              <a:t>.</a:t>
            </a:r>
            <a:endParaRPr lang="en-US" sz="1800" dirty="0"/>
          </a:p>
        </p:txBody>
      </p:sp>
      <p:pic>
        <p:nvPicPr>
          <p:cNvPr id="3"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4"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ctr"/>
            <a:r>
              <a:rPr lang="en-US" u="sng" dirty="0" smtClean="0"/>
              <a:t>Local experts</a:t>
            </a:r>
            <a:endParaRPr lang="en-US" dirty="0"/>
          </a:p>
        </p:txBody>
      </p:sp>
      <p:sp>
        <p:nvSpPr>
          <p:cNvPr id="3" name="Content Placeholder 2"/>
          <p:cNvSpPr>
            <a:spLocks noGrp="1"/>
          </p:cNvSpPr>
          <p:nvPr>
            <p:ph idx="1"/>
          </p:nvPr>
        </p:nvSpPr>
        <p:spPr>
          <a:xfrm>
            <a:off x="381000" y="1189037"/>
            <a:ext cx="8229600" cy="4525963"/>
          </a:xfrm>
        </p:spPr>
        <p:txBody>
          <a:bodyPr>
            <a:normAutofit fontScale="85000" lnSpcReduction="20000"/>
          </a:bodyPr>
          <a:lstStyle/>
          <a:p>
            <a:pPr algn="ctr">
              <a:buNone/>
            </a:pPr>
            <a:endParaRPr lang="en-US" sz="2000" dirty="0" smtClean="0"/>
          </a:p>
          <a:p>
            <a:r>
              <a:rPr lang="en-GB" sz="2400" dirty="0" smtClean="0"/>
              <a:t>Finalized and identifying  the potential local training experts :</a:t>
            </a:r>
          </a:p>
          <a:p>
            <a:r>
              <a:rPr lang="en-US" sz="2400" dirty="0" smtClean="0"/>
              <a:t>List of national experts for training course:</a:t>
            </a:r>
          </a:p>
          <a:p>
            <a:r>
              <a:rPr lang="en-US" sz="2400" dirty="0" err="1" smtClean="0"/>
              <a:t>Dr.Naqibullah</a:t>
            </a:r>
            <a:r>
              <a:rPr lang="en-US" sz="2400" dirty="0" smtClean="0"/>
              <a:t> </a:t>
            </a:r>
            <a:r>
              <a:rPr lang="en-US" sz="2400" dirty="0" err="1" smtClean="0"/>
              <a:t>Taib</a:t>
            </a:r>
            <a:r>
              <a:rPr lang="en-US" sz="2400" dirty="0" smtClean="0"/>
              <a:t>(MRRD)</a:t>
            </a:r>
          </a:p>
          <a:p>
            <a:r>
              <a:rPr lang="en-US" sz="2400" dirty="0" err="1" smtClean="0"/>
              <a:t>Eng.M.Afzal.Safi</a:t>
            </a:r>
            <a:r>
              <a:rPr lang="en-US" sz="2400" dirty="0" smtClean="0"/>
              <a:t>(MRRD)</a:t>
            </a:r>
          </a:p>
          <a:p>
            <a:r>
              <a:rPr lang="en-US" sz="2400" dirty="0" err="1" smtClean="0"/>
              <a:t>Eng.M.Naeem</a:t>
            </a:r>
            <a:r>
              <a:rPr lang="en-US" sz="2400" dirty="0" smtClean="0"/>
              <a:t> </a:t>
            </a:r>
            <a:r>
              <a:rPr lang="en-US" sz="2400" dirty="0" err="1" smtClean="0"/>
              <a:t>Dastagger</a:t>
            </a:r>
            <a:r>
              <a:rPr lang="en-US" sz="2400" dirty="0" smtClean="0"/>
              <a:t>(MRRD)</a:t>
            </a:r>
          </a:p>
          <a:p>
            <a:r>
              <a:rPr lang="en-US" sz="2400" dirty="0" err="1" smtClean="0"/>
              <a:t>Eng.a.Jalil</a:t>
            </a:r>
            <a:r>
              <a:rPr lang="en-US" sz="2400" dirty="0" smtClean="0"/>
              <a:t> (MRRD)</a:t>
            </a:r>
          </a:p>
          <a:p>
            <a:pPr lvl="0"/>
            <a:r>
              <a:rPr lang="en-US" sz="2400" dirty="0" smtClean="0"/>
              <a:t>Prof. Dr. A. K. </a:t>
            </a:r>
            <a:r>
              <a:rPr lang="en-US" sz="2400" dirty="0" err="1" smtClean="0"/>
              <a:t>Alim</a:t>
            </a:r>
            <a:r>
              <a:rPr lang="en-US" sz="2400" dirty="0" smtClean="0"/>
              <a:t> from University of Salaam</a:t>
            </a:r>
          </a:p>
          <a:p>
            <a:pPr lvl="0"/>
            <a:r>
              <a:rPr lang="en-US" sz="2400" dirty="0" smtClean="0"/>
              <a:t>Prof. Dr. Najaf from University of Polytechnics</a:t>
            </a:r>
          </a:p>
          <a:p>
            <a:pPr lvl="0"/>
            <a:r>
              <a:rPr lang="en-US" sz="2400" dirty="0" smtClean="0"/>
              <a:t>Eng. </a:t>
            </a:r>
            <a:r>
              <a:rPr lang="en-US" sz="2400" dirty="0" err="1" smtClean="0"/>
              <a:t>Assadullah</a:t>
            </a:r>
            <a:r>
              <a:rPr lang="en-US" sz="2400" dirty="0" smtClean="0"/>
              <a:t> from MoM</a:t>
            </a:r>
          </a:p>
          <a:p>
            <a:pPr lvl="0"/>
            <a:r>
              <a:rPr lang="en-US" sz="2400" dirty="0" smtClean="0"/>
              <a:t>Eng. Hassan Safi from DACAAR</a:t>
            </a:r>
          </a:p>
          <a:p>
            <a:pPr lvl="0"/>
            <a:r>
              <a:rPr lang="en-US" sz="2400" dirty="0" smtClean="0"/>
              <a:t>Eng. </a:t>
            </a:r>
            <a:r>
              <a:rPr lang="en-US" sz="2400" dirty="0" err="1" smtClean="0"/>
              <a:t>Ehsan</a:t>
            </a:r>
            <a:r>
              <a:rPr lang="en-US" sz="2400" dirty="0" smtClean="0"/>
              <a:t> from NCA?</a:t>
            </a:r>
          </a:p>
          <a:p>
            <a:pPr lvl="0"/>
            <a:r>
              <a:rPr lang="en-US" sz="2400" dirty="0" smtClean="0">
                <a:solidFill>
                  <a:srgbClr val="FF0000"/>
                </a:solidFill>
              </a:rPr>
              <a:t>Eng.  </a:t>
            </a:r>
            <a:r>
              <a:rPr lang="en-US" sz="2400" dirty="0" err="1" smtClean="0">
                <a:solidFill>
                  <a:srgbClr val="FF0000"/>
                </a:solidFill>
              </a:rPr>
              <a:t>A.Jalil</a:t>
            </a:r>
            <a:r>
              <a:rPr lang="en-US" sz="2400" dirty="0" smtClean="0">
                <a:solidFill>
                  <a:srgbClr val="FF0000"/>
                </a:solidFill>
              </a:rPr>
              <a:t> from MRRD</a:t>
            </a:r>
          </a:p>
          <a:p>
            <a:r>
              <a:rPr lang="en-US" sz="2400" dirty="0" smtClean="0"/>
              <a:t>One international experts(Dr.de </a:t>
            </a:r>
            <a:r>
              <a:rPr lang="en-US" sz="2400" dirty="0" err="1" smtClean="0"/>
              <a:t>Jong</a:t>
            </a:r>
            <a:r>
              <a:rPr lang="en-US" sz="2400" dirty="0" smtClean="0"/>
              <a:t>) is engaged for training of geophysical and well hydraulics topics</a:t>
            </a:r>
            <a:endParaRPr lang="en-US" sz="2400" dirty="0"/>
          </a:p>
        </p:txBody>
      </p:sp>
      <p:pic>
        <p:nvPicPr>
          <p:cNvPr id="4" name="Picture 3" descr="Norplan_tm_281_neg_thumpnail.jpg"/>
          <p:cNvPicPr>
            <a:picLocks noChangeAspect="1"/>
          </p:cNvPicPr>
          <p:nvPr/>
        </p:nvPicPr>
        <p:blipFill>
          <a:blip r:embed="rId2" cstate="print"/>
          <a:srcRect/>
          <a:stretch>
            <a:fillRect/>
          </a:stretch>
        </p:blipFill>
        <p:spPr bwMode="auto">
          <a:xfrm>
            <a:off x="8429625" y="6416675"/>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685800"/>
          </a:xfrm>
        </p:spPr>
        <p:txBody>
          <a:bodyPr>
            <a:normAutofit/>
          </a:bodyPr>
          <a:lstStyle/>
          <a:p>
            <a:r>
              <a:rPr lang="en-GB" sz="3600" dirty="0" smtClean="0"/>
              <a:t>Training Modules and topics shared with all</a:t>
            </a:r>
            <a:endParaRPr lang="en-US" sz="3600" dirty="0"/>
          </a:p>
        </p:txBody>
      </p:sp>
      <p:graphicFrame>
        <p:nvGraphicFramePr>
          <p:cNvPr id="3" name="Table 2"/>
          <p:cNvGraphicFramePr>
            <a:graphicFrameLocks noGrp="1"/>
          </p:cNvGraphicFramePr>
          <p:nvPr/>
        </p:nvGraphicFramePr>
        <p:xfrm>
          <a:off x="228598" y="990602"/>
          <a:ext cx="8763002" cy="5520841"/>
        </p:xfrm>
        <a:graphic>
          <a:graphicData uri="http://schemas.openxmlformats.org/drawingml/2006/table">
            <a:tbl>
              <a:tblPr/>
              <a:tblGrid>
                <a:gridCol w="330680"/>
                <a:gridCol w="3357937"/>
                <a:gridCol w="1816443"/>
                <a:gridCol w="597881"/>
                <a:gridCol w="597881"/>
                <a:gridCol w="476276"/>
                <a:gridCol w="387609"/>
                <a:gridCol w="600414"/>
                <a:gridCol w="597881"/>
              </a:tblGrid>
              <a:tr h="448321">
                <a:tc>
                  <a:txBody>
                    <a:bodyPr/>
                    <a:lstStyle/>
                    <a:p>
                      <a:pPr algn="ctr" fontAlgn="ctr"/>
                      <a:r>
                        <a:rPr lang="en-US" sz="600" b="1" i="0" u="none" strike="noStrike" dirty="0">
                          <a:latin typeface="Verdana"/>
                        </a:rPr>
                        <a:t>#</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ctr"/>
                      <a:r>
                        <a:rPr lang="en-US" sz="900" b="1" i="0" u="none" strike="noStrike" dirty="0">
                          <a:latin typeface="Verdana"/>
                        </a:rPr>
                        <a:t>Training Modules and Topics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Focus groups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Duration days (theory)</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Duration days (practicl)</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Partici- pants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Cour- ses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Imple-   mented    by</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dirty="0">
                          <a:latin typeface="Verdana"/>
                        </a:rPr>
                        <a:t>MRRD contact person</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64677">
                <a:tc>
                  <a:txBody>
                    <a:bodyPr/>
                    <a:lstStyle/>
                    <a:p>
                      <a:pPr algn="ctr" fontAlgn="ctr"/>
                      <a:r>
                        <a:rPr lang="en-US" sz="600" b="1" i="0" u="none" strike="noStrike">
                          <a:latin typeface="Verdana"/>
                        </a:rPr>
                        <a:t>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dirty="0">
                          <a:latin typeface="Verdana"/>
                        </a:rPr>
                        <a:t>Hydrogeology I</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dirty="0">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689845">
                <a:tc>
                  <a:txBody>
                    <a:bodyPr/>
                    <a:lstStyle/>
                    <a:p>
                      <a:pPr algn="ctr" fontAlgn="ctr"/>
                      <a:r>
                        <a:rPr lang="en-US" sz="600" b="0" i="0" u="none" strike="noStrike">
                          <a:latin typeface="Verdana"/>
                        </a:rPr>
                        <a:t>1.1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Groundwater Investigation: Geological, hydrological and meteorological studies. Origin, occurrence of groundwater, collection of water sources data. Exploratory drilling, selection of drilling sites, </a:t>
                      </a:r>
                      <a:r>
                        <a:rPr lang="en-US" sz="900" b="1" i="0" u="none" strike="noStrike" dirty="0" err="1">
                          <a:latin typeface="Verdana"/>
                        </a:rPr>
                        <a:t>deside</a:t>
                      </a:r>
                      <a:r>
                        <a:rPr lang="en-US" sz="900" b="1" i="0" u="none" strike="noStrike" dirty="0">
                          <a:latin typeface="Verdana"/>
                        </a:rPr>
                        <a:t> which type of drilling rigs. Well field protection, zoning, EIA.</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Graduates in hydrogeology and technicians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Dr. Najaf</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674">
                <a:tc>
                  <a:txBody>
                    <a:bodyPr/>
                    <a:lstStyle/>
                    <a:p>
                      <a:pPr algn="ctr" fontAlgn="ctr"/>
                      <a:r>
                        <a:rPr lang="en-US" sz="600" b="0" i="0" u="none" strike="noStrike">
                          <a:latin typeface="Verdana"/>
                        </a:rPr>
                        <a:t>1.2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Geophysical survey (VES, IP, well logging)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Geophysists, technicians, water engineers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de Jong</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689845">
                <a:tc>
                  <a:txBody>
                    <a:bodyPr/>
                    <a:lstStyle/>
                    <a:p>
                      <a:pPr algn="ctr" fontAlgn="ctr"/>
                      <a:r>
                        <a:rPr lang="en-US" sz="600" b="0" i="0" u="none" strike="noStrike">
                          <a:latin typeface="Verdana"/>
                        </a:rPr>
                        <a:t>1.3</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Well drilling methods and types, drilling supervision and </a:t>
                      </a:r>
                      <a:r>
                        <a:rPr lang="en-US" sz="900" b="1" i="0" u="none" strike="noStrike" dirty="0" err="1">
                          <a:latin typeface="Verdana"/>
                        </a:rPr>
                        <a:t>analysing</a:t>
                      </a:r>
                      <a:r>
                        <a:rPr lang="en-US" sz="900" b="1" i="0" u="none" strike="noStrike" dirty="0">
                          <a:latin typeface="Verdana"/>
                        </a:rPr>
                        <a:t> </a:t>
                      </a:r>
                      <a:r>
                        <a:rPr lang="en-US" sz="900" b="1" i="0" u="none" strike="noStrike" dirty="0" err="1">
                          <a:latin typeface="Verdana"/>
                        </a:rPr>
                        <a:t>lithology</a:t>
                      </a:r>
                      <a:r>
                        <a:rPr lang="en-US" sz="900" b="1" i="0" u="none" strike="noStrike" dirty="0">
                          <a:latin typeface="Verdana"/>
                        </a:rPr>
                        <a:t>, drilling penetration rate, rig action, </a:t>
                      </a:r>
                      <a:r>
                        <a:rPr lang="en-US" sz="900" b="1" i="0" u="none" strike="noStrike" dirty="0" err="1">
                          <a:latin typeface="Verdana"/>
                        </a:rPr>
                        <a:t>lithological</a:t>
                      </a:r>
                      <a:r>
                        <a:rPr lang="en-US" sz="900" b="1" i="0" u="none" strike="noStrike" dirty="0">
                          <a:latin typeface="Verdana"/>
                        </a:rPr>
                        <a:t> logging, well design, designing of gravel packing. Well problems and failure, well maintenance, camera inspection.</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Hydrogeologists, technicians, drilling group</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Eng. Asaad at AGS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553454">
                <a:tc>
                  <a:txBody>
                    <a:bodyPr/>
                    <a:lstStyle/>
                    <a:p>
                      <a:pPr algn="ctr" fontAlgn="ctr"/>
                      <a:r>
                        <a:rPr lang="en-US" sz="600" b="0" i="0" u="none" strike="noStrike">
                          <a:latin typeface="Verdana"/>
                        </a:rPr>
                        <a:t>1.4</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Water well design: Based on drilling </a:t>
                      </a:r>
                      <a:r>
                        <a:rPr lang="en-US" sz="900" b="1" i="0" u="none" strike="noStrike" dirty="0" err="1">
                          <a:latin typeface="Verdana"/>
                        </a:rPr>
                        <a:t>lithological</a:t>
                      </a:r>
                      <a:r>
                        <a:rPr lang="en-US" sz="900" b="1" i="0" u="none" strike="noStrike" dirty="0">
                          <a:latin typeface="Verdana"/>
                        </a:rPr>
                        <a:t> log, time log, drilling action log and geophysical </a:t>
                      </a:r>
                      <a:r>
                        <a:rPr lang="en-US" sz="900" b="1" i="0" u="none" strike="noStrike" dirty="0" err="1">
                          <a:latin typeface="Verdana"/>
                        </a:rPr>
                        <a:t>logar</a:t>
                      </a:r>
                      <a:r>
                        <a:rPr lang="en-US" sz="900" b="1" i="0" u="none" strike="noStrike" dirty="0">
                          <a:latin typeface="Verdana"/>
                        </a:rPr>
                        <a:t> for the </a:t>
                      </a:r>
                      <a:r>
                        <a:rPr lang="en-US" sz="900" b="1" i="0" u="none" strike="noStrike" dirty="0" err="1">
                          <a:latin typeface="Verdana"/>
                        </a:rPr>
                        <a:t>hydrogeologist</a:t>
                      </a:r>
                      <a:r>
                        <a:rPr lang="en-US" sz="900" b="1" i="0" u="none" strike="noStrike" dirty="0">
                          <a:latin typeface="Verdana"/>
                        </a:rPr>
                        <a:t> to </a:t>
                      </a:r>
                      <a:r>
                        <a:rPr lang="en-US" sz="900" b="1" i="0" u="none" strike="noStrike" dirty="0" err="1">
                          <a:latin typeface="Verdana"/>
                        </a:rPr>
                        <a:t>analyse</a:t>
                      </a:r>
                      <a:r>
                        <a:rPr lang="en-US" sz="900" b="1" i="0" u="none" strike="noStrike" dirty="0">
                          <a:latin typeface="Verdana"/>
                        </a:rPr>
                        <a:t> and select pips and filter interval, using of software for well design</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err="1">
                          <a:latin typeface="Verdana"/>
                        </a:rPr>
                        <a:t>Hydrogeologigsts</a:t>
                      </a:r>
                      <a:r>
                        <a:rPr lang="en-US" sz="900" b="1" i="0" u="none" strike="noStrike" dirty="0">
                          <a:latin typeface="Verdana"/>
                        </a:rPr>
                        <a:t> technicians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Dr. Alim</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430428">
                <a:tc>
                  <a:txBody>
                    <a:bodyPr/>
                    <a:lstStyle/>
                    <a:p>
                      <a:pPr algn="ctr" fontAlgn="ctr"/>
                      <a:r>
                        <a:rPr lang="en-US" sz="600" b="0" i="0" u="none" strike="noStrike">
                          <a:latin typeface="Verdana"/>
                        </a:rPr>
                        <a:t>1.5</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Well completion and developing: Well assembly, lowering of assembly, gravelpacking.Importance of development of well, Compressor development  and test with air or overpumping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Hydrogeologists, technicians, drilling group</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Eng. Jalil</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553454">
                <a:tc>
                  <a:txBody>
                    <a:bodyPr/>
                    <a:lstStyle/>
                    <a:p>
                      <a:pPr algn="ctr" fontAlgn="ctr"/>
                      <a:r>
                        <a:rPr lang="en-US" sz="600" b="0" i="0" u="none" strike="noStrike">
                          <a:latin typeface="Verdana"/>
                        </a:rPr>
                        <a:t>1.6</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Well Hydraulics:Testing water wells for drawdown and yields, Converging flow, Cone of depression, Equilibrium well formula, non Equilibrium formula, multiple step drawdown test, aquifer performance test.</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Hydrogeologists, technicians, pumping group</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a:latin typeface="Verdana"/>
                        </a:rPr>
                        <a:t>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de Jong</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68361">
                <a:tc>
                  <a:txBody>
                    <a:bodyPr/>
                    <a:lstStyle/>
                    <a:p>
                      <a:pPr algn="ctr" fontAlgn="ctr"/>
                      <a:r>
                        <a:rPr lang="en-US" sz="600" b="1" i="0" u="none" strike="noStrike">
                          <a:latin typeface="Verdana"/>
                        </a:rPr>
                        <a:t>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Hydrogeology II</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dirty="0">
                          <a:solidFill>
                            <a:srgbClr val="7F7F7F"/>
                          </a:solidFill>
                          <a:latin typeface="Verdana"/>
                        </a:rPr>
                        <a:t>65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12</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900" b="1" i="0" u="none" strike="noStrike">
                          <a:solidFill>
                            <a:srgbClr val="7F7F7F"/>
                          </a:solidFill>
                          <a:latin typeface="Verdana"/>
                        </a:rPr>
                        <a:t> </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 </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417064">
                <a:tc>
                  <a:txBody>
                    <a:bodyPr/>
                    <a:lstStyle/>
                    <a:p>
                      <a:pPr algn="ctr" fontAlgn="ctr"/>
                      <a:r>
                        <a:rPr lang="en-US" sz="600" b="0" i="0" u="none" strike="noStrike">
                          <a:latin typeface="Verdana"/>
                        </a:rPr>
                        <a:t>2.1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Interpretation of  hydrochemical and microbiological data. Understanding chemical, physical and microbiological quality of water.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Hydrogeologists and chemist</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DACCAR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err="1">
                          <a:latin typeface="Verdana"/>
                        </a:rPr>
                        <a:t>Taib</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674">
                <a:tc>
                  <a:txBody>
                    <a:bodyPr/>
                    <a:lstStyle/>
                    <a:p>
                      <a:pPr algn="ctr" fontAlgn="ctr"/>
                      <a:r>
                        <a:rPr lang="en-US" sz="600" b="0" i="0" u="none" strike="noStrike">
                          <a:latin typeface="Verdana"/>
                        </a:rPr>
                        <a:t>2.2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Preparing of thematic maps, using software</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Engineers, technicians, hydrogeologists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DACAAR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err="1">
                          <a:latin typeface="Verdana"/>
                        </a:rPr>
                        <a:t>Taib</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750</TotalTime>
  <Words>3431</Words>
  <Application>Microsoft Macintosh PowerPoint</Application>
  <PresentationFormat>On-screen Show (4:3)</PresentationFormat>
  <Paragraphs>845</Paragraphs>
  <Slides>24</Slides>
  <Notes>2</Notes>
  <HiddenSlides>0</HiddenSlides>
  <MMClips>0</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24</vt:i4>
      </vt:variant>
    </vt:vector>
  </HeadingPairs>
  <TitlesOfParts>
    <vt:vector size="27" baseType="lpstr">
      <vt:lpstr>Flow</vt:lpstr>
      <vt:lpstr>Photo Editor Photo</vt:lpstr>
      <vt:lpstr>Document</vt:lpstr>
      <vt:lpstr>Slide 1</vt:lpstr>
      <vt:lpstr>Contents</vt:lpstr>
      <vt:lpstr>Slide 3</vt:lpstr>
      <vt:lpstr>Slide 4</vt:lpstr>
      <vt:lpstr>Slide 5</vt:lpstr>
      <vt:lpstr>Slide 6</vt:lpstr>
      <vt:lpstr>           Categorization of Focus groups  The participants of targeted group for training courses focused on : MRRD, MoM, MWP, MAIL, MPH, NEPA, ANDEMA, Universities and private sectors. -Well Experienced Hydrogeologists (MoM, DACAAR,NCA,MRRD) to be trained only in well Hydraulics  -Young and Junior Hydrogeologists to be trained -Hydrochemists to be trained -Geophysists to be trained -Technicians (Drilling, Water Lab., Geophysics, Compressor and Pumping test groups) to be trained.  WHOLE DATA COMMECTION- PROCESSING MANAGEM.mis-gis???????, who are they??  Private sectors do not have any interest for training and even are not willing to have any information about personal qualification, only they have technicians for drilling and compressor operation.</vt:lpstr>
      <vt:lpstr>Local experts</vt:lpstr>
      <vt:lpstr>Training Modules and topics shared with all</vt:lpstr>
      <vt:lpstr>Slide 10</vt:lpstr>
      <vt:lpstr>Slide 11</vt:lpstr>
      <vt:lpstr>Report on discussion research paper of Dr.David </vt:lpstr>
      <vt:lpstr>The main suggested points of Dr.David as follows: </vt:lpstr>
      <vt:lpstr>Mini workshop on research project in Faryab province</vt:lpstr>
      <vt:lpstr>1-Geophysical survey(VES method) 2-Groundwater monitoring program in poor          hydrogeological area 3-Drilling exploratory well selection site based on      geophysical survey and groundwater monitoring  4-Drilling of  main wells and observation wells for          collection of pumping test data and hydraulic      evaluation and assessment of impacts on existing wells 5-Using of well logger after bore well drilling   </vt:lpstr>
      <vt:lpstr> First priority   The Recharge Mechanisms along the Shirin Tagab River  </vt:lpstr>
      <vt:lpstr>Slide 17</vt:lpstr>
      <vt:lpstr>Slide 18</vt:lpstr>
      <vt:lpstr>Slide 19</vt:lpstr>
      <vt:lpstr>Slide 20</vt:lpstr>
      <vt:lpstr>Slide 21</vt:lpstr>
      <vt:lpstr>Slide 22</vt:lpstr>
      <vt:lpstr>Slide 23</vt:lpstr>
      <vt:lpstr>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Training and work progress</dc:title>
  <dc:creator>Naim Eqrar</dc:creator>
  <cp:keywords/>
  <cp:lastModifiedBy>Svein Stoveland</cp:lastModifiedBy>
  <cp:revision>64</cp:revision>
  <dcterms:created xsi:type="dcterms:W3CDTF">2013-02-12T13:33:24Z</dcterms:created>
  <dcterms:modified xsi:type="dcterms:W3CDTF">2013-02-12T13:34:59Z</dcterms:modified>
</cp:coreProperties>
</file>