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Default Extension="xlsx" ContentType="application/vnd.openxmlformats-officedocument.spreadsheetml.sheet"/>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Layouts/slideLayout3.xml" ContentType="application/vnd.openxmlformats-officedocument.presentationml.slideLayout+xml"/>
  <Override PartName="/ppt/embeddings/Microsoft_Equation1.bin" ContentType="application/vnd.openxmlformats-officedocument.oleObject"/>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Default Extension="wmf" ContentType="image/x-wmf"/>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bookmarkIdSeed="2">
  <p:sldMasterIdLst>
    <p:sldMasterId id="2147483720" r:id="rId1"/>
  </p:sldMasterIdLst>
  <p:notesMasterIdLst>
    <p:notesMasterId r:id="rId23"/>
  </p:notesMasterIdLst>
  <p:sldIdLst>
    <p:sldId id="256" r:id="rId2"/>
    <p:sldId id="257" r:id="rId3"/>
    <p:sldId id="259" r:id="rId4"/>
    <p:sldId id="260" r:id="rId5"/>
    <p:sldId id="261" r:id="rId6"/>
    <p:sldId id="262" r:id="rId7"/>
    <p:sldId id="263" r:id="rId8"/>
    <p:sldId id="264" r:id="rId9"/>
    <p:sldId id="265" r:id="rId10"/>
    <p:sldId id="266" r:id="rId11"/>
    <p:sldId id="267" r:id="rId12"/>
    <p:sldId id="271" r:id="rId13"/>
    <p:sldId id="270" r:id="rId14"/>
    <p:sldId id="268" r:id="rId15"/>
    <p:sldId id="269" r:id="rId16"/>
    <p:sldId id="272" r:id="rId17"/>
    <p:sldId id="273" r:id="rId18"/>
    <p:sldId id="274" r:id="rId19"/>
    <p:sldId id="275" r:id="rId20"/>
    <p:sldId id="276" r:id="rId21"/>
    <p:sldId id="277" r:id="rId22"/>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33B3D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55" autoAdjust="0"/>
    <p:restoredTop sz="94584" autoAdjust="0"/>
  </p:normalViewPr>
  <p:slideViewPr>
    <p:cSldViewPr>
      <p:cViewPr varScale="1">
        <p:scale>
          <a:sx n="116" d="100"/>
          <a:sy n="116" d="100"/>
        </p:scale>
        <p:origin x="-384" y="-104"/>
      </p:cViewPr>
      <p:guideLst>
        <p:guide orient="horz" pos="2160"/>
        <p:guide pos="3120"/>
      </p:guideLst>
    </p:cSldViewPr>
  </p:slideViewPr>
  <p:outlineViewPr>
    <p:cViewPr>
      <p:scale>
        <a:sx n="33" d="100"/>
        <a:sy n="33" d="100"/>
      </p:scale>
      <p:origin x="24"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D715A2-D1B5-49A6-9429-5528846BF0DD}" type="datetimeFigureOut">
              <a:rPr lang="en-US" smtClean="0"/>
              <a:pPr/>
              <a:t>5/15/13</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DF583C-B092-4D3E-90C6-411B8499CAC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BDF583C-B092-4D3E-90C6-411B8499CAC6}"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91368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742950" y="1752602"/>
            <a:ext cx="84201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742950" y="3611607"/>
            <a:ext cx="84201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grpSp>
        <p:nvGrpSpPr>
          <p:cNvPr id="2" name="Group 1"/>
          <p:cNvGrpSpPr/>
          <p:nvPr/>
        </p:nvGrpSpPr>
        <p:grpSpPr>
          <a:xfrm>
            <a:off x="-4078" y="4953000"/>
            <a:ext cx="9910079"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lstStyle>
          <a:p>
            <a:fld id="{98363285-D312-4A3A-B099-A56E1171C707}" type="datetimeFigureOut">
              <a:rPr lang="en-US" smtClean="0"/>
              <a:pPr/>
              <a:t>5/15/13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lstStyle>
          <a:p>
            <a:fld id="{C91902D5-FE8F-41E1-82EA-AB00E4D2216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95300" y="1481330"/>
            <a:ext cx="89154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363285-D312-4A3A-B099-A56E1171C707}" type="datetimeFigureOut">
              <a:rPr lang="en-US" smtClean="0"/>
              <a:pPr/>
              <a:t>5/15/13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1902D5-FE8F-41E1-82EA-AB00E4D2216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14347" y="274641"/>
            <a:ext cx="1925593"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95300" y="274641"/>
            <a:ext cx="685165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363285-D312-4A3A-B099-A56E1171C707}" type="datetimeFigureOut">
              <a:rPr lang="en-US" smtClean="0"/>
              <a:pPr/>
              <a:t>5/15/13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1902D5-FE8F-41E1-82EA-AB00E4D2216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363285-D312-4A3A-B099-A56E1171C707}" type="datetimeFigureOut">
              <a:rPr lang="en-US" smtClean="0"/>
              <a:pPr/>
              <a:t>5/15/13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1902D5-FE8F-41E1-82EA-AB00E4D22164}" type="slidenum">
              <a:rPr lang="en-US" smtClean="0"/>
              <a:pPr/>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82574" y="1059712"/>
            <a:ext cx="84201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249606" y="2931712"/>
            <a:ext cx="4953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8363285-D312-4A3A-B099-A56E1171C707}" type="datetimeFigureOut">
              <a:rPr lang="en-US" smtClean="0"/>
              <a:pPr/>
              <a:t>5/15/13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1902D5-FE8F-41E1-82EA-AB00E4D22164}" type="slidenum">
              <a:rPr lang="en-US" smtClean="0"/>
              <a:pPr/>
              <a:t>‹#›</a:t>
            </a:fld>
            <a:endParaRPr lang="en-US"/>
          </a:p>
        </p:txBody>
      </p:sp>
      <p:sp>
        <p:nvSpPr>
          <p:cNvPr id="7" name="Chevron 6"/>
          <p:cNvSpPr/>
          <p:nvPr/>
        </p:nvSpPr>
        <p:spPr>
          <a:xfrm>
            <a:off x="3939737" y="3005472"/>
            <a:ext cx="19812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737786" y="3005472"/>
            <a:ext cx="19812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5300" y="1481329"/>
            <a:ext cx="437515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035550" y="1481329"/>
            <a:ext cx="437515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8363285-D312-4A3A-B099-A56E1171C707}" type="datetimeFigureOut">
              <a:rPr lang="en-US" smtClean="0"/>
              <a:pPr/>
              <a:t>5/15/13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1902D5-FE8F-41E1-82EA-AB00E4D22164}"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89154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95300" y="5410200"/>
            <a:ext cx="4376870"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032112" y="5410200"/>
            <a:ext cx="4378590"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95300" y="1444295"/>
            <a:ext cx="4376870"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032111" y="1444295"/>
            <a:ext cx="4378590"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8363285-D312-4A3A-B099-A56E1171C707}" type="datetimeFigureOut">
              <a:rPr lang="en-US" smtClean="0"/>
              <a:pPr/>
              <a:t>5/15/13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1902D5-FE8F-41E1-82EA-AB00E4D2216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8363285-D312-4A3A-B099-A56E1171C707}" type="datetimeFigureOut">
              <a:rPr lang="en-US" smtClean="0"/>
              <a:pPr/>
              <a:t>5/15/13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1902D5-FE8F-41E1-82EA-AB00E4D22164}"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363285-D312-4A3A-B099-A56E1171C707}" type="datetimeFigureOut">
              <a:rPr lang="en-US" smtClean="0"/>
              <a:pPr/>
              <a:t>5/15/13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1902D5-FE8F-41E1-82EA-AB00E4D2216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90600" y="4876800"/>
            <a:ext cx="8105257" cy="457200"/>
          </a:xfrm>
        </p:spPr>
        <p:txBody>
          <a:bodyPr vert="horz" anchor="t">
            <a:noAutofit/>
            <a:sp3d prstMaterial="softEdge">
              <a:bevelT w="0" h="0"/>
            </a:sp3d>
          </a:bodyPr>
          <a:lstStyle>
            <a:lvl1pPr algn="r">
              <a:buNone/>
              <a:defRPr sz="2500" b="0">
                <a:solidFill>
                  <a:schemeClr val="accent1"/>
                </a:solidFill>
                <a:effectLst/>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787900" y="5355102"/>
            <a:ext cx="4305808"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90600" y="274320"/>
            <a:ext cx="8103108"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7287618" y="6407944"/>
            <a:ext cx="2080260" cy="365760"/>
          </a:xfrm>
        </p:spPr>
        <p:txBody>
          <a:bodyPr/>
          <a:lstStyle/>
          <a:p>
            <a:fld id="{98363285-D312-4A3A-B099-A56E1171C707}" type="datetimeFigureOut">
              <a:rPr lang="en-US" smtClean="0"/>
              <a:pPr/>
              <a:t>5/15/13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1902D5-FE8F-41E1-82EA-AB00E4D2216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236335" y="5443402"/>
            <a:ext cx="77597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47650" y="189968"/>
            <a:ext cx="94107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lstStyle>
          <a:p>
            <a:fld id="{98363285-D312-4A3A-B099-A56E1171C707}" type="datetimeFigureOut">
              <a:rPr lang="en-US" smtClean="0"/>
              <a:pPr/>
              <a:t>5/15/13</a:t>
            </a:fld>
            <a:endParaRPr lang="en-US"/>
          </a:p>
        </p:txBody>
      </p:sp>
      <p:sp>
        <p:nvSpPr>
          <p:cNvPr id="6" name="Footer Placeholder 5"/>
          <p:cNvSpPr>
            <a:spLocks noGrp="1"/>
          </p:cNvSpPr>
          <p:nvPr>
            <p:ph type="ftr" sz="quarter" idx="11"/>
          </p:nvPr>
        </p:nvSpPr>
        <p:spPr>
          <a:xfrm>
            <a:off x="4745079" y="6407945"/>
            <a:ext cx="2546571" cy="365125"/>
          </a:xfrm>
        </p:spPr>
        <p:txBody>
          <a:bodyPr/>
          <a:lstStyle>
            <a:lvl1pPr>
              <a:defRPr>
                <a:solidFill>
                  <a:schemeClr val="tx1"/>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C91902D5-FE8F-41E1-82EA-AB00E4D22164}" type="slidenum">
              <a:rPr lang="en-US" smtClean="0"/>
              <a:pPr/>
              <a:t>‹#›</a:t>
            </a:fld>
            <a:endParaRPr lang="en-US"/>
          </a:p>
        </p:txBody>
      </p:sp>
      <p:sp>
        <p:nvSpPr>
          <p:cNvPr id="2" name="Title 1"/>
          <p:cNvSpPr>
            <a:spLocks noGrp="1"/>
          </p:cNvSpPr>
          <p:nvPr>
            <p:ph type="title"/>
          </p:nvPr>
        </p:nvSpPr>
        <p:spPr>
          <a:xfrm>
            <a:off x="247650" y="4865122"/>
            <a:ext cx="8748385"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kumimoji="0" lang="en-US" smtClean="0"/>
              <a:t>Click to edit Master title style</a:t>
            </a:r>
            <a:endParaRPr kumimoji="0" lang="en-US"/>
          </a:p>
        </p:txBody>
      </p:sp>
      <p:sp>
        <p:nvSpPr>
          <p:cNvPr id="8" name="Freeform 7"/>
          <p:cNvSpPr>
            <a:spLocks/>
          </p:cNvSpPr>
          <p:nvPr/>
        </p:nvSpPr>
        <p:spPr bwMode="auto">
          <a:xfrm>
            <a:off x="540879" y="5944936"/>
            <a:ext cx="5352343"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526194" y="5939011"/>
            <a:ext cx="3997989"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545" y="5791253"/>
            <a:ext cx="3685840"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10006" y="5787739"/>
            <a:ext cx="3689301"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9386121" y="4988440"/>
            <a:ext cx="19812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9184171" y="4988440"/>
            <a:ext cx="19812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40879" y="5944936"/>
            <a:ext cx="5352343"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526194" y="5939011"/>
            <a:ext cx="3997989"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545" y="5791253"/>
            <a:ext cx="3685840"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10006" y="5787739"/>
            <a:ext cx="3689301"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95300" y="274638"/>
            <a:ext cx="89154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95300" y="1481329"/>
            <a:ext cx="89154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7287618" y="6407944"/>
            <a:ext cx="2080260" cy="365760"/>
          </a:xfrm>
          <a:prstGeom prst="rect">
            <a:avLst/>
          </a:prstGeom>
        </p:spPr>
        <p:txBody>
          <a:bodyPr vert="horz" anchor="b"/>
          <a:lstStyle>
            <a:lvl1pPr algn="l" eaLnBrk="1" latinLnBrk="0" hangingPunct="1">
              <a:defRPr kumimoji="0" sz="1000">
                <a:solidFill>
                  <a:schemeClr val="tx1"/>
                </a:solidFill>
              </a:defRPr>
            </a:lvl1pPr>
          </a:lstStyle>
          <a:p>
            <a:fld id="{98363285-D312-4A3A-B099-A56E1171C707}" type="datetimeFigureOut">
              <a:rPr lang="en-US" smtClean="0"/>
              <a:pPr/>
              <a:t>5/15/13</a:t>
            </a:fld>
            <a:endParaRPr lang="en-US"/>
          </a:p>
        </p:txBody>
      </p:sp>
      <p:sp>
        <p:nvSpPr>
          <p:cNvPr id="22" name="Footer Placeholder 21"/>
          <p:cNvSpPr>
            <a:spLocks noGrp="1"/>
          </p:cNvSpPr>
          <p:nvPr>
            <p:ph type="ftr" sz="quarter" idx="3"/>
          </p:nvPr>
        </p:nvSpPr>
        <p:spPr>
          <a:xfrm>
            <a:off x="4745079" y="6407945"/>
            <a:ext cx="2546571" cy="365125"/>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18" name="Slide Number Placeholder 17"/>
          <p:cNvSpPr>
            <a:spLocks noGrp="1"/>
          </p:cNvSpPr>
          <p:nvPr>
            <p:ph type="sldNum" sz="quarter" idx="4"/>
          </p:nvPr>
        </p:nvSpPr>
        <p:spPr>
          <a:xfrm>
            <a:off x="9367878" y="6407945"/>
            <a:ext cx="396240" cy="365125"/>
          </a:xfrm>
          <a:prstGeom prst="rect">
            <a:avLst/>
          </a:prstGeom>
        </p:spPr>
        <p:txBody>
          <a:bodyPr vert="horz" anchor="b"/>
          <a:lstStyle>
            <a:lvl1pPr algn="r" eaLnBrk="1" latinLnBrk="0" hangingPunct="1">
              <a:defRPr kumimoji="0" sz="1000" b="0">
                <a:solidFill>
                  <a:schemeClr val="tx1"/>
                </a:solidFill>
              </a:defRPr>
            </a:lvl1pPr>
          </a:lstStyle>
          <a:p>
            <a:fld id="{C91902D5-FE8F-41E1-82EA-AB00E4D2216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15.jpeg"/><Relationship Id="rId1" Type="http://schemas.openxmlformats.org/officeDocument/2006/relationships/slideLayout" Target="../slideLayouts/slideLayout7.xml"/><Relationship Id="rId2" Type="http://schemas.openxmlformats.org/officeDocument/2006/relationships/image" Target="../media/image1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eg"/><Relationship Id="rId3" Type="http://schemas.openxmlformats.org/officeDocument/2006/relationships/image" Target="../media/image1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oleObject" Target="../embeddings/Microsoft_Equation1.bin"/><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eg"/><Relationship Id="rId3"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jpeg"/><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4.jpeg"/><Relationship Id="rId5" Type="http://schemas.openxmlformats.org/officeDocument/2006/relationships/package" Target="../embeddings/Microsoft_Excel_Sheet1.xlsx"/><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04800"/>
            <a:ext cx="8915400" cy="838199"/>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prs-AF" dirty="0" smtClean="0">
                <a:solidFill>
                  <a:srgbClr val="002060"/>
                </a:solidFill>
              </a:rPr>
              <a:t>متودهای تحقیقات ساحوی هایدروجیولوجیکی </a:t>
            </a:r>
            <a:endParaRPr lang="en-US" dirty="0"/>
          </a:p>
        </p:txBody>
      </p:sp>
      <p:sp>
        <p:nvSpPr>
          <p:cNvPr id="3" name="Subtitle 2"/>
          <p:cNvSpPr>
            <a:spLocks noGrp="1"/>
          </p:cNvSpPr>
          <p:nvPr>
            <p:ph type="subTitle" idx="1"/>
          </p:nvPr>
        </p:nvSpPr>
        <p:spPr>
          <a:xfrm>
            <a:off x="304800" y="1219200"/>
            <a:ext cx="8839200" cy="4953000"/>
          </a:xfrm>
          <a:blipFill>
            <a:blip r:embed="rId3" cstate="print"/>
            <a:tile tx="0" ty="0" sx="100000" sy="100000" flip="none" algn="tl"/>
          </a:blipFill>
        </p:spPr>
        <p:style>
          <a:lnRef idx="1">
            <a:schemeClr val="accent3"/>
          </a:lnRef>
          <a:fillRef idx="2">
            <a:schemeClr val="accent3"/>
          </a:fillRef>
          <a:effectRef idx="1">
            <a:schemeClr val="accent3"/>
          </a:effectRef>
          <a:fontRef idx="minor">
            <a:schemeClr val="dk1"/>
          </a:fontRef>
        </p:style>
        <p:txBody>
          <a:bodyPr>
            <a:normAutofit/>
          </a:bodyPr>
          <a:lstStyle/>
          <a:p>
            <a:pPr algn="just" rtl="1"/>
            <a:r>
              <a:rPr lang="en-US" sz="3000" b="1" dirty="0" smtClean="0">
                <a:solidFill>
                  <a:srgbClr val="FF0000"/>
                </a:solidFill>
              </a:rPr>
              <a:t>●</a:t>
            </a:r>
            <a:r>
              <a:rPr lang="en-US" sz="3000" b="1" dirty="0" smtClean="0"/>
              <a:t> </a:t>
            </a:r>
            <a:r>
              <a:rPr lang="prs-AF" sz="3000" b="1" dirty="0" smtClean="0">
                <a:solidFill>
                  <a:schemeClr val="tx1"/>
                </a:solidFill>
              </a:rPr>
              <a:t>مطالعه قانون مندیهای </a:t>
            </a:r>
            <a:r>
              <a:rPr lang="fa-IR" sz="3000" b="1" dirty="0" smtClean="0">
                <a:solidFill>
                  <a:schemeClr val="tx1"/>
                </a:solidFill>
              </a:rPr>
              <a:t>گ</a:t>
            </a:r>
            <a:r>
              <a:rPr lang="prs-AF" sz="3000" b="1" dirty="0" smtClean="0">
                <a:solidFill>
                  <a:schemeClr val="tx1"/>
                </a:solidFill>
              </a:rPr>
              <a:t>سترش وشرایط موقعیت</a:t>
            </a:r>
            <a:r>
              <a:rPr lang="fa-IR" sz="3000" b="1" dirty="0" smtClean="0">
                <a:solidFill>
                  <a:schemeClr val="tx1"/>
                </a:solidFill>
              </a:rPr>
              <a:t> آ</a:t>
            </a:r>
            <a:r>
              <a:rPr lang="prs-AF" sz="3000" b="1" dirty="0" smtClean="0">
                <a:solidFill>
                  <a:schemeClr val="tx1"/>
                </a:solidFill>
              </a:rPr>
              <a:t>بهای </a:t>
            </a:r>
            <a:r>
              <a:rPr lang="fa-IR" sz="3000" b="1" dirty="0" smtClean="0">
                <a:solidFill>
                  <a:schemeClr val="tx1"/>
                </a:solidFill>
              </a:rPr>
              <a:t>زیر</a:t>
            </a:r>
            <a:r>
              <a:rPr lang="prs-AF" sz="3000" b="1" dirty="0" smtClean="0">
                <a:solidFill>
                  <a:schemeClr val="tx1"/>
                </a:solidFill>
              </a:rPr>
              <a:t>زمینی</a:t>
            </a:r>
            <a:r>
              <a:rPr lang="fa-IR" sz="3000" b="1" dirty="0" smtClean="0">
                <a:solidFill>
                  <a:schemeClr val="tx1"/>
                </a:solidFill>
              </a:rPr>
              <a:t>، تشکیل رژیم وبیلانس، ترکیب کیمیاوی آن هاوغیره با استفاده از کمپلکس تحقیقات اختصاصی هایدروجیوولوجیکی تحقق می یابد.</a:t>
            </a:r>
            <a:r>
              <a:rPr lang="en-US" sz="3000" b="1" dirty="0" smtClean="0"/>
              <a:t> </a:t>
            </a:r>
            <a:endParaRPr lang="fa-IR" sz="3000" b="1" dirty="0" smtClean="0">
              <a:solidFill>
                <a:schemeClr val="tx1"/>
              </a:solidFill>
            </a:endParaRPr>
          </a:p>
          <a:p>
            <a:pPr algn="just" rtl="1"/>
            <a:r>
              <a:rPr lang="en-US" sz="3000" b="1" dirty="0" smtClean="0">
                <a:solidFill>
                  <a:srgbClr val="FF0000"/>
                </a:solidFill>
              </a:rPr>
              <a:t>●</a:t>
            </a:r>
            <a:r>
              <a:rPr lang="fa-IR" sz="3000" b="1" dirty="0" smtClean="0"/>
              <a:t> </a:t>
            </a:r>
            <a:r>
              <a:rPr lang="fa-IR" sz="3000" b="1" dirty="0" smtClean="0">
                <a:solidFill>
                  <a:schemeClr val="tx1"/>
                </a:solidFill>
              </a:rPr>
              <a:t>مدارک جدید که مشخص کننده قانون مندی های تشکیل آبهای زیرزمینی منطقه معین اندصرف درصورت پیش بردتحقیات ساحوی امکان دارد به دست آید</a:t>
            </a:r>
            <a:r>
              <a:rPr lang="fa-IR" sz="3000" b="1" dirty="0" smtClean="0"/>
              <a:t>.</a:t>
            </a:r>
            <a:endParaRPr lang="en-US" sz="3000" b="1" dirty="0" smtClean="0"/>
          </a:p>
          <a:p>
            <a:pPr algn="just" rtl="1"/>
            <a:r>
              <a:rPr lang="en-US" sz="3000" b="1" dirty="0" smtClean="0">
                <a:solidFill>
                  <a:srgbClr val="FF0000"/>
                </a:solidFill>
              </a:rPr>
              <a:t>●</a:t>
            </a:r>
            <a:r>
              <a:rPr lang="fa-IR" sz="3000" b="1" dirty="0" smtClean="0"/>
              <a:t> </a:t>
            </a:r>
            <a:r>
              <a:rPr lang="fa-IR" sz="3000" b="1" dirty="0" smtClean="0">
                <a:solidFill>
                  <a:schemeClr val="tx1"/>
                </a:solidFill>
              </a:rPr>
              <a:t>نقشه برداری (یا سروی</a:t>
            </a:r>
            <a:r>
              <a:rPr lang="en-US" sz="3000" b="1" dirty="0" smtClean="0">
                <a:solidFill>
                  <a:schemeClr val="tx1"/>
                </a:solidFill>
              </a:rPr>
              <a:t>survey</a:t>
            </a:r>
            <a:r>
              <a:rPr lang="x-none" sz="3000" b="1" dirty="0" smtClean="0">
                <a:solidFill>
                  <a:schemeClr val="tx1"/>
                </a:solidFill>
              </a:rPr>
              <a:t>)</a:t>
            </a:r>
            <a:r>
              <a:rPr lang="fa-IR" sz="3000" b="1" dirty="0" smtClean="0">
                <a:solidFill>
                  <a:schemeClr val="tx1"/>
                </a:solidFill>
              </a:rPr>
              <a:t>هایدروجیولوجیکی: یکی ازانواع تحقیقات ساحوی برای مطالعه شرایط هایدروجیولوجیکی منطقه معین که نتایج آن نقشه های هایدروجیولوجیکی وراپور تولیدی ویا گزارش های توضیحی منحیث ضمیمه نقشه.</a:t>
            </a:r>
            <a:endParaRPr lang="fa-IR" sz="3600" dirty="0" smtClean="0">
              <a:solidFill>
                <a:schemeClr val="tx1"/>
              </a:solidFill>
            </a:endParaRP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Flowchart: Terminator 8"/>
          <p:cNvSpPr/>
          <p:nvPr/>
        </p:nvSpPr>
        <p:spPr>
          <a:xfrm>
            <a:off x="2362200" y="304800"/>
            <a:ext cx="4572000" cy="762000"/>
          </a:xfrm>
          <a:prstGeom prst="flowChartTerminator">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1"/>
            <a:r>
              <a:rPr lang="fa-IR" i="1" dirty="0" smtClean="0"/>
              <a:t> </a:t>
            </a:r>
            <a:r>
              <a:rPr lang="fa-IR" sz="2400" b="1" dirty="0" smtClean="0"/>
              <a:t>نقشه های هایدروجیولوجیکی </a:t>
            </a:r>
          </a:p>
          <a:p>
            <a:pPr algn="ctr" rtl="1"/>
            <a:r>
              <a:rPr lang="fa-IR" b="1" dirty="0" smtClean="0"/>
              <a:t>(سنداساسی برای پیشبردسروی هایدروجیولوجیکی)</a:t>
            </a:r>
            <a:endParaRPr lang="en-US" b="1" dirty="0"/>
          </a:p>
        </p:txBody>
      </p:sp>
      <p:sp>
        <p:nvSpPr>
          <p:cNvPr id="13" name="Round Same Side Corner Rectangle 12"/>
          <p:cNvSpPr/>
          <p:nvPr/>
        </p:nvSpPr>
        <p:spPr>
          <a:xfrm>
            <a:off x="6705600" y="1295400"/>
            <a:ext cx="2667000" cy="685800"/>
          </a:xfrm>
          <a:prstGeom prst="round2SameRect">
            <a:avLst/>
          </a:prstGeom>
        </p:spPr>
        <p:style>
          <a:lnRef idx="1">
            <a:schemeClr val="accent6"/>
          </a:lnRef>
          <a:fillRef idx="2">
            <a:schemeClr val="accent6"/>
          </a:fillRef>
          <a:effectRef idx="1">
            <a:schemeClr val="accent6"/>
          </a:effectRef>
          <a:fontRef idx="minor">
            <a:schemeClr val="dk1"/>
          </a:fontRef>
        </p:style>
        <p:txBody>
          <a:bodyPr rtlCol="0" anchor="ctr"/>
          <a:lstStyle/>
          <a:p>
            <a:pPr algn="r" rtl="1"/>
            <a:r>
              <a:rPr lang="fa-IR" sz="2000" b="1" dirty="0" smtClean="0"/>
              <a:t>نقشه های مقیاس های بزرگ</a:t>
            </a:r>
          </a:p>
          <a:p>
            <a:pPr algn="ctr"/>
            <a:r>
              <a:rPr lang="fa-IR" dirty="0" smtClean="0"/>
              <a:t>(1:500000 وبزرگتر ازآن)</a:t>
            </a:r>
            <a:endParaRPr lang="en-US" dirty="0"/>
          </a:p>
        </p:txBody>
      </p:sp>
      <p:sp>
        <p:nvSpPr>
          <p:cNvPr id="15" name="Round Same Side Corner Rectangle 14"/>
          <p:cNvSpPr/>
          <p:nvPr/>
        </p:nvSpPr>
        <p:spPr>
          <a:xfrm>
            <a:off x="3429000" y="1295400"/>
            <a:ext cx="2590800" cy="685800"/>
          </a:xfrm>
          <a:prstGeom prst="round2Same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a-IR" sz="2000" b="1" dirty="0" smtClean="0"/>
              <a:t>نقشه های مقیاس متوسط</a:t>
            </a:r>
          </a:p>
          <a:p>
            <a:pPr algn="ctr" rtl="1"/>
            <a:r>
              <a:rPr lang="fa-IR" dirty="0" smtClean="0"/>
              <a:t>(1:500000- 1:100000</a:t>
            </a:r>
            <a:endParaRPr lang="en-US" dirty="0"/>
          </a:p>
        </p:txBody>
      </p:sp>
      <p:sp>
        <p:nvSpPr>
          <p:cNvPr id="17" name="Round Same Side Corner Rectangle 16"/>
          <p:cNvSpPr/>
          <p:nvPr/>
        </p:nvSpPr>
        <p:spPr>
          <a:xfrm rot="10800000" flipV="1">
            <a:off x="304800" y="1295400"/>
            <a:ext cx="2743200" cy="761999"/>
          </a:xfrm>
          <a:prstGeom prst="round2Same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fa-IR" sz="2000" b="1" dirty="0" smtClean="0"/>
              <a:t>نشه های مقیاس های کوچک </a:t>
            </a:r>
          </a:p>
          <a:p>
            <a:r>
              <a:rPr lang="fa-IR" dirty="0" smtClean="0"/>
              <a:t>(1:1000000 وکوچکتر ازآن</a:t>
            </a:r>
            <a:endParaRPr lang="en-US" dirty="0"/>
          </a:p>
        </p:txBody>
      </p:sp>
      <p:cxnSp>
        <p:nvCxnSpPr>
          <p:cNvPr id="26" name="Straight Arrow Connector 25"/>
          <p:cNvCxnSpPr>
            <a:stCxn id="9" idx="2"/>
            <a:endCxn id="13" idx="3"/>
          </p:cNvCxnSpPr>
          <p:nvPr/>
        </p:nvCxnSpPr>
        <p:spPr>
          <a:xfrm>
            <a:off x="4648200" y="1066800"/>
            <a:ext cx="33909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9" idx="2"/>
            <a:endCxn id="17" idx="3"/>
          </p:cNvCxnSpPr>
          <p:nvPr/>
        </p:nvCxnSpPr>
        <p:spPr>
          <a:xfrm flipH="1">
            <a:off x="1676400" y="1066800"/>
            <a:ext cx="2971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5181600" y="2209800"/>
            <a:ext cx="4191000" cy="461665"/>
          </a:xfrm>
          <a:prstGeom prst="rect">
            <a:avLst/>
          </a:prstGeom>
          <a:solidFill>
            <a:schemeClr val="accent1">
              <a:lumMod val="20000"/>
              <a:lumOff val="80000"/>
            </a:schemeClr>
          </a:solidFill>
        </p:spPr>
        <p:style>
          <a:lnRef idx="2">
            <a:schemeClr val="dk1"/>
          </a:lnRef>
          <a:fillRef idx="1">
            <a:schemeClr val="lt1"/>
          </a:fillRef>
          <a:effectRef idx="0">
            <a:schemeClr val="dk1"/>
          </a:effectRef>
          <a:fontRef idx="minor">
            <a:schemeClr val="dk1"/>
          </a:fontRef>
        </p:style>
        <p:txBody>
          <a:bodyPr wrap="square">
            <a:spAutoFit/>
          </a:bodyPr>
          <a:lstStyle/>
          <a:p>
            <a:r>
              <a:rPr lang="fa-IR" sz="2400" b="1" dirty="0" smtClean="0"/>
              <a:t>نقشه های </a:t>
            </a:r>
            <a:r>
              <a:rPr lang="fa-IR" sz="2400" b="1" i="1" dirty="0" smtClean="0"/>
              <a:t>عمومی</a:t>
            </a:r>
            <a:r>
              <a:rPr lang="fa-IR" sz="2400" b="1" dirty="0" smtClean="0"/>
              <a:t> هایدروجیولوجیکی </a:t>
            </a:r>
            <a:endParaRPr lang="en-US" sz="2400" b="1" dirty="0"/>
          </a:p>
        </p:txBody>
      </p:sp>
      <p:sp>
        <p:nvSpPr>
          <p:cNvPr id="36" name="Rectangle 35"/>
          <p:cNvSpPr/>
          <p:nvPr/>
        </p:nvSpPr>
        <p:spPr>
          <a:xfrm>
            <a:off x="304800" y="2209800"/>
            <a:ext cx="4267200" cy="457200"/>
          </a:xfrm>
          <a:prstGeom prst="rect">
            <a:avLst/>
          </a:prstGeom>
          <a:solidFill>
            <a:schemeClr val="accent1">
              <a:lumMod val="20000"/>
              <a:lumOff val="80000"/>
            </a:schemeClr>
          </a:solidFill>
        </p:spPr>
        <p:style>
          <a:lnRef idx="2">
            <a:schemeClr val="dk1"/>
          </a:lnRef>
          <a:fillRef idx="1">
            <a:schemeClr val="lt1"/>
          </a:fillRef>
          <a:effectRef idx="0">
            <a:schemeClr val="dk1"/>
          </a:effectRef>
          <a:fontRef idx="minor">
            <a:schemeClr val="dk1"/>
          </a:fontRef>
        </p:style>
        <p:txBody>
          <a:bodyPr wrap="square">
            <a:spAutoFit/>
          </a:bodyPr>
          <a:lstStyle/>
          <a:p>
            <a:r>
              <a:rPr lang="fa-IR" sz="2400" b="1" dirty="0" smtClean="0"/>
              <a:t>نقشه های اختصاصی هایدروجیولوجیکی </a:t>
            </a:r>
            <a:endParaRPr lang="en-US" sz="2400" b="1" dirty="0"/>
          </a:p>
        </p:txBody>
      </p:sp>
      <p:cxnSp>
        <p:nvCxnSpPr>
          <p:cNvPr id="68" name="Straight Arrow Connector 67"/>
          <p:cNvCxnSpPr>
            <a:stCxn id="9" idx="2"/>
            <a:endCxn id="15" idx="3"/>
          </p:cNvCxnSpPr>
          <p:nvPr/>
        </p:nvCxnSpPr>
        <p:spPr>
          <a:xfrm>
            <a:off x="4648200" y="1066800"/>
            <a:ext cx="762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04800" y="3048000"/>
            <a:ext cx="4495800" cy="341632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r"/>
            <a:r>
              <a:rPr lang="fa-IR" sz="2400" b="1" dirty="0" smtClean="0"/>
              <a:t>ازروی موادآرشیفی ویاازروی نتایج کارهای اختصاصی هایدروجیولوجیکی ترتیب گردیده ودر رابطه به اهداف شان می تواننددارای معلومات  مختلف  باشند: نقشه های منطقه بندی  هایدروجیولوجیکی، توزیع مشخصات کمی منابع آبهای زیرزمینی، نقشه های هایدروجیوکیمیاوی، نقشه هایپارامترها،اعماق موقعیت آبهای زیزمینی وغیره</a:t>
            </a:r>
            <a:r>
              <a:rPr lang="fa-IR" dirty="0" smtClean="0"/>
              <a:t>.</a:t>
            </a:r>
            <a:endParaRPr lang="en-US" dirty="0"/>
          </a:p>
        </p:txBody>
      </p:sp>
      <p:sp>
        <p:nvSpPr>
          <p:cNvPr id="14" name="Down Arrow 13"/>
          <p:cNvSpPr/>
          <p:nvPr/>
        </p:nvSpPr>
        <p:spPr>
          <a:xfrm>
            <a:off x="7239000" y="2667000"/>
            <a:ext cx="1524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flipH="1">
            <a:off x="2438400" y="2667000"/>
            <a:ext cx="762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105400" y="2971800"/>
            <a:ext cx="4495800" cy="381642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rtl="1"/>
            <a:r>
              <a:rPr lang="fa-IR" sz="2200" b="1" dirty="0" smtClean="0"/>
              <a:t>ازروی نتایج کارهای نقشه برداری ومطابق با</a:t>
            </a:r>
            <a:r>
              <a:rPr lang="prs-AF" sz="2200" b="1" dirty="0" smtClean="0"/>
              <a:t> </a:t>
            </a:r>
            <a:r>
              <a:rPr lang="fa-IR" sz="2200" b="1" dirty="0" smtClean="0"/>
              <a:t>مطالبات</a:t>
            </a:r>
            <a:r>
              <a:rPr lang="prs-AF" sz="2200" b="1" dirty="0" smtClean="0"/>
              <a:t> </a:t>
            </a:r>
            <a:r>
              <a:rPr lang="fa-IR" sz="2200" b="1" dirty="0" smtClean="0"/>
              <a:t>متودیکی باید</a:t>
            </a:r>
            <a:r>
              <a:rPr lang="prs-AF" sz="2200" b="1" dirty="0" smtClean="0"/>
              <a:t> ب</a:t>
            </a:r>
            <a:r>
              <a:rPr lang="fa-IR" sz="2200" b="1" dirty="0" smtClean="0"/>
              <a:t>طور</a:t>
            </a:r>
            <a:r>
              <a:rPr lang="prs-AF" sz="2200" b="1" dirty="0" smtClean="0"/>
              <a:t> </a:t>
            </a:r>
            <a:r>
              <a:rPr lang="fa-IR" sz="2200" b="1" dirty="0" smtClean="0"/>
              <a:t>کامل شرایطگسترش</a:t>
            </a:r>
            <a:r>
              <a:rPr lang="prs-AF" sz="2200" b="1" dirty="0" smtClean="0"/>
              <a:t> </a:t>
            </a:r>
            <a:r>
              <a:rPr lang="fa-IR" sz="2200" b="1" dirty="0" smtClean="0"/>
              <a:t>و</a:t>
            </a:r>
            <a:r>
              <a:rPr lang="prs-AF" sz="2200" b="1" dirty="0" smtClean="0"/>
              <a:t> </a:t>
            </a:r>
            <a:r>
              <a:rPr lang="fa-IR" sz="2200" b="1" dirty="0" smtClean="0"/>
              <a:t>انواع آبهای زیرزمینی</a:t>
            </a:r>
            <a:r>
              <a:rPr lang="prs-AF" sz="2200" b="1" dirty="0" smtClean="0"/>
              <a:t> </a:t>
            </a:r>
            <a:r>
              <a:rPr lang="fa-IR" sz="2200" b="1" dirty="0" smtClean="0"/>
              <a:t>رادرحدود</a:t>
            </a:r>
            <a:r>
              <a:rPr lang="prs-AF" sz="2200" b="1" dirty="0" smtClean="0"/>
              <a:t>  </a:t>
            </a:r>
            <a:r>
              <a:rPr lang="fa-IR" sz="2200" b="1" dirty="0" smtClean="0"/>
              <a:t>قسمت فوقانی مقطع هایدروجیولوجیکی </a:t>
            </a:r>
            <a:r>
              <a:rPr lang="prs-AF" sz="2200" b="1" dirty="0" smtClean="0"/>
              <a:t>رامنعکس سازند</a:t>
            </a:r>
            <a:r>
              <a:rPr lang="en-US" sz="2200" b="1" dirty="0" smtClean="0"/>
              <a:t>.</a:t>
            </a:r>
            <a:r>
              <a:rPr lang="fa-IR" sz="2200" dirty="0" smtClean="0"/>
              <a:t> </a:t>
            </a:r>
            <a:r>
              <a:rPr lang="fa-IR" sz="2200" b="1" dirty="0" smtClean="0"/>
              <a:t>نقشه های عمومی هایدروجیولوجیکی هرمقیاس همیشه به اساس نقشه جیولوجیکی عین مقیاس ویامقیاس بزرگترترتیب می گردند (درصورت عدم موجودیت اساس جیولوجیکی مقیاس مطلوب بایدنقشه برداری کمپلکسی جیولوجی- هایدروجیولوجیکی اجرا می گردد).</a:t>
            </a:r>
            <a:endParaRPr lang="en-US" sz="2200" b="1"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381000" y="304800"/>
            <a:ext cx="8991600" cy="461665"/>
          </a:xfrm>
          <a:prstGeom prst="rect">
            <a:avLst/>
          </a:prstGeom>
        </p:spPr>
        <p:txBody>
          <a:bodyPr wrap="square">
            <a:spAutoFit/>
          </a:bodyPr>
          <a:lstStyle/>
          <a:p>
            <a:pPr algn="r"/>
            <a:r>
              <a:rPr lang="fa-IR" sz="2400" dirty="0" smtClean="0"/>
              <a:t>.</a:t>
            </a:r>
            <a:endParaRPr lang="en-US" sz="2400" dirty="0"/>
          </a:p>
        </p:txBody>
      </p:sp>
      <p:sp>
        <p:nvSpPr>
          <p:cNvPr id="5" name="Rounded Rectangle 4"/>
          <p:cNvSpPr/>
          <p:nvPr/>
        </p:nvSpPr>
        <p:spPr>
          <a:xfrm>
            <a:off x="990600" y="228600"/>
            <a:ext cx="7772400" cy="1066800"/>
          </a:xfrm>
          <a:prstGeom prst="roundRect">
            <a:avLst/>
          </a:prstGeom>
          <a:blipFill>
            <a:blip r:embed="rId2" cstate="print"/>
            <a:tile tx="0" ty="0" sx="100000" sy="100000" flip="none" algn="tl"/>
          </a:blipFill>
        </p:spPr>
        <p:style>
          <a:lnRef idx="1">
            <a:schemeClr val="accent4"/>
          </a:lnRef>
          <a:fillRef idx="2">
            <a:schemeClr val="accent4"/>
          </a:fillRef>
          <a:effectRef idx="1">
            <a:schemeClr val="accent4"/>
          </a:effectRef>
          <a:fontRef idx="minor">
            <a:schemeClr val="dk1"/>
          </a:fontRef>
        </p:style>
        <p:txBody>
          <a:bodyPr rtlCol="0" anchor="ctr"/>
          <a:lstStyle/>
          <a:p>
            <a:pPr algn="r"/>
            <a:r>
              <a:rPr lang="fa-IR" sz="2000" b="1" dirty="0" smtClean="0"/>
              <a:t>نقشه های عمومی هایدروجیولوجیکی هرمقیاس همیشه به اساس نقشه جیولوجیکی عین مقیاس ویامقیاس بزرگترترتیب میگردند (درصورت عدم</a:t>
            </a:r>
            <a:r>
              <a:rPr lang="en-US" sz="2000" b="1" dirty="0" smtClean="0"/>
              <a:t> </a:t>
            </a:r>
            <a:r>
              <a:rPr lang="fa-IR" sz="2000" b="1" dirty="0" smtClean="0"/>
              <a:t>موجودیت اساس جیولوجیکی مقیاس مطلوب نقشه برداری کمپلکسی جیولوجی- هایدروجیولوجیکی اجرا می گردد)</a:t>
            </a:r>
            <a:endParaRPr lang="en-US" sz="2000" dirty="0"/>
          </a:p>
        </p:txBody>
      </p:sp>
      <p:sp>
        <p:nvSpPr>
          <p:cNvPr id="6" name="Rectangle 5"/>
          <p:cNvSpPr/>
          <p:nvPr/>
        </p:nvSpPr>
        <p:spPr>
          <a:xfrm>
            <a:off x="228600" y="1447800"/>
            <a:ext cx="9296400" cy="1692771"/>
          </a:xfrm>
          <a:prstGeom prst="rect">
            <a:avLst/>
          </a:prstGeom>
          <a:blipFill>
            <a:blip r:embed="rId3" cstate="print"/>
            <a:tile tx="0" ty="0" sx="100000" sy="100000" flip="none" algn="tl"/>
          </a:blipFill>
          <a:ln/>
        </p:spPr>
        <p:style>
          <a:lnRef idx="1">
            <a:schemeClr val="accent5"/>
          </a:lnRef>
          <a:fillRef idx="2">
            <a:schemeClr val="accent5"/>
          </a:fillRef>
          <a:effectRef idx="1">
            <a:schemeClr val="accent5"/>
          </a:effectRef>
          <a:fontRef idx="minor">
            <a:schemeClr val="dk1"/>
          </a:fontRef>
        </p:style>
        <p:txBody>
          <a:bodyPr wrap="square">
            <a:spAutoFit/>
          </a:bodyPr>
          <a:lstStyle/>
          <a:p>
            <a:pPr algn="r" rtl="1"/>
            <a:r>
              <a:rPr lang="fa-IR" sz="2000" b="1" dirty="0" smtClean="0">
                <a:solidFill>
                  <a:srgbClr val="C00000"/>
                </a:solidFill>
              </a:rPr>
              <a:t>درنقشه های عمومی هایدروجیولوجیکی معلومات های ذیل انعکاس می یابند:</a:t>
            </a:r>
          </a:p>
          <a:p>
            <a:pPr algn="r" rtl="1"/>
            <a:r>
              <a:rPr lang="fa-IR" sz="2000" b="1" dirty="0" smtClean="0">
                <a:solidFill>
                  <a:srgbClr val="C00000"/>
                </a:solidFill>
              </a:rPr>
              <a:t>● </a:t>
            </a:r>
            <a:r>
              <a:rPr lang="fa-IR" sz="2000" b="1" dirty="0" smtClean="0"/>
              <a:t>سرحدات مناطق سترکچری-هایدروجیولوجیکی؛         </a:t>
            </a:r>
            <a:r>
              <a:rPr lang="fa-IR" sz="2000" b="1" dirty="0" smtClean="0">
                <a:solidFill>
                  <a:srgbClr val="C00000"/>
                </a:solidFill>
              </a:rPr>
              <a:t>• </a:t>
            </a:r>
            <a:r>
              <a:rPr lang="fa-IR" sz="2000" b="1" dirty="0" smtClean="0"/>
              <a:t>سرحدات گسترش ترسبات طبقات آبدارمعین وسایر طبقات؛</a:t>
            </a:r>
            <a:r>
              <a:rPr lang="fa-IR" sz="2000" b="1" dirty="0" smtClean="0">
                <a:solidFill>
                  <a:srgbClr val="C00000"/>
                </a:solidFill>
              </a:rPr>
              <a:t>       • </a:t>
            </a:r>
            <a:r>
              <a:rPr lang="fa-IR" sz="2000" b="1" dirty="0" smtClean="0"/>
              <a:t>عمرستراتیکرافیکی آنهاَ</a:t>
            </a:r>
            <a:r>
              <a:rPr lang="fa-IR" sz="2000" b="1" dirty="0" smtClean="0">
                <a:solidFill>
                  <a:srgbClr val="C00000"/>
                </a:solidFill>
              </a:rPr>
              <a:t>     • </a:t>
            </a:r>
            <a:r>
              <a:rPr lang="prs-AF" sz="2000" b="1" dirty="0" smtClean="0"/>
              <a:t>ترکیبلیتولوجیکی </a:t>
            </a:r>
            <a:r>
              <a:rPr lang="fa-IR" sz="2000" b="1" dirty="0" smtClean="0"/>
              <a:t> </a:t>
            </a:r>
            <a:r>
              <a:rPr lang="prs-AF" sz="2000" b="1" dirty="0" smtClean="0"/>
              <a:t>احجار</a:t>
            </a:r>
            <a:r>
              <a:rPr lang="fa-IR" sz="2000" b="1" dirty="0" smtClean="0"/>
              <a:t>؛        </a:t>
            </a:r>
            <a:r>
              <a:rPr lang="fa-IR" sz="2000" b="1" dirty="0" smtClean="0">
                <a:solidFill>
                  <a:srgbClr val="C00000"/>
                </a:solidFill>
              </a:rPr>
              <a:t>•  </a:t>
            </a:r>
            <a:r>
              <a:rPr lang="fa-IR" sz="2000" b="1" dirty="0" smtClean="0"/>
              <a:t>ظواهرآبی طبیی ومصنوعی </a:t>
            </a:r>
            <a:r>
              <a:rPr lang="fa-IR" sz="2000" b="1" dirty="0" smtClean="0">
                <a:solidFill>
                  <a:srgbClr val="C00000"/>
                </a:solidFill>
              </a:rPr>
              <a:t>(</a:t>
            </a:r>
            <a:r>
              <a:rPr lang="fa-IR" sz="2000" b="1" dirty="0" smtClean="0"/>
              <a:t>مشخصتر)</a:t>
            </a:r>
            <a:r>
              <a:rPr lang="fa-IR" sz="2000" b="1" dirty="0" smtClean="0">
                <a:solidFill>
                  <a:srgbClr val="C00000"/>
                </a:solidFill>
              </a:rPr>
              <a:t>؛          •  </a:t>
            </a:r>
            <a:r>
              <a:rPr lang="fa-IR" sz="2000" b="1" dirty="0" smtClean="0"/>
              <a:t>خطوط مقاطع هایدروجیولوجیکی؛      </a:t>
            </a:r>
            <a:r>
              <a:rPr lang="fa-IR" sz="2000" b="1" dirty="0" smtClean="0">
                <a:solidFill>
                  <a:srgbClr val="C00000"/>
                </a:solidFill>
              </a:rPr>
              <a:t>• </a:t>
            </a:r>
            <a:r>
              <a:rPr lang="fa-IR" sz="2000" b="1" dirty="0" smtClean="0"/>
              <a:t>معلومات تکمیلی (زون های تکتونیکی آبدار،سرحدات ساحه تغذیه وتخلیه آبهای زیرزمینی، هایدروایزوهپس ها، ایزولاین های منرالیزیشن وغیر)؛</a:t>
            </a:r>
            <a:endParaRPr lang="en-US" sz="2000" dirty="0">
              <a:solidFill>
                <a:srgbClr val="C00000"/>
              </a:solidFill>
            </a:endParaRPr>
          </a:p>
        </p:txBody>
      </p:sp>
      <p:sp>
        <p:nvSpPr>
          <p:cNvPr id="7" name="Rectangle 6"/>
          <p:cNvSpPr/>
          <p:nvPr/>
        </p:nvSpPr>
        <p:spPr>
          <a:xfrm>
            <a:off x="457200" y="3352800"/>
            <a:ext cx="8839862" cy="707886"/>
          </a:xfrm>
          <a:prstGeom prst="rect">
            <a:avLst/>
          </a:prstGeom>
          <a:blipFill>
            <a:blip r:embed="rId3" cstate="print"/>
            <a:tile tx="0" ty="0" sx="100000" sy="100000" flip="none" algn="tl"/>
          </a:blipFill>
          <a:ln>
            <a:solidFill>
              <a:schemeClr val="accent1"/>
            </a:solidFill>
          </a:ln>
        </p:spPr>
        <p:style>
          <a:lnRef idx="1">
            <a:schemeClr val="accent5"/>
          </a:lnRef>
          <a:fillRef idx="2">
            <a:schemeClr val="accent5"/>
          </a:fillRef>
          <a:effectRef idx="1">
            <a:schemeClr val="accent5"/>
          </a:effectRef>
          <a:fontRef idx="minor">
            <a:schemeClr val="dk1"/>
          </a:fontRef>
        </p:style>
        <p:txBody>
          <a:bodyPr wrap="square">
            <a:spAutoFit/>
          </a:bodyPr>
          <a:lstStyle/>
          <a:p>
            <a:pPr algn="r" rtl="1"/>
            <a:r>
              <a:rPr lang="fa-IR" sz="2000" b="1" dirty="0" smtClean="0">
                <a:solidFill>
                  <a:srgbClr val="C00000"/>
                </a:solidFill>
              </a:rPr>
              <a:t>طروق ارائه درنقشه</a:t>
            </a:r>
            <a:r>
              <a:rPr lang="fa-IR" sz="2000" b="1" dirty="0" smtClean="0"/>
              <a:t>: عمرستراتیگرافیکی، مساحت گسترش طبقه آبدار، ظواهر آبی طبیعی ومصنوعی مانند چشمه ها، چاهای عادی وبرمه توسط علایم شرطی باتکمیلات عددی وحروفی، ترکیب گیمیاوی. </a:t>
            </a:r>
            <a:endParaRPr lang="en-US" sz="2000" b="1" dirty="0"/>
          </a:p>
        </p:txBody>
      </p:sp>
      <p:sp>
        <p:nvSpPr>
          <p:cNvPr id="21506" name="Rectangle 2"/>
          <p:cNvSpPr>
            <a:spLocks noChangeArrowheads="1"/>
          </p:cNvSpPr>
          <p:nvPr/>
        </p:nvSpPr>
        <p:spPr bwMode="auto">
          <a:xfrm>
            <a:off x="381000" y="4343400"/>
            <a:ext cx="8763000" cy="646331"/>
          </a:xfrm>
          <a:prstGeom prst="rect">
            <a:avLst/>
          </a:prstGeom>
          <a:blipFill>
            <a:blip r:embed="rId4" cstate="print"/>
            <a:tile tx="0" ty="0" sx="100000" sy="100000" flip="none" algn="tl"/>
          </a:blip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12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نقشه های هایدروجیولوجیکی هرمقیاس توسط یک یاچندین مقطع هایدروجیولوجیکی تکمیل میگردد طوری که موقعیت آنهادر جهات پرمعلومات تر: درتقاطع به امتدادعناصر اساسی سترکچری وجیومورفولوجیکی، وهم چنان درجهاتی که به گونه کاملتر توسط حفریات (چاهای برمه ) مشخص شده باشند، معقول شمرده می شود.</a:t>
            </a:r>
            <a:endParaRPr kumimoji="0" lang="fa-IR" sz="1200" b="1"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7"/>
          <p:cNvSpPr/>
          <p:nvPr/>
        </p:nvSpPr>
        <p:spPr>
          <a:xfrm>
            <a:off x="381000" y="5181600"/>
            <a:ext cx="8915400" cy="101566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lvl="0" algn="justLow" rtl="1" fontAlgn="base">
              <a:spcBef>
                <a:spcPct val="0"/>
              </a:spcBef>
              <a:spcAft>
                <a:spcPct val="0"/>
              </a:spcAft>
            </a:pPr>
            <a:r>
              <a:rPr lang="fa-IR" sz="1600" dirty="0" smtClean="0">
                <a:ln>
                  <a:solidFill>
                    <a:srgbClr val="C00000"/>
                  </a:solidFill>
                </a:ln>
                <a:blipFill>
                  <a:blip r:embed="rId5"/>
                  <a:tile tx="0" ty="0" sx="100000" sy="100000" flip="none" algn="tl"/>
                </a:blipFill>
                <a:latin typeface="Tahoma" pitchFamily="34" charset="0"/>
                <a:ea typeface="Calibri" pitchFamily="34" charset="0"/>
                <a:cs typeface="Tahoma" pitchFamily="34" charset="0"/>
              </a:rPr>
              <a:t>درمقاطع هایدروجیولوجیکی چیزهای ذیل انعکاس می یابند</a:t>
            </a:r>
            <a:r>
              <a:rPr lang="fa-IR" sz="1600" dirty="0" smtClean="0">
                <a:ln>
                  <a:solidFill>
                    <a:schemeClr val="tx1"/>
                  </a:solidFill>
                </a:ln>
                <a:blipFill>
                  <a:blip r:embed="rId5"/>
                  <a:tile tx="0" ty="0" sx="100000" sy="100000" flip="none" algn="tl"/>
                </a:blipFill>
                <a:latin typeface="Tahoma" pitchFamily="34" charset="0"/>
                <a:ea typeface="Calibri" pitchFamily="34" charset="0"/>
                <a:cs typeface="Tahoma" pitchFamily="34" charset="0"/>
              </a:rPr>
              <a:t>: </a:t>
            </a:r>
            <a:r>
              <a:rPr lang="fa-IR" dirty="0" smtClean="0">
                <a:ln>
                  <a:solidFill>
                    <a:schemeClr val="tx1"/>
                  </a:solidFill>
                </a:ln>
                <a:blipFill>
                  <a:blip r:embed="rId5"/>
                  <a:tile tx="0" ty="0" sx="100000" sy="100000" flip="none" algn="tl"/>
                </a:blipFill>
                <a:latin typeface="Tahoma" pitchFamily="34" charset="0"/>
                <a:ea typeface="Calibri" pitchFamily="34" charset="0"/>
                <a:cs typeface="Tahoma" pitchFamily="34" charset="0"/>
              </a:rPr>
              <a:t>●  </a:t>
            </a:r>
            <a:r>
              <a:rPr lang="fa-IR" sz="1400" dirty="0" smtClean="0">
                <a:ln>
                  <a:solidFill>
                    <a:schemeClr val="tx1"/>
                  </a:solidFill>
                </a:ln>
                <a:blipFill>
                  <a:blip r:embed="rId5"/>
                  <a:tile tx="0" ty="0" sx="100000" sy="100000" flip="none" algn="tl"/>
                </a:blipFill>
                <a:latin typeface="Tahoma" pitchFamily="34" charset="0"/>
                <a:ea typeface="Calibri" pitchFamily="34" charset="0"/>
                <a:cs typeface="Tahoma" pitchFamily="34" charset="0"/>
              </a:rPr>
              <a:t>ساختمان، شرایط گسترش وموقعیت عناصر آبداروضعیفا نفوذپذیر؛    ●  عمر ستراتیگرافی طبقات آبدار وضعیف نفوذپذیر        ●  ترکیب لیتولوجیکی احجار(توسط سیستیم علایم شرطیه)؛      ●  چاهای برمه توسط علیم مشخصه (عمق چاه برمه، موقعیت انتروال آزمایش شده، کمیت نپوروسطح تثبیت شده آب، دبت مخصوصهومنرالیزیشن آب توسط اعداد؛    ●  سرحدات زون ها بامنرالیزیشن های مختلف</a:t>
            </a:r>
            <a:r>
              <a:rPr lang="fa-IR" sz="1400" dirty="0" smtClean="0">
                <a:ln>
                  <a:solidFill>
                    <a:schemeClr val="tx1"/>
                  </a:solidFill>
                </a:ln>
                <a:noFill/>
                <a:latin typeface="Tahoma" pitchFamily="34" charset="0"/>
                <a:ea typeface="Calibri" pitchFamily="34" charset="0"/>
                <a:cs typeface="Tahoma" pitchFamily="34" charset="0"/>
              </a:rPr>
              <a:t>؛</a:t>
            </a:r>
            <a:endParaRPr lang="fa-IR" sz="1400" dirty="0" smtClean="0">
              <a:ln>
                <a:solidFill>
                  <a:schemeClr val="tx1"/>
                </a:solidFill>
              </a:ln>
              <a:noFill/>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cstate="print"/>
          <a:srcRect/>
          <a:stretch>
            <a:fillRect/>
          </a:stretch>
        </p:blipFill>
        <p:spPr bwMode="auto">
          <a:xfrm>
            <a:off x="457200" y="304800"/>
            <a:ext cx="9144000" cy="4590881"/>
          </a:xfrm>
          <a:prstGeom prst="rect">
            <a:avLst/>
          </a:prstGeom>
          <a:noFill/>
          <a:ln w="9525">
            <a:noFill/>
            <a:miter lim="800000"/>
            <a:headEnd/>
            <a:tailEnd/>
          </a:ln>
        </p:spPr>
      </p:pic>
      <p:sp>
        <p:nvSpPr>
          <p:cNvPr id="4" name="Rectangle 3"/>
          <p:cNvSpPr/>
          <p:nvPr/>
        </p:nvSpPr>
        <p:spPr>
          <a:xfrm>
            <a:off x="304800" y="5029200"/>
            <a:ext cx="9296400" cy="150810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r" rtl="1"/>
            <a:r>
              <a:rPr lang="fa-IR" sz="2000" b="1" dirty="0" smtClean="0">
                <a:solidFill>
                  <a:srgbClr val="C00000"/>
                </a:solidFill>
              </a:rPr>
              <a:t>نقشه های هایدروایزوهپس هاواعماق موقعیت آبهای زیرزمینی</a:t>
            </a:r>
            <a:r>
              <a:rPr lang="fa-IR" dirty="0" smtClean="0"/>
              <a:t>: </a:t>
            </a:r>
            <a:r>
              <a:rPr lang="fa-IR" b="1" dirty="0" smtClean="0"/>
              <a:t>هایدروایزوهپس ها، به متر؛ 2-5- زونهای اعماق</a:t>
            </a:r>
          </a:p>
          <a:p>
            <a:pPr algn="r" rtl="1"/>
            <a:r>
              <a:rPr lang="fa-IR" b="1" dirty="0" smtClean="0"/>
              <a:t>موقعیت آبهای زیرزمینی، به متر (2- از0 الی 2؛  3- از 2الی 4؛    4- الی 6؛    5- بزرکتر از6 )؛    6-8- به ترتیب</a:t>
            </a:r>
          </a:p>
          <a:p>
            <a:pPr algn="r" rtl="1"/>
            <a:r>
              <a:rPr lang="fa-IR" b="1" dirty="0" smtClean="0"/>
              <a:t>چاهبرمه، چاه عادی وچشمه (به طرف چپ-نمبر، به طرف راست درمخرج – ارتفاع مطلقه سطح آب، به متر،  درمخرج –</a:t>
            </a:r>
          </a:p>
          <a:p>
            <a:pPr algn="r" rtl="1"/>
            <a:r>
              <a:rPr lang="fa-IR" b="1" dirty="0" smtClean="0"/>
              <a:t>عمق الی سطح آب، به متر)؛   9- طبقه آبدار؛  10- باتلاق؛  11- هاریزونت های سطح زمین. تیرک ها جهت جریان آبهای زیرزمینی را نشان می دهد</a:t>
            </a:r>
            <a:endParaRPr lang="en-US" b="1"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l="4918" t="3879" r="4098" b="22429"/>
          <a:stretch>
            <a:fillRect/>
          </a:stretch>
        </p:blipFill>
        <p:spPr bwMode="auto">
          <a:xfrm>
            <a:off x="533400" y="304800"/>
            <a:ext cx="8458200" cy="4343400"/>
          </a:xfrm>
          <a:prstGeom prst="rect">
            <a:avLst/>
          </a:prstGeom>
          <a:ln>
            <a:noFill/>
          </a:ln>
          <a:effectLst>
            <a:outerShdw blurRad="190500" algn="tl" rotWithShape="0">
              <a:srgbClr val="000000">
                <a:alpha val="70000"/>
              </a:srgbClr>
            </a:outerShdw>
          </a:effectLst>
        </p:spPr>
      </p:pic>
      <p:sp>
        <p:nvSpPr>
          <p:cNvPr id="3" name="Rectangle 2"/>
          <p:cNvSpPr/>
          <p:nvPr/>
        </p:nvSpPr>
        <p:spPr>
          <a:xfrm>
            <a:off x="381000" y="4800600"/>
            <a:ext cx="8686800" cy="1323439"/>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r" rtl="1"/>
            <a:r>
              <a:rPr lang="fa-IR" dirty="0" smtClean="0"/>
              <a:t> </a:t>
            </a:r>
            <a:r>
              <a:rPr lang="fa-IR" sz="2000" b="1" dirty="0" smtClean="0"/>
              <a:t>مقطع هایدروجیولوجیکی: 1-2- گل های ریگ داریا </a:t>
            </a:r>
            <a:r>
              <a:rPr lang="en-US" sz="2000" b="1" dirty="0" smtClean="0"/>
              <a:t>loam</a:t>
            </a:r>
            <a:r>
              <a:rPr lang="fa-IR" sz="2000" b="1" dirty="0" smtClean="0"/>
              <a:t> (1-ریگی شده، 2. لای دارشده) 3. گل خاکستری تاریک؛  4- آهک درزدار؛  5-6- ریگ (5- مخلف دانه با سنگچل،    6- متوسط دانه)؛    7- موقعیت آبهای زیرزمینی موسمی یا فوقانی (</a:t>
            </a:r>
            <a:r>
              <a:rPr lang="en-US" sz="2000" b="1" dirty="0" smtClean="0"/>
              <a:t>Perched water</a:t>
            </a:r>
            <a:r>
              <a:rPr lang="fa-IR" sz="2000" b="1" dirty="0" smtClean="0"/>
              <a:t>)؛    8- سطح آبهای زیرزمینی دایمی وموقعیت خط تقسیم آبهای زیرزمینی.</a:t>
            </a:r>
            <a:endParaRPr lang="en-US" sz="2000" b="1"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255909" y="457200"/>
            <a:ext cx="9241632" cy="400110"/>
          </a:xfrm>
          <a:prstGeom prst="rect">
            <a:avLst/>
          </a:prstGeom>
          <a:blipFill>
            <a:blip r:embed="rId2" cstate="print"/>
            <a:tile tx="0" ty="0" sx="100000" sy="100000" flip="none" algn="tl"/>
          </a:blipFill>
          <a:ln>
            <a:headEnd/>
            <a:tailEn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085850" algn="r"/>
              </a:tabLst>
            </a:pPr>
            <a:r>
              <a:rPr kumimoji="0" lang="fa-IR" sz="2000" b="0" i="1" u="none" strike="noStrike" cap="none" normalizeH="0" baseline="0" dirty="0" smtClean="0">
                <a:ln>
                  <a:noFill/>
                </a:ln>
                <a:solidFill>
                  <a:schemeClr val="tx1"/>
                </a:solidFill>
                <a:effectLst/>
                <a:latin typeface="Tahoma" pitchFamily="34" charset="0"/>
                <a:ea typeface="Calibri" pitchFamily="34" charset="0"/>
                <a:cs typeface="Tahoma" pitchFamily="34" charset="0"/>
              </a:rPr>
              <a:t>برمه کاری های هایدروجیولوجیکی وکارهای تجربی فلتریشنی (نوع اساسی وپرمصرف)</a:t>
            </a:r>
            <a:endParaRPr kumimoji="0" lang="fa-IR"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304800" y="1066800"/>
            <a:ext cx="9144000" cy="584775"/>
          </a:xfrm>
          <a:prstGeom prst="rect">
            <a:avLst/>
          </a:prstGeom>
          <a:blipFill>
            <a:blip r:embed="rId3" cstate="print"/>
            <a:tile tx="0" ty="0" sx="100000" sy="100000" flip="none" algn="tl"/>
          </a:blipFill>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085850" algn="r"/>
              </a:tabLst>
            </a:pPr>
            <a:r>
              <a:rPr kumimoji="0" lang="fa-IR" sz="1600" i="0" u="none" strike="noStrike" cap="none" normalizeH="0" baseline="0" dirty="0" smtClean="0">
                <a:ln>
                  <a:noFill/>
                </a:ln>
                <a:solidFill>
                  <a:schemeClr val="tx1"/>
                </a:solidFill>
                <a:effectLst/>
                <a:latin typeface="Tahoma" pitchFamily="34" charset="0"/>
                <a:ea typeface="Calibri" pitchFamily="34" charset="0"/>
                <a:cs typeface="Tahoma" pitchFamily="34" charset="0"/>
              </a:rPr>
              <a:t>چاهای هایدروجیولوجیکی ازنگاه اهداف کاری:</a:t>
            </a:r>
            <a:r>
              <a:rPr kumimoji="0" lang="fa-IR" sz="1600" i="0" u="none" strike="noStrike" cap="none" normalizeH="0" dirty="0" smtClean="0">
                <a:ln>
                  <a:noFill/>
                </a:ln>
                <a:solidFill>
                  <a:schemeClr val="tx1"/>
                </a:solidFill>
                <a:effectLst/>
                <a:latin typeface="Tahoma" pitchFamily="34" charset="0"/>
                <a:ea typeface="Calibri" pitchFamily="34" charset="0"/>
                <a:cs typeface="Tahoma" pitchFamily="34" charset="0"/>
              </a:rPr>
              <a:t> </a:t>
            </a:r>
            <a:r>
              <a:rPr lang="fa-IR" sz="1600" dirty="0" smtClean="0">
                <a:latin typeface="Tahoma" pitchFamily="34" charset="0"/>
                <a:ea typeface="Calibri" pitchFamily="34" charset="0"/>
                <a:cs typeface="Tahoma" pitchFamily="34" charset="0"/>
              </a:rPr>
              <a:t>1. </a:t>
            </a:r>
            <a:r>
              <a:rPr kumimoji="0" lang="fa-IR" sz="1600" i="0" u="none" strike="noStrike" cap="none" normalizeH="0" baseline="0" dirty="0" smtClean="0">
                <a:ln>
                  <a:noFill/>
                </a:ln>
                <a:solidFill>
                  <a:schemeClr val="tx1"/>
                </a:solidFill>
                <a:effectLst/>
                <a:latin typeface="Tahoma" pitchFamily="34" charset="0"/>
                <a:ea typeface="Calibri" pitchFamily="34" charset="0"/>
                <a:cs typeface="Tahoma" pitchFamily="34" charset="0"/>
              </a:rPr>
              <a:t>چاهای نقشه برداری (تفحصی-نقشه برداری) ،               2)  اکتشافی، 3)  اکتشافی- استخراجی،  4)  استخراجی،  5)  تجربی،  6) مشاهداتی،   7)  رژیمی</a:t>
            </a:r>
            <a:r>
              <a:rPr kumimoji="0" lang="fa-IR" sz="1600" b="0" i="0" u="none" strike="noStrike" cap="none" normalizeH="0" baseline="0" dirty="0" smtClean="0">
                <a:ln>
                  <a:noFill/>
                </a:ln>
                <a:solidFill>
                  <a:schemeClr val="tx1"/>
                </a:solidFill>
                <a:effectLst/>
                <a:latin typeface="Tahoma" pitchFamily="34" charset="0"/>
                <a:ea typeface="Calibri" pitchFamily="34" charset="0"/>
                <a:cs typeface="Tahoma" pitchFamily="34" charset="0"/>
              </a:rPr>
              <a:t>.</a:t>
            </a:r>
          </a:p>
        </p:txBody>
      </p:sp>
      <p:sp>
        <p:nvSpPr>
          <p:cNvPr id="4" name="Rectangle 3"/>
          <p:cNvSpPr/>
          <p:nvPr/>
        </p:nvSpPr>
        <p:spPr>
          <a:xfrm>
            <a:off x="2988062" y="1905000"/>
            <a:ext cx="4469492" cy="461665"/>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pPr algn="r" rtl="1"/>
            <a:r>
              <a:rPr lang="en-US" sz="2400" b="1" dirty="0" smtClean="0">
                <a:solidFill>
                  <a:schemeClr val="tx1"/>
                </a:solidFill>
              </a:rPr>
              <a:t>1</a:t>
            </a:r>
            <a:r>
              <a:rPr lang="fa-IR" sz="2400" b="1" dirty="0" smtClean="0">
                <a:solidFill>
                  <a:srgbClr val="C00000"/>
                </a:solidFill>
              </a:rPr>
              <a:t>. چاهای نقشه برداری</a:t>
            </a:r>
            <a:r>
              <a:rPr lang="prs-AF" sz="2400" b="1" dirty="0" smtClean="0">
                <a:solidFill>
                  <a:srgbClr val="C00000"/>
                </a:solidFill>
              </a:rPr>
              <a:t> (نوع اساسی تر )</a:t>
            </a:r>
            <a:r>
              <a:rPr lang="fa-IR" sz="2400" b="1" dirty="0" smtClean="0">
                <a:solidFill>
                  <a:srgbClr val="C00000"/>
                </a:solidFill>
              </a:rPr>
              <a:t> </a:t>
            </a:r>
            <a:endParaRPr lang="en-US" sz="2400" b="1" dirty="0">
              <a:solidFill>
                <a:srgbClr val="C00000"/>
              </a:solidFill>
            </a:endParaRPr>
          </a:p>
        </p:txBody>
      </p:sp>
      <p:sp>
        <p:nvSpPr>
          <p:cNvPr id="5" name="Rectangle 4"/>
          <p:cNvSpPr/>
          <p:nvPr/>
        </p:nvSpPr>
        <p:spPr>
          <a:xfrm>
            <a:off x="8153400" y="2743201"/>
            <a:ext cx="130923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r"/>
            <a:r>
              <a:rPr lang="fa-IR" b="1" dirty="0" smtClean="0"/>
              <a:t>مسایل اساسی</a:t>
            </a:r>
            <a:r>
              <a:rPr lang="prs-AF" b="1" dirty="0" smtClean="0"/>
              <a:t> </a:t>
            </a:r>
          </a:p>
          <a:p>
            <a:pPr algn="r"/>
            <a:r>
              <a:rPr lang="prs-AF" b="1" dirty="0" smtClean="0"/>
              <a:t>چاهای ذکور</a:t>
            </a:r>
            <a:r>
              <a:rPr lang="fa-IR" b="1" dirty="0" smtClean="0"/>
              <a:t> </a:t>
            </a:r>
            <a:endParaRPr lang="en-US" b="1" dirty="0"/>
          </a:p>
        </p:txBody>
      </p:sp>
      <p:sp>
        <p:nvSpPr>
          <p:cNvPr id="6" name="Rectangle 5"/>
          <p:cNvSpPr/>
          <p:nvPr/>
        </p:nvSpPr>
        <p:spPr>
          <a:xfrm>
            <a:off x="5257800" y="2743200"/>
            <a:ext cx="220980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fa-IR" b="1" dirty="0" smtClean="0"/>
              <a:t>انقسام مقطع ازروی کیرن</a:t>
            </a:r>
            <a:endParaRPr lang="prs-AF" b="1" dirty="0" smtClean="0"/>
          </a:p>
          <a:p>
            <a:pPr algn="ctr"/>
            <a:r>
              <a:rPr lang="prs-AF" b="1" dirty="0" smtClean="0"/>
              <a:t>ویا نمونه لایو ګل برمه</a:t>
            </a:r>
            <a:r>
              <a:rPr lang="fa-IR" b="1" dirty="0" smtClean="0"/>
              <a:t> </a:t>
            </a:r>
            <a:endParaRPr lang="en-US" b="1" dirty="0"/>
          </a:p>
        </p:txBody>
      </p:sp>
      <p:sp>
        <p:nvSpPr>
          <p:cNvPr id="7" name="Rectangle 6"/>
          <p:cNvSpPr/>
          <p:nvPr/>
        </p:nvSpPr>
        <p:spPr>
          <a:xfrm>
            <a:off x="3124200" y="2743200"/>
            <a:ext cx="144780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rtl="1"/>
            <a:r>
              <a:rPr lang="prs-AF" b="1" dirty="0" smtClean="0"/>
              <a:t>تثبیت </a:t>
            </a:r>
            <a:r>
              <a:rPr lang="fa-IR" b="1" dirty="0" smtClean="0"/>
              <a:t>کشف</a:t>
            </a:r>
            <a:r>
              <a:rPr lang="prs-AF" b="1" dirty="0" smtClean="0"/>
              <a:t> </a:t>
            </a:r>
          </a:p>
          <a:p>
            <a:pPr algn="ctr" rtl="1"/>
            <a:r>
              <a:rPr lang="fa-IR" b="1" dirty="0" smtClean="0"/>
              <a:t>طبقه آبدار</a:t>
            </a:r>
            <a:r>
              <a:rPr lang="prs-AF" b="1" dirty="0" smtClean="0"/>
              <a:t>نظربه</a:t>
            </a:r>
          </a:p>
        </p:txBody>
      </p:sp>
      <p:sp>
        <p:nvSpPr>
          <p:cNvPr id="8" name="Rectangle 7"/>
          <p:cNvSpPr/>
          <p:nvPr/>
        </p:nvSpPr>
        <p:spPr>
          <a:xfrm>
            <a:off x="685800" y="2895600"/>
            <a:ext cx="1938351" cy="369332"/>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fa-IR" b="1" dirty="0" smtClean="0"/>
              <a:t>. آزمایش های جداگانه </a:t>
            </a:r>
            <a:endParaRPr lang="en-US" b="1" dirty="0"/>
          </a:p>
        </p:txBody>
      </p:sp>
      <p:cxnSp>
        <p:nvCxnSpPr>
          <p:cNvPr id="10" name="Straight Arrow Connector 9"/>
          <p:cNvCxnSpPr>
            <a:stCxn id="4" idx="2"/>
            <a:endCxn id="5" idx="0"/>
          </p:cNvCxnSpPr>
          <p:nvPr/>
        </p:nvCxnSpPr>
        <p:spPr>
          <a:xfrm>
            <a:off x="5222808" y="2366665"/>
            <a:ext cx="3585207" cy="3765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4" idx="2"/>
          </p:cNvCxnSpPr>
          <p:nvPr/>
        </p:nvCxnSpPr>
        <p:spPr>
          <a:xfrm>
            <a:off x="5222808" y="2366665"/>
            <a:ext cx="949392" cy="3003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4" idx="2"/>
            <a:endCxn id="7" idx="0"/>
          </p:cNvCxnSpPr>
          <p:nvPr/>
        </p:nvCxnSpPr>
        <p:spPr>
          <a:xfrm flipH="1">
            <a:off x="3848100" y="2366665"/>
            <a:ext cx="1374708" cy="3765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4" idx="2"/>
            <a:endCxn id="8" idx="0"/>
          </p:cNvCxnSpPr>
          <p:nvPr/>
        </p:nvCxnSpPr>
        <p:spPr>
          <a:xfrm flipH="1">
            <a:off x="1654976" y="2366665"/>
            <a:ext cx="3567832" cy="5289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497759" y="3581400"/>
            <a:ext cx="2130711" cy="461665"/>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pPr algn="r" rtl="1"/>
            <a:r>
              <a:rPr lang="fa-IR" sz="2400" b="1" dirty="0" smtClean="0">
                <a:solidFill>
                  <a:schemeClr val="tx1"/>
                </a:solidFill>
              </a:rPr>
              <a:t>2</a:t>
            </a:r>
            <a:r>
              <a:rPr lang="fa-IR" sz="2400" b="1" dirty="0" smtClean="0">
                <a:solidFill>
                  <a:srgbClr val="C00000"/>
                </a:solidFill>
              </a:rPr>
              <a:t>. چاهای اکتشافی </a:t>
            </a:r>
            <a:endParaRPr lang="en-US" sz="2400" b="1" dirty="0">
              <a:solidFill>
                <a:srgbClr val="C00000"/>
              </a:solidFill>
            </a:endParaRPr>
          </a:p>
        </p:txBody>
      </p:sp>
      <p:sp>
        <p:nvSpPr>
          <p:cNvPr id="18" name="Rectangle 17"/>
          <p:cNvSpPr/>
          <p:nvPr/>
        </p:nvSpPr>
        <p:spPr>
          <a:xfrm>
            <a:off x="7543800" y="4495800"/>
            <a:ext cx="1988045" cy="369332"/>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fa-IR" dirty="0" smtClean="0"/>
              <a:t>مطالعه طبقه آبدار </a:t>
            </a:r>
            <a:r>
              <a:rPr lang="fa-IR" i="1" dirty="0" smtClean="0"/>
              <a:t>معین </a:t>
            </a:r>
            <a:endParaRPr lang="en-US" dirty="0"/>
          </a:p>
        </p:txBody>
      </p:sp>
      <p:sp>
        <p:nvSpPr>
          <p:cNvPr id="19" name="Rectangle 18"/>
          <p:cNvSpPr/>
          <p:nvPr/>
        </p:nvSpPr>
        <p:spPr>
          <a:xfrm>
            <a:off x="4724400" y="4343400"/>
            <a:ext cx="2146742" cy="646331"/>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fa-IR" dirty="0" smtClean="0"/>
              <a:t>ایزولیشن مطمئن انتروال </a:t>
            </a:r>
          </a:p>
          <a:p>
            <a:r>
              <a:rPr lang="fa-IR" dirty="0" smtClean="0"/>
              <a:t>موردمطالعه وآزمایش آن: </a:t>
            </a:r>
            <a:endParaRPr lang="en-US" dirty="0"/>
          </a:p>
        </p:txBody>
      </p:sp>
      <p:sp>
        <p:nvSpPr>
          <p:cNvPr id="20" name="Rectangle 19"/>
          <p:cNvSpPr/>
          <p:nvPr/>
        </p:nvSpPr>
        <p:spPr>
          <a:xfrm>
            <a:off x="4267200" y="5486400"/>
            <a:ext cx="5257800" cy="646331"/>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r" rtl="1"/>
            <a:r>
              <a:rPr lang="fa-IR" dirty="0" smtClean="0"/>
              <a:t>آبکشی های تجربی، آب ریختن ویا تزریق آب، اخذنمونه های احجار، آب وگاز، اجرای ترمومتری، اندازه کیری مصارف آب وغیره</a:t>
            </a:r>
            <a:endParaRPr lang="en-US" dirty="0"/>
          </a:p>
        </p:txBody>
      </p:sp>
      <p:sp>
        <p:nvSpPr>
          <p:cNvPr id="22" name="Rectangle 21"/>
          <p:cNvSpPr/>
          <p:nvPr/>
        </p:nvSpPr>
        <p:spPr>
          <a:xfrm>
            <a:off x="304800" y="4419600"/>
            <a:ext cx="3861955" cy="369332"/>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fa-IR" dirty="0" smtClean="0"/>
              <a:t>چاه برمه اکتشافی اگربه بهره برداری سپرده شود:</a:t>
            </a:r>
            <a:endParaRPr lang="en-US" dirty="0"/>
          </a:p>
        </p:txBody>
      </p:sp>
      <p:sp>
        <p:nvSpPr>
          <p:cNvPr id="23" name="Rectangle 22"/>
          <p:cNvSpPr/>
          <p:nvPr/>
        </p:nvSpPr>
        <p:spPr>
          <a:xfrm>
            <a:off x="762000" y="5486400"/>
            <a:ext cx="2957861" cy="646331"/>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fa-IR" dirty="0" smtClean="0"/>
              <a:t>درآنصورت کتیگوری  چاه برمه</a:t>
            </a:r>
            <a:endParaRPr lang="fa-IR" b="1" dirty="0" smtClean="0"/>
          </a:p>
          <a:p>
            <a:pPr algn="r" rtl="1"/>
            <a:r>
              <a:rPr lang="fa-IR" b="1" dirty="0" smtClean="0">
                <a:solidFill>
                  <a:schemeClr val="tx1"/>
                </a:solidFill>
              </a:rPr>
              <a:t>3</a:t>
            </a:r>
            <a:r>
              <a:rPr lang="fa-IR" dirty="0" smtClean="0">
                <a:solidFill>
                  <a:schemeClr val="tx1"/>
                </a:solidFill>
              </a:rPr>
              <a:t>. ا</a:t>
            </a:r>
            <a:r>
              <a:rPr lang="fa-IR" b="1" dirty="0" smtClean="0">
                <a:solidFill>
                  <a:srgbClr val="C00000"/>
                </a:solidFill>
              </a:rPr>
              <a:t>کتشافی-استخراجی</a:t>
            </a:r>
            <a:r>
              <a:rPr lang="fa-IR" dirty="0" smtClean="0">
                <a:solidFill>
                  <a:schemeClr val="tx1"/>
                </a:solidFill>
              </a:rPr>
              <a:t> </a:t>
            </a:r>
            <a:r>
              <a:rPr lang="fa-IR" dirty="0" smtClean="0"/>
              <a:t>نامیده میشود. </a:t>
            </a:r>
            <a:endParaRPr lang="en-US" dirty="0"/>
          </a:p>
        </p:txBody>
      </p:sp>
      <p:cxnSp>
        <p:nvCxnSpPr>
          <p:cNvPr id="25" name="Straight Arrow Connector 24"/>
          <p:cNvCxnSpPr>
            <a:stCxn id="17" idx="2"/>
            <a:endCxn id="18" idx="0"/>
          </p:cNvCxnSpPr>
          <p:nvPr/>
        </p:nvCxnSpPr>
        <p:spPr>
          <a:xfrm>
            <a:off x="4563115" y="4043065"/>
            <a:ext cx="3974708" cy="4527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7" idx="2"/>
            <a:endCxn id="19" idx="0"/>
          </p:cNvCxnSpPr>
          <p:nvPr/>
        </p:nvCxnSpPr>
        <p:spPr>
          <a:xfrm>
            <a:off x="4563115" y="4043065"/>
            <a:ext cx="1234656" cy="3003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7" idx="2"/>
            <a:endCxn id="22" idx="0"/>
          </p:cNvCxnSpPr>
          <p:nvPr/>
        </p:nvCxnSpPr>
        <p:spPr>
          <a:xfrm flipH="1">
            <a:off x="2235778" y="4043065"/>
            <a:ext cx="2327337" cy="3765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8229600" y="4953000"/>
            <a:ext cx="6571" cy="4966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2133600" y="4800600"/>
            <a:ext cx="33206"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2286000" y="304800"/>
            <a:ext cx="4884671" cy="461665"/>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pPr algn="r" rtl="1"/>
            <a:r>
              <a:rPr lang="fa-IR" sz="2400" b="1" dirty="0" smtClean="0">
                <a:solidFill>
                  <a:schemeClr val="tx1"/>
                </a:solidFill>
              </a:rPr>
              <a:t>4. </a:t>
            </a:r>
            <a:r>
              <a:rPr lang="fa-IR" sz="2400" b="1" dirty="0" smtClean="0">
                <a:solidFill>
                  <a:srgbClr val="C00000"/>
                </a:solidFill>
              </a:rPr>
              <a:t>چاهای برمه</a:t>
            </a:r>
            <a:r>
              <a:rPr lang="fa-IR" sz="2400" b="1" i="1" dirty="0" smtClean="0">
                <a:solidFill>
                  <a:srgbClr val="C00000"/>
                </a:solidFill>
              </a:rPr>
              <a:t> ا</a:t>
            </a:r>
            <a:r>
              <a:rPr lang="fa-IR" sz="2400" b="1" dirty="0" smtClean="0">
                <a:solidFill>
                  <a:srgbClr val="C00000"/>
                </a:solidFill>
              </a:rPr>
              <a:t>ستخراجی </a:t>
            </a:r>
            <a:r>
              <a:rPr lang="prs-AF" sz="2400" b="1" dirty="0" smtClean="0">
                <a:solidFill>
                  <a:srgbClr val="C00000"/>
                </a:solidFill>
              </a:rPr>
              <a:t>وقابل بهره برداری</a:t>
            </a:r>
            <a:r>
              <a:rPr lang="prs-AF" sz="2400" b="1" dirty="0" smtClean="0"/>
              <a:t>:</a:t>
            </a:r>
            <a:endParaRPr lang="en-US" sz="2400" b="1" dirty="0"/>
          </a:p>
        </p:txBody>
      </p:sp>
      <p:sp>
        <p:nvSpPr>
          <p:cNvPr id="3" name="Rectangle 2"/>
          <p:cNvSpPr/>
          <p:nvPr/>
        </p:nvSpPr>
        <p:spPr>
          <a:xfrm>
            <a:off x="7391400" y="1295400"/>
            <a:ext cx="2111475" cy="400110"/>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fa-IR" sz="2000" b="1" dirty="0" smtClean="0"/>
              <a:t>درطبقات آبدارپرحاصل </a:t>
            </a:r>
            <a:endParaRPr lang="en-US" sz="2000" b="1" dirty="0"/>
          </a:p>
        </p:txBody>
      </p:sp>
      <p:sp>
        <p:nvSpPr>
          <p:cNvPr id="4" name="Rectangle 3"/>
          <p:cNvSpPr/>
          <p:nvPr/>
        </p:nvSpPr>
        <p:spPr>
          <a:xfrm>
            <a:off x="3429000" y="1219200"/>
            <a:ext cx="3340979" cy="707886"/>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pPr algn="r" rtl="1"/>
            <a:r>
              <a:rPr lang="fa-IR" sz="2000" b="1" dirty="0" smtClean="0"/>
              <a:t>ساختارچاه برمه</a:t>
            </a:r>
            <a:r>
              <a:rPr lang="prs-AF" sz="2000" b="1" dirty="0" smtClean="0"/>
              <a:t> وتډمین بهره برداری</a:t>
            </a:r>
            <a:endParaRPr lang="en-US" sz="2000" b="1" dirty="0" smtClean="0"/>
          </a:p>
          <a:p>
            <a:pPr algn="r" rtl="1"/>
            <a:r>
              <a:rPr lang="prs-AF" sz="2000" b="1" dirty="0" smtClean="0"/>
              <a:t> نورمال</a:t>
            </a:r>
            <a:r>
              <a:rPr lang="fa-IR" sz="2000" b="1" dirty="0" smtClean="0"/>
              <a:t> (انتخاب ساختارفلتر چاه برمه</a:t>
            </a:r>
            <a:endParaRPr lang="en-US" sz="2000" b="1" dirty="0"/>
          </a:p>
        </p:txBody>
      </p:sp>
      <p:sp>
        <p:nvSpPr>
          <p:cNvPr id="5" name="Rectangle 4"/>
          <p:cNvSpPr/>
          <p:nvPr/>
        </p:nvSpPr>
        <p:spPr>
          <a:xfrm>
            <a:off x="457200" y="1143000"/>
            <a:ext cx="2390398" cy="646331"/>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fa-IR" dirty="0" smtClean="0"/>
              <a:t>حفاظت ترکیب وکیفیت آب در</a:t>
            </a:r>
          </a:p>
          <a:p>
            <a:pPr algn="r" rtl="1"/>
            <a:r>
              <a:rPr lang="fa-IR" dirty="0" smtClean="0"/>
              <a:t>رابطه بهعایق سازی مطمئن</a:t>
            </a:r>
            <a:endParaRPr lang="en-US" dirty="0"/>
          </a:p>
        </p:txBody>
      </p:sp>
      <p:cxnSp>
        <p:nvCxnSpPr>
          <p:cNvPr id="7" name="Straight Arrow Connector 6"/>
          <p:cNvCxnSpPr>
            <a:endCxn id="3" idx="0"/>
          </p:cNvCxnSpPr>
          <p:nvPr/>
        </p:nvCxnSpPr>
        <p:spPr>
          <a:xfrm>
            <a:off x="5105400" y="685800"/>
            <a:ext cx="3341738"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endCxn id="4" idx="0"/>
          </p:cNvCxnSpPr>
          <p:nvPr/>
        </p:nvCxnSpPr>
        <p:spPr>
          <a:xfrm flipH="1">
            <a:off x="5099490" y="685800"/>
            <a:ext cx="591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endCxn id="5" idx="0"/>
          </p:cNvCxnSpPr>
          <p:nvPr/>
        </p:nvCxnSpPr>
        <p:spPr>
          <a:xfrm flipH="1">
            <a:off x="1652399" y="685800"/>
            <a:ext cx="3453001"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04800" y="2286000"/>
            <a:ext cx="9193542" cy="830997"/>
          </a:xfrm>
          <a:prstGeom prst="rect">
            <a:avLst/>
          </a:prstGeom>
          <a:ln>
            <a:solidFill>
              <a:schemeClr val="tx1"/>
            </a:solidFill>
          </a:ln>
        </p:spPr>
        <p:style>
          <a:lnRef idx="1">
            <a:schemeClr val="accent5"/>
          </a:lnRef>
          <a:fillRef idx="2">
            <a:schemeClr val="accent5"/>
          </a:fillRef>
          <a:effectRef idx="1">
            <a:schemeClr val="accent5"/>
          </a:effectRef>
          <a:fontRef idx="minor">
            <a:schemeClr val="dk1"/>
          </a:fontRef>
        </p:style>
        <p:txBody>
          <a:bodyPr wrap="none">
            <a:spAutoFit/>
          </a:bodyPr>
          <a:lstStyle/>
          <a:p>
            <a:pPr algn="r" rtl="1"/>
            <a:r>
              <a:rPr lang="fa-IR" sz="2400" b="1" dirty="0" smtClean="0">
                <a:ln>
                  <a:solidFill>
                    <a:schemeClr val="tx1"/>
                  </a:solidFill>
                </a:ln>
                <a:solidFill>
                  <a:schemeClr val="tx1"/>
                </a:solidFill>
              </a:rPr>
              <a:t>5. </a:t>
            </a:r>
            <a:r>
              <a:rPr lang="fa-IR" sz="2400" b="1" dirty="0" smtClean="0">
                <a:ln>
                  <a:solidFill>
                    <a:srgbClr val="C00000"/>
                  </a:solidFill>
                </a:ln>
                <a:solidFill>
                  <a:schemeClr val="tx1"/>
                </a:solidFill>
              </a:rPr>
              <a:t> </a:t>
            </a:r>
            <a:r>
              <a:rPr lang="fa-IR" sz="2400" b="1" dirty="0" smtClean="0">
                <a:ln>
                  <a:solidFill>
                    <a:srgbClr val="C00000"/>
                  </a:solidFill>
                </a:ln>
                <a:solidFill>
                  <a:schemeClr val="accent2">
                    <a:lumMod val="60000"/>
                    <a:lumOff val="40000"/>
                  </a:schemeClr>
                </a:solidFill>
              </a:rPr>
              <a:t>چاهای برمه تجربی </a:t>
            </a:r>
            <a:r>
              <a:rPr lang="fa-IR" sz="2400" b="1" dirty="0" smtClean="0">
                <a:ln>
                  <a:solidFill>
                    <a:sysClr val="windowText" lastClr="000000"/>
                  </a:solidFill>
                </a:ln>
                <a:solidFill>
                  <a:schemeClr val="accent2">
                    <a:lumMod val="60000"/>
                    <a:lumOff val="40000"/>
                  </a:schemeClr>
                </a:solidFill>
              </a:rPr>
              <a:t>: </a:t>
            </a:r>
            <a:r>
              <a:rPr lang="fa-IR" sz="2400" b="1" dirty="0" smtClean="0"/>
              <a:t>تمام انواع چاها منجیث چاهای تجربی وتأمین اجرای کامل نمونه </a:t>
            </a:r>
          </a:p>
          <a:p>
            <a:pPr algn="r" rtl="1"/>
            <a:r>
              <a:rPr lang="fa-IR" sz="2400" b="1" dirty="0" smtClean="0"/>
              <a:t>گیری ها وآزمایش ها توسط ساختار چاه برمه.</a:t>
            </a:r>
            <a:endParaRPr lang="en-US" sz="2400" b="1" dirty="0">
              <a:solidFill>
                <a:srgbClr val="C00000"/>
              </a:solidFill>
            </a:endParaRPr>
          </a:p>
        </p:txBody>
      </p:sp>
      <p:sp>
        <p:nvSpPr>
          <p:cNvPr id="13" name="Rectangle 12"/>
          <p:cNvSpPr/>
          <p:nvPr/>
        </p:nvSpPr>
        <p:spPr>
          <a:xfrm>
            <a:off x="304800" y="3505200"/>
            <a:ext cx="9220200" cy="769441"/>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r" rtl="1"/>
            <a:r>
              <a:rPr lang="fa-IR" sz="2400" b="1" dirty="0" smtClean="0"/>
              <a:t>6.  </a:t>
            </a:r>
            <a:r>
              <a:rPr lang="fa-IR" sz="2400" b="1" dirty="0" smtClean="0">
                <a:solidFill>
                  <a:srgbClr val="C00000"/>
                </a:solidFill>
              </a:rPr>
              <a:t>چاهای برمه مشاهداتی:</a:t>
            </a:r>
            <a:r>
              <a:rPr lang="fa-IR" sz="2400" dirty="0" smtClean="0">
                <a:solidFill>
                  <a:srgbClr val="C00000"/>
                </a:solidFill>
              </a:rPr>
              <a:t> </a:t>
            </a:r>
            <a:r>
              <a:rPr lang="fa-IR" sz="2000" b="1" dirty="0" smtClean="0">
                <a:solidFill>
                  <a:schemeClr val="tx1"/>
                </a:solidFill>
              </a:rPr>
              <a:t>درکمپلکس باچاهای تجربی برای تثبیت تغییرات مشخصات آبهای زیرزمینی مانندسطح آب، منرالیزیشن وغیره</a:t>
            </a:r>
            <a:r>
              <a:rPr lang="fa-IR" b="1" dirty="0" smtClean="0">
                <a:solidFill>
                  <a:srgbClr val="C00000"/>
                </a:solidFill>
              </a:rPr>
              <a:t>. </a:t>
            </a:r>
            <a:r>
              <a:rPr lang="fa-IR" b="1" dirty="0" smtClean="0">
                <a:solidFill>
                  <a:schemeClr val="tx1"/>
                </a:solidFill>
              </a:rPr>
              <a:t>اکثرا باقطرکوچکتربرمه گردیده ودارای ساختار ساده می باشند.</a:t>
            </a:r>
            <a:endParaRPr lang="en-US" b="1" dirty="0">
              <a:solidFill>
                <a:srgbClr val="C00000"/>
              </a:solidFill>
            </a:endParaRPr>
          </a:p>
        </p:txBody>
      </p:sp>
      <p:sp>
        <p:nvSpPr>
          <p:cNvPr id="14" name="Rectangle 13"/>
          <p:cNvSpPr/>
          <p:nvPr/>
        </p:nvSpPr>
        <p:spPr>
          <a:xfrm>
            <a:off x="304800" y="4800600"/>
            <a:ext cx="9296400" cy="1384995"/>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r" rtl="1"/>
            <a:r>
              <a:rPr lang="fa-IR" sz="2400" dirty="0" smtClean="0">
                <a:solidFill>
                  <a:srgbClr val="C00000"/>
                </a:solidFill>
              </a:rPr>
              <a:t>7</a:t>
            </a:r>
            <a:r>
              <a:rPr lang="fa-IR" sz="2400" b="1" dirty="0" smtClean="0">
                <a:solidFill>
                  <a:srgbClr val="C00000"/>
                </a:solidFill>
              </a:rPr>
              <a:t>. چاهای برمه رژیمی : </a:t>
            </a:r>
            <a:r>
              <a:rPr lang="fa-IR" sz="2000" b="1" dirty="0" smtClean="0"/>
              <a:t>برای پیش بردمشاهدات سیستماتیک (دوام دار) به خاطرتغییرات مشخصه های آبهای زیرزمینی درطی زمان (اندازه گیری سطح آب، درجه حرارت، اخذنمونه های آب به خاطرانالیز کیمیاوی) تجهیز می گردند. اکثرابرای سازمان دهی مشاهدات رژیمی (بعد از اجرای کمپلکس کارهای مطلوب) چاهای نقشه برداری، تجربی ویا اکتشافی مورد استفاده قرار می گیرند.</a:t>
            </a:r>
            <a:endParaRPr lang="en-US" sz="2000" b="1"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381000" y="304800"/>
            <a:ext cx="8991600" cy="107721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rtl="1"/>
            <a:r>
              <a:rPr lang="fa-IR" sz="3200" b="1" dirty="0" smtClean="0"/>
              <a:t>طریقه برمه کاری دررابطه به شرایط جیولوجی هایدرو</a:t>
            </a:r>
          </a:p>
          <a:p>
            <a:pPr algn="ctr" rtl="1"/>
            <a:r>
              <a:rPr lang="fa-IR" sz="3200" b="1" dirty="0" smtClean="0"/>
              <a:t>جیولوجیکی مقطع، وظایف وساختارمطروحه</a:t>
            </a:r>
            <a:r>
              <a:rPr lang="prs-AF" sz="3200" b="1" dirty="0" smtClean="0"/>
              <a:t> انتخاب می ګردد</a:t>
            </a:r>
            <a:r>
              <a:rPr lang="fa-IR" sz="3200" dirty="0" smtClean="0"/>
              <a:t>.</a:t>
            </a:r>
            <a:r>
              <a:rPr lang="prs-AF" sz="3200" dirty="0" smtClean="0"/>
              <a:t>  </a:t>
            </a:r>
            <a:r>
              <a:rPr lang="fa-IR" sz="3200" dirty="0" smtClean="0"/>
              <a:t> </a:t>
            </a:r>
            <a:endParaRPr lang="en-US" sz="3200" dirty="0"/>
          </a:p>
        </p:txBody>
      </p:sp>
      <p:sp>
        <p:nvSpPr>
          <p:cNvPr id="3" name="Rectangle 2"/>
          <p:cNvSpPr/>
          <p:nvPr/>
        </p:nvSpPr>
        <p:spPr>
          <a:xfrm>
            <a:off x="7924800" y="1600200"/>
            <a:ext cx="1638590" cy="461665"/>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fa-IR" sz="2400" b="1" dirty="0" smtClean="0"/>
              <a:t>طریقه دورانی</a:t>
            </a:r>
            <a:r>
              <a:rPr lang="fa-IR" b="1" dirty="0" smtClean="0"/>
              <a:t> </a:t>
            </a:r>
            <a:endParaRPr lang="en-US" b="1" dirty="0"/>
          </a:p>
        </p:txBody>
      </p:sp>
      <p:sp>
        <p:nvSpPr>
          <p:cNvPr id="4" name="Rectangle 3"/>
          <p:cNvSpPr/>
          <p:nvPr/>
        </p:nvSpPr>
        <p:spPr>
          <a:xfrm>
            <a:off x="5105400" y="1600200"/>
            <a:ext cx="25146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fa-IR" sz="2400" b="1" dirty="0" smtClean="0"/>
              <a:t>طریقه ضربه ی-طنابی</a:t>
            </a:r>
            <a:r>
              <a:rPr lang="fa-IR" sz="2800" b="1" dirty="0" smtClean="0"/>
              <a:t> </a:t>
            </a:r>
            <a:endParaRPr lang="en-US" sz="2800" b="1" dirty="0"/>
          </a:p>
        </p:txBody>
      </p:sp>
      <p:sp>
        <p:nvSpPr>
          <p:cNvPr id="5" name="Rectangle 4"/>
          <p:cNvSpPr/>
          <p:nvPr/>
        </p:nvSpPr>
        <p:spPr>
          <a:xfrm>
            <a:off x="2895600" y="1676400"/>
            <a:ext cx="2057400"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fa-IR" sz="2000" b="1" dirty="0" smtClean="0"/>
              <a:t>طریقه ضربه ی-طنابی </a:t>
            </a:r>
            <a:endParaRPr lang="en-US" sz="2000" b="1" dirty="0"/>
          </a:p>
        </p:txBody>
      </p:sp>
      <p:sp>
        <p:nvSpPr>
          <p:cNvPr id="12" name="Down Arrow 11"/>
          <p:cNvSpPr/>
          <p:nvPr/>
        </p:nvSpPr>
        <p:spPr>
          <a:xfrm>
            <a:off x="6324600" y="1295400"/>
            <a:ext cx="152400"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6"/>
          <p:cNvSpPr/>
          <p:nvPr/>
        </p:nvSpPr>
        <p:spPr>
          <a:xfrm>
            <a:off x="8305800" y="1371600"/>
            <a:ext cx="762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wn Arrow 17"/>
          <p:cNvSpPr/>
          <p:nvPr/>
        </p:nvSpPr>
        <p:spPr>
          <a:xfrm>
            <a:off x="3733800" y="1295400"/>
            <a:ext cx="45719"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rot="16200000">
            <a:off x="7549011" y="2799546"/>
            <a:ext cx="2286000" cy="954107"/>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r" rtl="1"/>
            <a:r>
              <a:rPr lang="fa-IR" sz="1400" b="1" dirty="0" smtClean="0"/>
              <a:t>باعمق الی 100-150 متر با قطر</a:t>
            </a:r>
          </a:p>
          <a:p>
            <a:pPr algn="r" rtl="1"/>
            <a:r>
              <a:rPr lang="fa-IR" sz="1400" b="1" dirty="0" smtClean="0"/>
              <a:t> ابتدایی الی 200 ملی متربابیرون</a:t>
            </a:r>
          </a:p>
          <a:p>
            <a:pPr algn="r" rtl="1"/>
            <a:r>
              <a:rPr lang="fa-IR" sz="1400" b="1" dirty="0" smtClean="0"/>
              <a:t> کشیدن کیرن یا نمونه های استوانه </a:t>
            </a:r>
          </a:p>
          <a:p>
            <a:pPr algn="r" rtl="1"/>
            <a:r>
              <a:rPr lang="fa-IR" sz="1400" b="1" dirty="0" smtClean="0"/>
              <a:t> احجارومحلول شستشو ودمیدن هوا</a:t>
            </a:r>
            <a:endParaRPr lang="en-US" sz="1400" b="1" dirty="0"/>
          </a:p>
        </p:txBody>
      </p:sp>
      <p:sp>
        <p:nvSpPr>
          <p:cNvPr id="20" name="Rectangle 19"/>
          <p:cNvSpPr/>
          <p:nvPr/>
        </p:nvSpPr>
        <p:spPr>
          <a:xfrm rot="16200000">
            <a:off x="5254201" y="2853779"/>
            <a:ext cx="2057400" cy="76944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r" rtl="1"/>
            <a:r>
              <a:rPr lang="fa-IR" sz="1400" b="1" dirty="0" smtClean="0"/>
              <a:t>درشرایط مقلق یعنی تناوب</a:t>
            </a:r>
          </a:p>
          <a:p>
            <a:pPr algn="r" rtl="1"/>
            <a:r>
              <a:rPr lang="fa-IR" sz="1400" b="1" dirty="0" smtClean="0"/>
              <a:t> متواترحجارآبداروضعیفاً نفوذ </a:t>
            </a:r>
          </a:p>
          <a:p>
            <a:pPr algn="r" rtl="1"/>
            <a:r>
              <a:rPr lang="fa-IR" sz="1400" b="1" dirty="0" smtClean="0"/>
              <a:t>پذیر،ترسبات والون وسنگچل</a:t>
            </a:r>
            <a:r>
              <a:rPr lang="fa-IR" sz="1600" b="1" dirty="0" smtClean="0"/>
              <a:t>.</a:t>
            </a:r>
            <a:endParaRPr lang="en-US" sz="1600" b="1" dirty="0"/>
          </a:p>
        </p:txBody>
      </p:sp>
      <p:sp>
        <p:nvSpPr>
          <p:cNvPr id="21" name="Rectangle 20"/>
          <p:cNvSpPr/>
          <p:nvPr/>
        </p:nvSpPr>
        <p:spPr>
          <a:xfrm>
            <a:off x="381000" y="1676400"/>
            <a:ext cx="20574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fa-IR" sz="2400" b="1" dirty="0" smtClean="0"/>
              <a:t>روتوری وتوربینی </a:t>
            </a:r>
            <a:endParaRPr lang="en-US" sz="2400" b="1" dirty="0"/>
          </a:p>
        </p:txBody>
      </p:sp>
      <p:sp>
        <p:nvSpPr>
          <p:cNvPr id="22" name="Down Arrow 21"/>
          <p:cNvSpPr/>
          <p:nvPr/>
        </p:nvSpPr>
        <p:spPr>
          <a:xfrm flipH="1">
            <a:off x="1600200" y="1371600"/>
            <a:ext cx="45719"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rot="16200000">
            <a:off x="424309" y="2776092"/>
            <a:ext cx="2057401" cy="1077218"/>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r" rtl="1"/>
            <a:r>
              <a:rPr lang="fa-IR" sz="1600" b="1" dirty="0" smtClean="0"/>
              <a:t>درصورت حفرچاهای عمیق اکتشافی واستخراجی عمدتا </a:t>
            </a:r>
          </a:p>
          <a:p>
            <a:pPr algn="r" rtl="1"/>
            <a:r>
              <a:rPr lang="fa-IR" sz="1600" b="1" dirty="0" smtClean="0"/>
              <a:t>در طبقات آبدارآبهای صنعتی </a:t>
            </a:r>
          </a:p>
          <a:p>
            <a:pPr algn="r" rtl="1"/>
            <a:r>
              <a:rPr lang="fa-IR" sz="1600" b="1" dirty="0" smtClean="0"/>
              <a:t>و آبهای منرالی معالجوی</a:t>
            </a:r>
            <a:endParaRPr lang="en-US" sz="1600" b="1" dirty="0"/>
          </a:p>
        </p:txBody>
      </p:sp>
      <p:sp>
        <p:nvSpPr>
          <p:cNvPr id="24" name="Rectangle 23"/>
          <p:cNvSpPr/>
          <p:nvPr/>
        </p:nvSpPr>
        <p:spPr>
          <a:xfrm rot="16200000">
            <a:off x="2797061" y="2917940"/>
            <a:ext cx="2001056" cy="58477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r" rtl="1"/>
            <a:r>
              <a:rPr lang="fa-IR" sz="1600" b="1" dirty="0" smtClean="0"/>
              <a:t>باقطر ابتدایی بزرگ</a:t>
            </a:r>
            <a:r>
              <a:rPr lang="prs-AF" sz="1600" b="1" dirty="0" smtClean="0"/>
              <a:t> </a:t>
            </a:r>
            <a:r>
              <a:rPr lang="fa-IR" sz="1600" b="1" dirty="0" smtClean="0"/>
              <a:t>درحفر</a:t>
            </a:r>
          </a:p>
          <a:p>
            <a:pPr algn="r" rtl="1"/>
            <a:r>
              <a:rPr lang="fa-IR" sz="1600" b="1" dirty="0" smtClean="0"/>
              <a:t>چاهای اکتشافی-استخراجی</a:t>
            </a:r>
            <a:endParaRPr lang="en-US" sz="1600" b="1" dirty="0"/>
          </a:p>
        </p:txBody>
      </p:sp>
      <p:sp>
        <p:nvSpPr>
          <p:cNvPr id="15" name="Rectangle 14"/>
          <p:cNvSpPr/>
          <p:nvPr/>
        </p:nvSpPr>
        <p:spPr>
          <a:xfrm>
            <a:off x="914400" y="4572000"/>
            <a:ext cx="7772400" cy="70788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r" rtl="1"/>
            <a:r>
              <a:rPr lang="fa-IR" sz="2000" b="1" dirty="0" smtClean="0"/>
              <a:t>ساختارچاهای هایدروجیولوجیکی</a:t>
            </a:r>
            <a:r>
              <a:rPr lang="prs-AF" sz="2000" b="1" dirty="0" smtClean="0"/>
              <a:t> (</a:t>
            </a:r>
            <a:r>
              <a:rPr lang="prs-AF" sz="2000" b="1" dirty="0" smtClean="0">
                <a:solidFill>
                  <a:srgbClr val="0070C0"/>
                </a:solidFill>
              </a:rPr>
              <a:t>ستون استخراجی</a:t>
            </a:r>
            <a:r>
              <a:rPr lang="fa-IR" sz="2000" b="1" dirty="0" smtClean="0"/>
              <a:t>، </a:t>
            </a:r>
            <a:r>
              <a:rPr lang="fa-IR" sz="2000" b="1" dirty="0" smtClean="0">
                <a:solidFill>
                  <a:srgbClr val="0070C0"/>
                </a:solidFill>
              </a:rPr>
              <a:t>فلتر</a:t>
            </a:r>
            <a:r>
              <a:rPr lang="fa-IR" sz="2000" b="1" dirty="0" smtClean="0"/>
              <a:t>و</a:t>
            </a:r>
            <a:r>
              <a:rPr lang="fa-IR" sz="2000" b="1" dirty="0" smtClean="0">
                <a:solidFill>
                  <a:srgbClr val="0070C0"/>
                </a:solidFill>
              </a:rPr>
              <a:t>عناصر عایق سازی</a:t>
            </a:r>
            <a:r>
              <a:rPr lang="fa-IR" sz="2000" b="1" dirty="0" smtClean="0"/>
              <a:t>)  توسط ساختمان مقطع جیولوجی-هایدرو جیولوجیکی واهداف وظیفوی چاهای برمه تعیین میکردد. </a:t>
            </a:r>
            <a:endParaRPr lang="en-US" sz="2000" b="1" dirty="0"/>
          </a:p>
        </p:txBody>
      </p:sp>
      <p:sp>
        <p:nvSpPr>
          <p:cNvPr id="25" name="Rectangle 24"/>
          <p:cNvSpPr/>
          <p:nvPr/>
        </p:nvSpPr>
        <p:spPr>
          <a:xfrm>
            <a:off x="7086600" y="5562600"/>
            <a:ext cx="2324100" cy="64633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fa-IR" b="1" dirty="0" smtClean="0"/>
              <a:t>قطرستون استخراجی وتأمین </a:t>
            </a:r>
          </a:p>
          <a:p>
            <a:r>
              <a:rPr lang="fa-IR" b="1" dirty="0" smtClean="0"/>
              <a:t>امکانات استفاده از تجهیزات </a:t>
            </a:r>
            <a:endParaRPr lang="en-US" b="1" dirty="0"/>
          </a:p>
        </p:txBody>
      </p:sp>
      <p:sp>
        <p:nvSpPr>
          <p:cNvPr id="26" name="Rectangle 25"/>
          <p:cNvSpPr/>
          <p:nvPr/>
        </p:nvSpPr>
        <p:spPr>
          <a:xfrm>
            <a:off x="3733800" y="5562600"/>
            <a:ext cx="2857500" cy="64633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fa-IR" b="1" dirty="0" smtClean="0"/>
              <a:t>فلترهای چاهای هایدروجیولوجیکی </a:t>
            </a:r>
          </a:p>
          <a:p>
            <a:pPr algn="r" rtl="1"/>
            <a:r>
              <a:rPr lang="fa-IR" b="1" dirty="0" smtClean="0"/>
              <a:t>ودو وظیفه اساسی  آن ساختار فلتر</a:t>
            </a:r>
            <a:endParaRPr lang="en-US" dirty="0"/>
          </a:p>
        </p:txBody>
      </p:sp>
      <p:sp>
        <p:nvSpPr>
          <p:cNvPr id="27" name="Rectangle 26"/>
          <p:cNvSpPr/>
          <p:nvPr/>
        </p:nvSpPr>
        <p:spPr>
          <a:xfrm>
            <a:off x="762000" y="5562600"/>
            <a:ext cx="2476500" cy="64633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r" rtl="1"/>
            <a:r>
              <a:rPr lang="fa-IR" b="1" dirty="0" smtClean="0"/>
              <a:t>ساده ترین طریقه ایزولیشن </a:t>
            </a:r>
          </a:p>
          <a:p>
            <a:r>
              <a:rPr lang="fa-IR" b="1" dirty="0" smtClean="0"/>
              <a:t>طبقه آبدارازانتروالهای فوق تر </a:t>
            </a:r>
            <a:endParaRPr lang="en-US" b="1" dirty="0"/>
          </a:p>
        </p:txBody>
      </p:sp>
      <p:sp>
        <p:nvSpPr>
          <p:cNvPr id="28" name="Down Arrow 27"/>
          <p:cNvSpPr/>
          <p:nvPr/>
        </p:nvSpPr>
        <p:spPr>
          <a:xfrm flipH="1">
            <a:off x="8153400" y="5334000"/>
            <a:ext cx="45719" cy="152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Down Arrow 28"/>
          <p:cNvSpPr/>
          <p:nvPr/>
        </p:nvSpPr>
        <p:spPr>
          <a:xfrm>
            <a:off x="5105400" y="5334000"/>
            <a:ext cx="76200" cy="152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Down Arrow 29"/>
          <p:cNvSpPr/>
          <p:nvPr/>
        </p:nvSpPr>
        <p:spPr>
          <a:xfrm>
            <a:off x="1981200" y="5334000"/>
            <a:ext cx="45719" cy="152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Picture 8"/>
          <p:cNvPicPr/>
          <p:nvPr/>
        </p:nvPicPr>
        <p:blipFill>
          <a:blip r:embed="rId2" cstate="print"/>
          <a:srcRect t="280"/>
          <a:stretch>
            <a:fillRect/>
          </a:stretch>
        </p:blipFill>
        <p:spPr>
          <a:xfrm>
            <a:off x="1143000" y="304800"/>
            <a:ext cx="800100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1506" name="WordArt 2"/>
          <p:cNvSpPr>
            <a:spLocks noChangeArrowheads="1" noChangeShapeType="1" noTextEdit="1"/>
          </p:cNvSpPr>
          <p:nvPr/>
        </p:nvSpPr>
        <p:spPr bwMode="auto">
          <a:xfrm rot="5400000">
            <a:off x="1276350" y="476250"/>
            <a:ext cx="152400" cy="114300"/>
          </a:xfrm>
          <a:prstGeom prst="rect">
            <a:avLst/>
          </a:prstGeom>
        </p:spPr>
        <p:txBody>
          <a:bodyPr vert="wordArtVert" wrap="none" fromWordArt="1">
            <a:prstTxWarp prst="textPlain">
              <a:avLst>
                <a:gd name="adj" fmla="val 50000"/>
              </a:avLst>
            </a:prstTxWarp>
          </a:bodyPr>
          <a:lstStyle/>
          <a:p>
            <a:pPr algn="ctr" rtl="0" fontAlgn="auto"/>
            <a:r>
              <a:rPr lang="en-US" sz="3600" kern="10" spc="0" dirty="0" smtClean="0">
                <a:ln w="9525">
                  <a:solidFill>
                    <a:srgbClr val="000000"/>
                  </a:solidFill>
                  <a:round/>
                  <a:headEnd/>
                  <a:tailEnd/>
                </a:ln>
                <a:solidFill>
                  <a:srgbClr val="000000"/>
                </a:solidFill>
                <a:effectLst/>
                <a:latin typeface="Arial Black"/>
              </a:rPr>
              <a:t>a</a:t>
            </a:r>
            <a:endParaRPr lang="en-US" sz="3600" kern="10" spc="0" dirty="0">
              <a:ln w="9525">
                <a:solidFill>
                  <a:srgbClr val="000000"/>
                </a:solidFill>
                <a:round/>
                <a:headEnd/>
                <a:tailEnd/>
              </a:ln>
              <a:solidFill>
                <a:srgbClr val="000000"/>
              </a:solidFill>
              <a:effectLst/>
              <a:latin typeface="Arial Black"/>
            </a:endParaRPr>
          </a:p>
        </p:txBody>
      </p:sp>
      <p:sp>
        <p:nvSpPr>
          <p:cNvPr id="21507" name="Rectangle 3"/>
          <p:cNvSpPr>
            <a:spLocks noChangeArrowheads="1"/>
          </p:cNvSpPr>
          <p:nvPr/>
        </p:nvSpPr>
        <p:spPr bwMode="auto">
          <a:xfrm>
            <a:off x="914400" y="5181600"/>
            <a:ext cx="8305800" cy="954107"/>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085850" algn="r"/>
              </a:tabLst>
            </a:pPr>
            <a:r>
              <a:rPr kumimoji="0" lang="fa-IR" sz="14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شکل 2. ساختاراصولی چاهای برمه هایدروجیولوجیکی (متودهای ساحوی.... 2000):     </a:t>
            </a:r>
          </a:p>
          <a:p>
            <a:pPr marL="0" marR="0" lvl="0" indent="0" algn="r" defTabSz="914400" rtl="1" eaLnBrk="1" fontAlgn="base" latinLnBrk="0" hangingPunct="1">
              <a:lnSpc>
                <a:spcPct val="100000"/>
              </a:lnSpc>
              <a:spcBef>
                <a:spcPct val="0"/>
              </a:spcBef>
              <a:spcAft>
                <a:spcPct val="0"/>
              </a:spcAft>
              <a:buClrTx/>
              <a:buSzTx/>
              <a:buFontTx/>
              <a:buNone/>
              <a:tabLst>
                <a:tab pos="1085850" algn="r"/>
              </a:tabLst>
            </a:pPr>
            <a:r>
              <a:rPr kumimoji="0" lang="ru-RU" sz="14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а</a:t>
            </a:r>
            <a:r>
              <a:rPr kumimoji="0" lang="fa-IR" sz="14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 باستون فلتری که از دهانه چاه عملی میگردد.   </a:t>
            </a:r>
            <a:r>
              <a:rPr kumimoji="0" lang="en-US" sz="14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b</a:t>
            </a:r>
            <a:r>
              <a:rPr kumimoji="0" lang="fa-IR" sz="14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 با فلتر«مخفی»؛    </a:t>
            </a:r>
            <a:r>
              <a:rPr kumimoji="0" lang="en-US" sz="14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c</a:t>
            </a:r>
            <a:r>
              <a:rPr kumimoji="0" lang="fa-IR" sz="14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 بدون فلتر.  1. کاندوکتور؛ 2. سمنتیشن عقب نل؛   3. ستون استخراجی (مورد بهره برداری)؛   4. سمنتیشن </a:t>
            </a:r>
          </a:p>
          <a:p>
            <a:pPr marL="0" marR="0" lvl="0" indent="0" algn="r" defTabSz="914400" rtl="1" eaLnBrk="1" fontAlgn="base" latinLnBrk="0" hangingPunct="1">
              <a:lnSpc>
                <a:spcPct val="100000"/>
              </a:lnSpc>
              <a:spcBef>
                <a:spcPct val="0"/>
              </a:spcBef>
              <a:spcAft>
                <a:spcPct val="0"/>
              </a:spcAft>
              <a:buClrTx/>
              <a:buSzTx/>
              <a:buFontTx/>
              <a:buNone/>
              <a:tabLst>
                <a:tab pos="1085850" algn="r"/>
              </a:tabLst>
            </a:pPr>
            <a:r>
              <a:rPr kumimoji="0" lang="fa-IR" sz="14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عقب  نل- بین نل ها؛   5. تمپون </a:t>
            </a:r>
            <a:r>
              <a:rPr kumimoji="0" lang="en-US" sz="14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tampon</a:t>
            </a:r>
            <a:r>
              <a:rPr kumimoji="0" lang="fa-IR" sz="14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 یا وال؛   6. فلتر،   7. نل های راکد فوق فلتر، 8. ترسب گاه.</a:t>
            </a:r>
            <a:endParaRPr kumimoji="0" lang="fa-IR"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21508" name="WordArt 4"/>
          <p:cNvSpPr>
            <a:spLocks noChangeArrowheads="1" noChangeShapeType="1" noTextEdit="1"/>
          </p:cNvSpPr>
          <p:nvPr/>
        </p:nvSpPr>
        <p:spPr bwMode="auto">
          <a:xfrm rot="5400000">
            <a:off x="3886199" y="381001"/>
            <a:ext cx="152402" cy="152400"/>
          </a:xfrm>
          <a:prstGeom prst="rect">
            <a:avLst/>
          </a:prstGeom>
        </p:spPr>
        <p:txBody>
          <a:bodyPr vert="wordArtVert" wrap="none" fromWordArt="1">
            <a:prstTxWarp prst="textPlain">
              <a:avLst>
                <a:gd name="adj" fmla="val 50000"/>
              </a:avLst>
            </a:prstTxWarp>
          </a:bodyPr>
          <a:lstStyle/>
          <a:p>
            <a:pPr algn="ctr" rtl="0" fontAlgn="auto"/>
            <a:r>
              <a:rPr lang="en-US" sz="3600" kern="10" spc="0" dirty="0" smtClean="0">
                <a:ln w="9525">
                  <a:solidFill>
                    <a:srgbClr val="000000"/>
                  </a:solidFill>
                  <a:round/>
                  <a:headEnd/>
                  <a:tailEnd/>
                </a:ln>
                <a:solidFill>
                  <a:srgbClr val="000000"/>
                </a:solidFill>
                <a:effectLst/>
                <a:latin typeface="Arial Black"/>
              </a:rPr>
              <a:t>b</a:t>
            </a:r>
            <a:endParaRPr lang="en-US" sz="3600" kern="10" spc="0" dirty="0">
              <a:ln w="9525">
                <a:solidFill>
                  <a:srgbClr val="000000"/>
                </a:solidFill>
                <a:round/>
                <a:headEnd/>
                <a:tailEnd/>
              </a:ln>
              <a:solidFill>
                <a:srgbClr val="000000"/>
              </a:solidFill>
              <a:effectLst/>
              <a:latin typeface="Arial Black"/>
            </a:endParaRPr>
          </a:p>
        </p:txBody>
      </p:sp>
      <p:sp>
        <p:nvSpPr>
          <p:cNvPr id="21509" name="WordArt 5"/>
          <p:cNvSpPr>
            <a:spLocks noChangeArrowheads="1" noChangeShapeType="1" noTextEdit="1"/>
          </p:cNvSpPr>
          <p:nvPr/>
        </p:nvSpPr>
        <p:spPr bwMode="auto">
          <a:xfrm rot="5400000">
            <a:off x="6815137" y="423863"/>
            <a:ext cx="152400" cy="219075"/>
          </a:xfrm>
          <a:prstGeom prst="rect">
            <a:avLst/>
          </a:prstGeom>
        </p:spPr>
        <p:txBody>
          <a:bodyPr vert="wordArtVert" wrap="none" fromWordArt="1">
            <a:prstTxWarp prst="textPlain">
              <a:avLst>
                <a:gd name="adj" fmla="val 50000"/>
              </a:avLst>
            </a:prstTxWarp>
          </a:bodyPr>
          <a:lstStyle/>
          <a:p>
            <a:pPr algn="ctr" rtl="0" fontAlgn="auto"/>
            <a:r>
              <a:rPr lang="en-US" sz="3600" kern="10" spc="0" dirty="0" smtClean="0">
                <a:ln w="9525">
                  <a:solidFill>
                    <a:srgbClr val="000000"/>
                  </a:solidFill>
                  <a:round/>
                  <a:headEnd/>
                  <a:tailEnd/>
                </a:ln>
                <a:solidFill>
                  <a:srgbClr val="000000"/>
                </a:solidFill>
                <a:effectLst/>
                <a:latin typeface="Arial Black"/>
              </a:rPr>
              <a:t>c</a:t>
            </a:r>
            <a:endParaRPr lang="en-US" sz="3600" kern="10" spc="0" dirty="0">
              <a:ln w="9525">
                <a:solidFill>
                  <a:srgbClr val="000000"/>
                </a:solidFill>
                <a:round/>
                <a:headEnd/>
                <a:tailEnd/>
              </a:ln>
              <a:solidFill>
                <a:srgbClr val="000000"/>
              </a:solidFill>
              <a:effectLst/>
              <a:latin typeface="Arial Black"/>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838200" y="381000"/>
            <a:ext cx="8347157" cy="461665"/>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r" rtl="1"/>
            <a:r>
              <a:rPr lang="fa-IR" sz="2400" b="1" dirty="0" smtClean="0">
                <a:solidFill>
                  <a:srgbClr val="C00000"/>
                </a:solidFill>
              </a:rPr>
              <a:t>کارهای تجربی- فلتریشنی</a:t>
            </a:r>
            <a:r>
              <a:rPr lang="prs-AF" sz="2400" b="1" dirty="0" smtClean="0">
                <a:solidFill>
                  <a:srgbClr val="C00000"/>
                </a:solidFill>
              </a:rPr>
              <a:t> </a:t>
            </a:r>
            <a:r>
              <a:rPr lang="fa-IR" sz="2400" b="1" dirty="0" smtClean="0"/>
              <a:t>: </a:t>
            </a:r>
            <a:r>
              <a:rPr lang="fa-IR" sz="2000" b="1" dirty="0" smtClean="0"/>
              <a:t>تعیین مشخصات طبقه آبدار وارزیابی پارامترهای دیامیکی آنها </a:t>
            </a:r>
            <a:endParaRPr lang="en-US" sz="2000" b="1" dirty="0"/>
          </a:p>
        </p:txBody>
      </p:sp>
      <p:sp>
        <p:nvSpPr>
          <p:cNvPr id="5" name="Rectangle 4"/>
          <p:cNvSpPr/>
          <p:nvPr/>
        </p:nvSpPr>
        <p:spPr>
          <a:xfrm>
            <a:off x="7467600" y="1295400"/>
            <a:ext cx="2209800" cy="1477328"/>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r" rtl="1"/>
            <a:r>
              <a:rPr lang="fa-IR" b="1" dirty="0" smtClean="0"/>
              <a:t>نالیف (ریختن یا </a:t>
            </a:r>
            <a:r>
              <a:rPr lang="en-US" b="1" dirty="0" smtClean="0"/>
              <a:t>spilling</a:t>
            </a:r>
            <a:r>
              <a:rPr lang="fa-IR" b="1" dirty="0" smtClean="0"/>
              <a:t> </a:t>
            </a:r>
          </a:p>
          <a:p>
            <a:pPr algn="r" rtl="1"/>
            <a:r>
              <a:rPr lang="fa-IR" b="1" dirty="0" smtClean="0"/>
              <a:t>آب درشورف هاوگودال ها:</a:t>
            </a:r>
          </a:p>
          <a:p>
            <a:pPr algn="r" rtl="1"/>
            <a:r>
              <a:rPr lang="fa-IR" b="1" dirty="0" smtClean="0"/>
              <a:t>شیمای ساده (بولدریف) و</a:t>
            </a:r>
          </a:p>
          <a:p>
            <a:pPr algn="r" rtl="1"/>
            <a:r>
              <a:rPr lang="fa-IR" b="1" dirty="0" smtClean="0"/>
              <a:t>شیمای کاملتر- نیستروف</a:t>
            </a:r>
            <a:endParaRPr lang="en-US" b="1" dirty="0"/>
          </a:p>
        </p:txBody>
      </p:sp>
      <p:sp>
        <p:nvSpPr>
          <p:cNvPr id="6" name="Rectangle 5"/>
          <p:cNvSpPr/>
          <p:nvPr/>
        </p:nvSpPr>
        <p:spPr>
          <a:xfrm>
            <a:off x="5410200" y="1295400"/>
            <a:ext cx="1905000" cy="1477328"/>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r" rtl="1"/>
            <a:r>
              <a:rPr lang="fa-IR" b="1" dirty="0" smtClean="0"/>
              <a:t>آبکشی های تجربی از</a:t>
            </a:r>
          </a:p>
          <a:p>
            <a:pPr algn="r" rtl="1"/>
            <a:r>
              <a:rPr lang="fa-IR" b="1" dirty="0" smtClean="0"/>
              <a:t>چاها ویا پمپ تست. ازنگاه</a:t>
            </a:r>
            <a:r>
              <a:rPr lang="prs-AF" b="1" dirty="0" smtClean="0"/>
              <a:t> </a:t>
            </a:r>
            <a:r>
              <a:rPr lang="fa-IR" b="1" dirty="0" smtClean="0"/>
              <a:t>هدف، سازمان دهی و</a:t>
            </a:r>
            <a:r>
              <a:rPr lang="prs-AF" b="1" dirty="0" smtClean="0"/>
              <a:t> </a:t>
            </a:r>
            <a:r>
              <a:rPr lang="fa-IR" b="1" dirty="0" smtClean="0"/>
              <a:t>حصول</a:t>
            </a:r>
            <a:r>
              <a:rPr lang="prs-AF" b="1" dirty="0" smtClean="0"/>
              <a:t>  </a:t>
            </a:r>
            <a:r>
              <a:rPr lang="fa-IR" b="1" dirty="0" smtClean="0"/>
              <a:t>نتایج به انواع ذیل :</a:t>
            </a:r>
            <a:endParaRPr lang="en-US" b="1" dirty="0"/>
          </a:p>
        </p:txBody>
      </p:sp>
      <p:sp>
        <p:nvSpPr>
          <p:cNvPr id="7" name="Rectangle 6"/>
          <p:cNvSpPr/>
          <p:nvPr/>
        </p:nvSpPr>
        <p:spPr>
          <a:xfrm>
            <a:off x="3048000" y="1447800"/>
            <a:ext cx="2057400"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r" rtl="1"/>
            <a:r>
              <a:rPr lang="fa-IR" sz="2000" b="1" dirty="0" smtClean="0"/>
              <a:t>فروریختن ویا تزریق آب درچاها</a:t>
            </a:r>
            <a:r>
              <a:rPr lang="prs-AF" sz="2000" b="1" dirty="0" smtClean="0"/>
              <a:t> (معکوس عملیه آبکشی)</a:t>
            </a:r>
            <a:endParaRPr lang="en-US" sz="2000" b="1" dirty="0"/>
          </a:p>
        </p:txBody>
      </p:sp>
      <p:sp>
        <p:nvSpPr>
          <p:cNvPr id="21505" name="Rectangle 1"/>
          <p:cNvSpPr>
            <a:spLocks noChangeArrowheads="1"/>
          </p:cNvSpPr>
          <p:nvPr/>
        </p:nvSpPr>
        <p:spPr bwMode="auto">
          <a:xfrm>
            <a:off x="228600" y="1600200"/>
            <a:ext cx="2590800" cy="70788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085850" algn="r"/>
              </a:tabLst>
            </a:pPr>
            <a:r>
              <a:rPr kumimoji="0" lang="fa-IR" sz="20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تحقیقات اندیکاتوری، </a:t>
            </a:r>
          </a:p>
          <a:p>
            <a:pPr marL="0" marR="0" lvl="0" indent="0" algn="justLow" defTabSz="914400" rtl="1" eaLnBrk="1" fontAlgn="base" latinLnBrk="0" hangingPunct="1">
              <a:lnSpc>
                <a:spcPct val="100000"/>
              </a:lnSpc>
              <a:spcBef>
                <a:spcPct val="0"/>
              </a:spcBef>
              <a:spcAft>
                <a:spcPct val="0"/>
              </a:spcAft>
              <a:buClrTx/>
              <a:buSzTx/>
              <a:buFontTx/>
              <a:buNone/>
              <a:tabLst>
                <a:tab pos="1085850" algn="r"/>
              </a:tabLst>
            </a:pPr>
            <a:r>
              <a:rPr kumimoji="0" lang="fa-IR" sz="20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دبتی وسایر متودها.</a:t>
            </a:r>
            <a:endParaRPr kumimoji="0" lang="fa-IR" sz="2000" b="1" i="0" u="none" strike="noStrike" cap="none" normalizeH="0" baseline="0" dirty="0" smtClean="0">
              <a:ln>
                <a:noFill/>
              </a:ln>
              <a:solidFill>
                <a:schemeClr val="tx1"/>
              </a:solidFill>
              <a:effectLst/>
              <a:latin typeface="Arial" pitchFamily="34" charset="0"/>
              <a:cs typeface="Arial" pitchFamily="34" charset="0"/>
            </a:endParaRPr>
          </a:p>
        </p:txBody>
      </p:sp>
      <p:cxnSp>
        <p:nvCxnSpPr>
          <p:cNvPr id="10" name="Straight Arrow Connector 9"/>
          <p:cNvCxnSpPr/>
          <p:nvPr/>
        </p:nvCxnSpPr>
        <p:spPr>
          <a:xfrm>
            <a:off x="7162800" y="914400"/>
            <a:ext cx="9906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endCxn id="6" idx="0"/>
          </p:cNvCxnSpPr>
          <p:nvPr/>
        </p:nvCxnSpPr>
        <p:spPr>
          <a:xfrm flipH="1">
            <a:off x="6362700" y="914400"/>
            <a:ext cx="93606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endCxn id="7" idx="0"/>
          </p:cNvCxnSpPr>
          <p:nvPr/>
        </p:nvCxnSpPr>
        <p:spPr>
          <a:xfrm flipH="1">
            <a:off x="4076700" y="914400"/>
            <a:ext cx="28575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1295400" y="914400"/>
            <a:ext cx="5136616"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508" name="Rectangle 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509" name="Rectangle 5"/>
          <p:cNvSpPr>
            <a:spLocks noChangeArrowheads="1"/>
          </p:cNvSpPr>
          <p:nvPr/>
        </p:nvSpPr>
        <p:spPr bwMode="auto">
          <a:xfrm>
            <a:off x="0" y="26670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ahoma" pitchFamily="34" charset="0"/>
                <a:ea typeface="Times New Roman" pitchFamily="18" charset="0"/>
                <a:cs typeface="Tahoma" pitchFamily="34" charset="0"/>
              </a:rPr>
              <a:t> </a:t>
            </a:r>
            <a:r>
              <a:rPr kumimoji="0" lang="en-US" sz="9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511" name="Rectangle 7"/>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514" name="Rectangle 10"/>
          <p:cNvSpPr>
            <a:spLocks noChangeArrowheads="1"/>
          </p:cNvSpPr>
          <p:nvPr/>
        </p:nvSpPr>
        <p:spPr bwMode="auto">
          <a:xfrm>
            <a:off x="0" y="0"/>
            <a:ext cx="9906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515" name="Rectangle 11"/>
          <p:cNvSpPr>
            <a:spLocks noChangeArrowheads="1"/>
          </p:cNvSpPr>
          <p:nvPr/>
        </p:nvSpPr>
        <p:spPr bwMode="auto">
          <a:xfrm>
            <a:off x="0" y="914400"/>
            <a:ext cx="9906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516" name="Rectangle 12"/>
          <p:cNvSpPr>
            <a:spLocks noChangeArrowheads="1"/>
          </p:cNvSpPr>
          <p:nvPr/>
        </p:nvSpPr>
        <p:spPr bwMode="auto">
          <a:xfrm>
            <a:off x="0" y="154305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ahoma" pitchFamily="34" charset="0"/>
                <a:ea typeface="Times New Roman" pitchFamily="18" charset="0"/>
                <a:cs typeface="Tahoma"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40" name="Object 39"/>
          <p:cNvGraphicFramePr>
            <a:graphicFrameLocks noChangeAspect="1"/>
          </p:cNvGraphicFramePr>
          <p:nvPr/>
        </p:nvGraphicFramePr>
        <p:xfrm>
          <a:off x="4895850" y="3319463"/>
          <a:ext cx="114300" cy="215900"/>
        </p:xfrm>
        <a:graphic>
          <a:graphicData uri="http://schemas.openxmlformats.org/presentationml/2006/ole">
            <p:oleObj spid="_x0000_s21523" name="Equation" r:id="rId3" imgW="114120" imgH="215640" progId="Equation.3">
              <p:embed/>
            </p:oleObj>
          </a:graphicData>
        </a:graphic>
      </p:graphicFrame>
      <p:sp>
        <p:nvSpPr>
          <p:cNvPr id="21533" name="Rectangle 29"/>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1532" name="Picture 28"/>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8229600" y="3581400"/>
            <a:ext cx="1286934" cy="609601"/>
          </a:xfrm>
          <a:prstGeom prst="rect">
            <a:avLst/>
          </a:prstGeom>
          <a:noFill/>
        </p:spPr>
      </p:pic>
      <p:sp>
        <p:nvSpPr>
          <p:cNvPr id="21535" name="Rectangle 31"/>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1534" name="Picture 30"/>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8305800" y="4191000"/>
            <a:ext cx="1209675" cy="664469"/>
          </a:xfrm>
          <a:prstGeom prst="rect">
            <a:avLst/>
          </a:prstGeom>
          <a:noFill/>
        </p:spPr>
      </p:pic>
      <p:sp>
        <p:nvSpPr>
          <p:cNvPr id="21537" name="Rectangle 33"/>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1536" name="Picture 32"/>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7772400" y="5715000"/>
            <a:ext cx="1854197" cy="695324"/>
          </a:xfrm>
          <a:prstGeom prst="rect">
            <a:avLst/>
          </a:prstGeom>
          <a:noFill/>
        </p:spPr>
      </p:pic>
      <p:sp>
        <p:nvSpPr>
          <p:cNvPr id="55" name="Rectangle 54"/>
          <p:cNvSpPr/>
          <p:nvPr/>
        </p:nvSpPr>
        <p:spPr>
          <a:xfrm>
            <a:off x="7924800" y="3124200"/>
            <a:ext cx="1523174" cy="369332"/>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fa-IR" dirty="0" smtClean="0"/>
              <a:t>د</a:t>
            </a:r>
            <a:r>
              <a:rPr lang="fa-IR" b="1" dirty="0" smtClean="0"/>
              <a:t>رطریقه بولدریف</a:t>
            </a:r>
            <a:endParaRPr lang="en-US" b="1" dirty="0"/>
          </a:p>
        </p:txBody>
      </p:sp>
      <p:sp>
        <p:nvSpPr>
          <p:cNvPr id="56" name="Rectangle 55"/>
          <p:cNvSpPr/>
          <p:nvPr/>
        </p:nvSpPr>
        <p:spPr>
          <a:xfrm>
            <a:off x="8001000" y="5029200"/>
            <a:ext cx="1702710" cy="369332"/>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fa-IR" b="1" dirty="0" smtClean="0"/>
              <a:t>در طریقه نیستروف </a:t>
            </a:r>
            <a:endParaRPr lang="en-US" b="1" dirty="0"/>
          </a:p>
        </p:txBody>
      </p:sp>
      <p:sp>
        <p:nvSpPr>
          <p:cNvPr id="59" name="Rectangle 58"/>
          <p:cNvSpPr/>
          <p:nvPr/>
        </p:nvSpPr>
        <p:spPr>
          <a:xfrm>
            <a:off x="5562600" y="2971800"/>
            <a:ext cx="1979285" cy="92333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r" rtl="1"/>
            <a:r>
              <a:rPr lang="fa-IR" b="1" dirty="0" smtClean="0"/>
              <a:t>نمونه وی نوع اساسی. </a:t>
            </a:r>
          </a:p>
          <a:p>
            <a:pPr algn="r" rtl="1"/>
            <a:r>
              <a:rPr lang="fa-IR" b="1" dirty="0" smtClean="0"/>
              <a:t>مسایل اساسسی آن. ارزیابی پارامتر ها</a:t>
            </a:r>
            <a:endParaRPr lang="en-US" b="1" dirty="0"/>
          </a:p>
        </p:txBody>
      </p:sp>
      <p:sp>
        <p:nvSpPr>
          <p:cNvPr id="60" name="Rectangle 59"/>
          <p:cNvSpPr/>
          <p:nvPr/>
        </p:nvSpPr>
        <p:spPr>
          <a:xfrm>
            <a:off x="5638800" y="4495800"/>
            <a:ext cx="1909497" cy="369332"/>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pPr algn="r" rtl="1"/>
            <a:r>
              <a:rPr lang="fa-IR" dirty="0" smtClean="0"/>
              <a:t> </a:t>
            </a:r>
            <a:r>
              <a:rPr lang="fa-IR" b="1" dirty="0" smtClean="0"/>
              <a:t>تجربی: یگانه وگروپی</a:t>
            </a:r>
            <a:endParaRPr lang="en-US" b="1" dirty="0"/>
          </a:p>
        </p:txBody>
      </p:sp>
      <p:sp>
        <p:nvSpPr>
          <p:cNvPr id="61" name="Rectangle 60"/>
          <p:cNvSpPr/>
          <p:nvPr/>
        </p:nvSpPr>
        <p:spPr>
          <a:xfrm>
            <a:off x="5486400" y="5181600"/>
            <a:ext cx="2275612" cy="92333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r" rtl="1"/>
            <a:r>
              <a:rPr lang="fa-IR" b="1" dirty="0" smtClean="0"/>
              <a:t>تجربی–استخراجی : درطی</a:t>
            </a:r>
          </a:p>
          <a:p>
            <a:pPr algn="r" rtl="1"/>
            <a:r>
              <a:rPr lang="fa-IR" b="1" dirty="0" smtClean="0"/>
              <a:t>10-15 شبانه روزبا دوسه</a:t>
            </a:r>
          </a:p>
          <a:p>
            <a:pPr algn="r" rtl="1"/>
            <a:r>
              <a:rPr lang="fa-IR" b="1" dirty="0" smtClean="0"/>
              <a:t> بارپایین آوردن سطح آب</a:t>
            </a:r>
            <a:endParaRPr lang="en-US" b="1" dirty="0"/>
          </a:p>
        </p:txBody>
      </p:sp>
      <p:sp>
        <p:nvSpPr>
          <p:cNvPr id="74" name="Down Arrow 73"/>
          <p:cNvSpPr/>
          <p:nvPr/>
        </p:nvSpPr>
        <p:spPr>
          <a:xfrm>
            <a:off x="6324600" y="2667000"/>
            <a:ext cx="762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Down Arrow 74"/>
          <p:cNvSpPr/>
          <p:nvPr/>
        </p:nvSpPr>
        <p:spPr>
          <a:xfrm>
            <a:off x="6400800" y="3962400"/>
            <a:ext cx="76200"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Down Arrow 75"/>
          <p:cNvSpPr/>
          <p:nvPr/>
        </p:nvSpPr>
        <p:spPr>
          <a:xfrm>
            <a:off x="6400800" y="4876800"/>
            <a:ext cx="762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2743200" y="2971800"/>
            <a:ext cx="2514600" cy="3139321"/>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r" rtl="1">
              <a:tabLst>
                <a:tab pos="2071688" algn="l"/>
              </a:tabLst>
            </a:pPr>
            <a:r>
              <a:rPr lang="fa-IR" sz="2000" b="1" dirty="0" smtClean="0"/>
              <a:t>هدف</a:t>
            </a:r>
            <a:r>
              <a:rPr lang="prs-AF" sz="2000" b="1" dirty="0" smtClean="0"/>
              <a:t>:</a:t>
            </a:r>
            <a:r>
              <a:rPr lang="fa-IR" sz="2000" b="1" dirty="0" smtClean="0"/>
              <a:t>تعیین جذب مخصوصه و خواص فلتریشنی احجارغیرمشبوع ویاآبداربطورعمده در وقت ارزیابی خواص فلتریشنی احجارپاشان ودرزداردرصورت عمق زیاد سطح آب.</a:t>
            </a:r>
            <a:r>
              <a:rPr lang="prs-AF" sz="2000" b="1" dirty="0" smtClean="0"/>
              <a:t> تعی</a:t>
            </a:r>
            <a:r>
              <a:rPr lang="fa-IR" sz="2000" b="1" dirty="0" smtClean="0"/>
              <a:t>ی</a:t>
            </a:r>
            <a:r>
              <a:rPr lang="prs-AF" sz="2000" b="1" dirty="0" smtClean="0"/>
              <a:t>ین </a:t>
            </a:r>
            <a:r>
              <a:rPr lang="en-US" sz="2000" b="1" dirty="0" smtClean="0"/>
              <a:t>k</a:t>
            </a:r>
            <a:r>
              <a:rPr lang="fa-IR" sz="2000" b="1" dirty="0" smtClean="0"/>
              <a:t> فورمول های محاسبوی از آبکشی </a:t>
            </a:r>
            <a:r>
              <a:rPr lang="fa-IR" b="1" dirty="0" smtClean="0"/>
              <a:t>ها. </a:t>
            </a:r>
            <a:endParaRPr lang="en-US" b="1" dirty="0"/>
          </a:p>
        </p:txBody>
      </p:sp>
      <p:sp>
        <p:nvSpPr>
          <p:cNvPr id="35" name="Rectangle 34"/>
          <p:cNvSpPr/>
          <p:nvPr/>
        </p:nvSpPr>
        <p:spPr>
          <a:xfrm>
            <a:off x="381000" y="2971800"/>
            <a:ext cx="2133600" cy="2831544"/>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r" rtl="1"/>
            <a:r>
              <a:rPr lang="fa-IR" sz="2000" b="1" dirty="0" smtClean="0"/>
              <a:t>هدف :تعیین سرعت، منفذداری موثرو میکرودیسپرشن. چاه تجربی وچاه مشاهداتی</a:t>
            </a:r>
          </a:p>
          <a:p>
            <a:pPr algn="r" rtl="1"/>
            <a:r>
              <a:rPr lang="fa-IR" sz="2000" b="1" dirty="0" smtClean="0"/>
              <a:t> و اندیکاتورها. تثبیف معرف به کمک متد های کالومتریکی، کیمیاوی ویاالکتریکی. </a:t>
            </a:r>
          </a:p>
          <a:p>
            <a:pPr algn="r" rtl="1"/>
            <a:endParaRPr lang="en-US" dirty="0"/>
          </a:p>
        </p:txBody>
      </p:sp>
      <p:sp>
        <p:nvSpPr>
          <p:cNvPr id="36" name="Down Arrow 35"/>
          <p:cNvSpPr/>
          <p:nvPr/>
        </p:nvSpPr>
        <p:spPr>
          <a:xfrm>
            <a:off x="4038600" y="2514600"/>
            <a:ext cx="45719"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Down Arrow 36"/>
          <p:cNvSpPr/>
          <p:nvPr/>
        </p:nvSpPr>
        <p:spPr>
          <a:xfrm flipH="1">
            <a:off x="1447799" y="2362200"/>
            <a:ext cx="45719"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p:nvPr/>
        </p:nvPicPr>
        <p:blipFill rotWithShape="1">
          <a:blip r:embed="rId2" cstate="print">
            <a:extLst>
              <a:ext uri="{28A0092B-C50C-407E-A947-70E740481C1C}">
                <a14:useLocalDpi xmlns:lc="http://schemas.openxmlformats.org/drawingml/2006/lockedCanvas" xmlns:pic="http://schemas.openxmlformats.org/drawingml/2006/picture" xmlns:arto="http://schemas.microsoft.com/office/word/2006/arto"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xmlns:p="http://schemas.openxmlformats.org/presentationml/2006/main" xmlns:r="http://schemas.openxmlformats.org/officeDocument/2006/relationships" xmlns:a="http://schemas.openxmlformats.org/drawingml/2006/main" val="0"/>
              </a:ext>
            </a:extLst>
          </a:blip>
          <a:srcRect l="4334" t="27376" r="55538" b="13417"/>
          <a:stretch/>
        </p:blipFill>
        <p:spPr bwMode="auto">
          <a:xfrm>
            <a:off x="381000" y="304800"/>
            <a:ext cx="4953000" cy="6172200"/>
          </a:xfrm>
          <a:prstGeom prst="rect">
            <a:avLst/>
          </a:prstGeom>
          <a:noFill/>
          <a:ln>
            <a:noFill/>
          </a:ln>
          <a:extLst>
            <a:ext uri="{53640926-AAD7-44D8-BBD7-CCE9431645EC}">
              <a14:shadowObscured xmlns:lc="http://schemas.openxmlformats.org/drawingml/2006/lockedCanvas" xmlns:pic="http://schemas.openxmlformats.org/drawingml/2006/picture" xmlns:arto="http://schemas.microsoft.com/office/word/2006/arto"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xmlns:p="http://schemas.openxmlformats.org/presentationml/2006/main" xmlns:r="http://schemas.openxmlformats.org/officeDocument/2006/relationships" xmlns:a="http://schemas.openxmlformats.org/drawingml/2006/main"/>
            </a:ext>
          </a:extLst>
        </p:spPr>
      </p:pic>
      <p:sp>
        <p:nvSpPr>
          <p:cNvPr id="3" name="Rectangle 2"/>
          <p:cNvSpPr/>
          <p:nvPr/>
        </p:nvSpPr>
        <p:spPr>
          <a:xfrm>
            <a:off x="2895600" y="4495801"/>
            <a:ext cx="1752601" cy="369332"/>
          </a:xfrm>
          <a:prstGeom prst="rect">
            <a:avLst/>
          </a:prstGeom>
        </p:spPr>
        <p:txBody>
          <a:bodyPr wrap="square">
            <a:spAutoFit/>
          </a:bodyPr>
          <a:lstStyle/>
          <a:p>
            <a:r>
              <a:rPr lang="fa-IR" dirty="0" smtClean="0"/>
              <a:t>زون مشبوعیت کامل</a:t>
            </a:r>
            <a:endParaRPr lang="en-US" dirty="0"/>
          </a:p>
        </p:txBody>
      </p:sp>
      <p:sp>
        <p:nvSpPr>
          <p:cNvPr id="33794" name="WordArt 2"/>
          <p:cNvSpPr>
            <a:spLocks noChangeArrowheads="1" noChangeShapeType="1" noTextEdit="1"/>
          </p:cNvSpPr>
          <p:nvPr/>
        </p:nvSpPr>
        <p:spPr bwMode="auto">
          <a:xfrm>
            <a:off x="3276600" y="5867400"/>
            <a:ext cx="1524000" cy="228600"/>
          </a:xfrm>
          <a:prstGeom prst="rect">
            <a:avLst/>
          </a:prstGeom>
        </p:spPr>
        <p:txBody>
          <a:bodyPr wrap="none" fromWordArt="1">
            <a:prstTxWarp prst="textPlain">
              <a:avLst>
                <a:gd name="adj" fmla="val 50000"/>
              </a:avLst>
            </a:prstTxWarp>
          </a:bodyPr>
          <a:lstStyle/>
          <a:p>
            <a:pPr algn="ctr" rtl="1"/>
            <a:r>
              <a:rPr lang="prs-AF" sz="1800" kern="10" spc="0" smtClean="0">
                <a:ln w="9525">
                  <a:noFill/>
                  <a:round/>
                  <a:headEnd/>
                  <a:tailEnd/>
                </a:ln>
                <a:solidFill>
                  <a:srgbClr val="000000"/>
                </a:solidFill>
                <a:effectLst/>
                <a:latin typeface="Times New Roman"/>
                <a:cs typeface="Times New Roman"/>
              </a:rPr>
              <a:t>زون مشبوعیت کاپلیاری</a:t>
            </a:r>
            <a:endParaRPr lang="en-US" sz="1800" kern="10" spc="0">
              <a:ln w="9525">
                <a:noFill/>
                <a:round/>
                <a:headEnd/>
                <a:tailEnd/>
              </a:ln>
              <a:solidFill>
                <a:srgbClr val="000000"/>
              </a:solidFill>
              <a:effectLst/>
              <a:latin typeface="Times New Roman"/>
              <a:cs typeface="Times New Roman"/>
            </a:endParaRPr>
          </a:p>
        </p:txBody>
      </p:sp>
      <p:sp>
        <p:nvSpPr>
          <p:cNvPr id="33795" name="Rectangle 3"/>
          <p:cNvSpPr>
            <a:spLocks noChangeArrowheads="1"/>
          </p:cNvSpPr>
          <p:nvPr/>
        </p:nvSpPr>
        <p:spPr bwMode="auto">
          <a:xfrm>
            <a:off x="6172200" y="1276781"/>
            <a:ext cx="2895600" cy="42353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latin typeface="Tahoma" pitchFamily="34" charset="0"/>
                <a:ea typeface="Calibri" pitchFamily="34" charset="0"/>
                <a:cs typeface="Tahoma" pitchFamily="34" charset="0"/>
              </a:rPr>
              <a:t>شکل 3. شیمای فلتریشن انفلترامترهای حلقوی دروقت ریختن آب درشورف ها(طریقه ن. س. نیستروف).</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latin typeface="Tahoma" pitchFamily="34" charset="0"/>
                <a:ea typeface="Calibri" pitchFamily="34" charset="0"/>
                <a:cs typeface="Tahoma" pitchFamily="34" charset="0"/>
              </a:rPr>
              <a:t>1- بشکه درجه دار آب (ظرف ماریوت)؛  2- نل «هوا»؛ 3- نل «آب»؛  4- جدول اندازه گیری آب؛  5- تکیه گاه؛       6- حلقه داخلی؛  7- حلقه خارجی</a:t>
            </a:r>
            <a:r>
              <a:rPr kumimoji="0" lang="fa-IR" sz="2000" b="0" i="0" u="none" strike="noStrike" cap="none" normalizeH="0" baseline="0" dirty="0" smtClean="0">
                <a:ln>
                  <a:noFill/>
                </a:ln>
                <a:solidFill>
                  <a:schemeClr val="tx1"/>
                </a:solidFill>
                <a:effectLst/>
                <a:latin typeface="Tahoma" pitchFamily="34" charset="0"/>
                <a:ea typeface="Calibri" pitchFamily="34" charset="0"/>
                <a:cs typeface="Tahoma" pitchFamily="34" charset="0"/>
              </a:rPr>
              <a:t>.</a:t>
            </a:r>
            <a:endParaRPr kumimoji="0" lang="fa-IR"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1066800"/>
            <a:ext cx="9296400" cy="5410200"/>
          </a:xfrm>
          <a:blipFill>
            <a:blip r:embed="rId2" cstate="print"/>
            <a:tile tx="0" ty="0" sx="100000" sy="100000" flip="none" algn="tl"/>
          </a:blipFill>
        </p:spPr>
        <p:style>
          <a:lnRef idx="1">
            <a:schemeClr val="accent5"/>
          </a:lnRef>
          <a:fillRef idx="2">
            <a:schemeClr val="accent5"/>
          </a:fillRef>
          <a:effectRef idx="1">
            <a:schemeClr val="accent5"/>
          </a:effectRef>
          <a:fontRef idx="minor">
            <a:schemeClr val="dk1"/>
          </a:fontRef>
        </p:style>
        <p:txBody>
          <a:bodyPr>
            <a:normAutofit lnSpcReduction="10000"/>
          </a:bodyPr>
          <a:lstStyle/>
          <a:p>
            <a:pPr algn="r" rtl="1">
              <a:lnSpc>
                <a:spcPct val="110000"/>
              </a:lnSpc>
            </a:pPr>
            <a:r>
              <a:rPr lang="en-US" sz="2000" dirty="0" smtClean="0">
                <a:solidFill>
                  <a:srgbClr val="FF0000"/>
                </a:solidFill>
                <a:latin typeface="Tahoma" pitchFamily="34" charset="0"/>
                <a:ea typeface="Tahoma" pitchFamily="34" charset="0"/>
                <a:cs typeface="Tahoma" pitchFamily="34" charset="0"/>
              </a:rPr>
              <a:t>●</a:t>
            </a:r>
            <a:r>
              <a:rPr lang="en-US" sz="1600" dirty="0" smtClean="0">
                <a:solidFill>
                  <a:srgbClr val="FF0000"/>
                </a:solidFill>
                <a:latin typeface="Tahoma" pitchFamily="34" charset="0"/>
                <a:ea typeface="Tahoma" pitchFamily="34" charset="0"/>
                <a:cs typeface="Tahoma" pitchFamily="34" charset="0"/>
              </a:rPr>
              <a:t> </a:t>
            </a:r>
            <a:r>
              <a:rPr lang="fa-IR" sz="1600" b="1" dirty="0" smtClean="0">
                <a:solidFill>
                  <a:schemeClr val="tx1"/>
                </a:solidFill>
                <a:latin typeface="Tahoma" pitchFamily="34" charset="0"/>
                <a:ea typeface="Tahoma" pitchFamily="34" charset="0"/>
                <a:cs typeface="Tahoma" pitchFamily="34" charset="0"/>
              </a:rPr>
              <a:t>نقشه برداری های جیولوجیکی به عمومی واختصاصی تقسیم می گردند: عمومی دولتی بوده وبه مقیاس های 1:100000-1:500000 واختصاصی برای حل مسایل معین وطبق معمول به مقیاس 1:500- 1:200000اجرا میگردند.</a:t>
            </a:r>
            <a:endParaRPr lang="en-US" sz="1600" b="1" dirty="0" smtClean="0">
              <a:solidFill>
                <a:schemeClr val="tx1"/>
              </a:solidFill>
              <a:latin typeface="Tahoma" pitchFamily="34" charset="0"/>
              <a:ea typeface="Tahoma" pitchFamily="34" charset="0"/>
              <a:cs typeface="Tahoma" pitchFamily="34" charset="0"/>
            </a:endParaRPr>
          </a:p>
          <a:p>
            <a:pPr algn="r" rtl="1">
              <a:lnSpc>
                <a:spcPct val="110000"/>
              </a:lnSpc>
            </a:pPr>
            <a:r>
              <a:rPr lang="en-US" sz="2000" b="1" dirty="0" smtClean="0">
                <a:solidFill>
                  <a:srgbClr val="FF0000"/>
                </a:solidFill>
                <a:latin typeface="Tahoma" pitchFamily="34" charset="0"/>
                <a:ea typeface="Tahoma" pitchFamily="34" charset="0"/>
                <a:cs typeface="Tahoma" pitchFamily="34" charset="0"/>
              </a:rPr>
              <a:t>●</a:t>
            </a:r>
            <a:r>
              <a:rPr lang="fa-IR" sz="1600" b="1" dirty="0" smtClean="0">
                <a:solidFill>
                  <a:schemeClr val="tx1"/>
                </a:solidFill>
                <a:latin typeface="Tahoma" pitchFamily="34" charset="0"/>
                <a:ea typeface="Tahoma" pitchFamily="34" charset="0"/>
                <a:cs typeface="Tahoma" pitchFamily="34" charset="0"/>
              </a:rPr>
              <a:t>مسایل اساسی </a:t>
            </a:r>
            <a:r>
              <a:rPr lang="prs-AF" sz="1600" b="1" dirty="0" smtClean="0">
                <a:solidFill>
                  <a:schemeClr val="tx1"/>
                </a:solidFill>
                <a:latin typeface="Tahoma" pitchFamily="34" charset="0"/>
                <a:ea typeface="Tahoma" pitchFamily="34" charset="0"/>
                <a:cs typeface="Tahoma" pitchFamily="34" charset="0"/>
              </a:rPr>
              <a:t>سروی </a:t>
            </a:r>
            <a:r>
              <a:rPr lang="fa-IR" sz="1600" b="1" dirty="0" smtClean="0">
                <a:solidFill>
                  <a:schemeClr val="tx1"/>
                </a:solidFill>
                <a:latin typeface="Tahoma" pitchFamily="34" charset="0"/>
                <a:ea typeface="Tahoma" pitchFamily="34" charset="0"/>
                <a:cs typeface="Tahoma" pitchFamily="34" charset="0"/>
              </a:rPr>
              <a:t>هایدروجیولوجی: مطالعه قانون مندی گسترش    وشرایط تشکیل آبهای زیرزمینی الی عمق 150-200متربه اساس مواددست داشته ارشیفی، ارزیابی امکان استفاده ازآبهای زیرزمینی برای اهداف عملی، ارزیابی درجه تأثیر</a:t>
            </a:r>
            <a:r>
              <a:rPr lang="prs-AF" sz="1600" b="1" dirty="0" smtClean="0">
                <a:solidFill>
                  <a:schemeClr val="tx1"/>
                </a:solidFill>
                <a:latin typeface="Tahoma" pitchFamily="34" charset="0"/>
                <a:ea typeface="Tahoma" pitchFamily="34" charset="0"/>
                <a:cs typeface="Tahoma" pitchFamily="34" charset="0"/>
              </a:rPr>
              <a:t>ات آنترو</a:t>
            </a:r>
            <a:r>
              <a:rPr lang="fa-IR" sz="1600" b="1" dirty="0" smtClean="0">
                <a:solidFill>
                  <a:schemeClr val="tx1"/>
                </a:solidFill>
                <a:latin typeface="Tahoma" pitchFamily="34" charset="0"/>
                <a:ea typeface="Tahoma" pitchFamily="34" charset="0"/>
                <a:cs typeface="Tahoma" pitchFamily="34" charset="0"/>
              </a:rPr>
              <a:t>پاجنی (یافعایت انسانی)بالای تغییرات پارامترهای آبهای زیرزمنی. </a:t>
            </a:r>
            <a:endParaRPr lang="en-US" sz="1600" b="1" dirty="0" smtClean="0">
              <a:solidFill>
                <a:schemeClr val="tx1"/>
              </a:solidFill>
              <a:latin typeface="Tahoma" pitchFamily="34" charset="0"/>
              <a:ea typeface="Tahoma" pitchFamily="34" charset="0"/>
              <a:cs typeface="Tahoma" pitchFamily="34" charset="0"/>
            </a:endParaRPr>
          </a:p>
          <a:p>
            <a:pPr algn="r" rtl="1">
              <a:lnSpc>
                <a:spcPct val="110000"/>
              </a:lnSpc>
            </a:pPr>
            <a:r>
              <a:rPr lang="en-US" sz="2000" b="1" dirty="0" smtClean="0">
                <a:solidFill>
                  <a:srgbClr val="FF0000"/>
                </a:solidFill>
                <a:latin typeface="Tahoma" pitchFamily="34" charset="0"/>
                <a:ea typeface="Tahoma" pitchFamily="34" charset="0"/>
                <a:cs typeface="Tahoma" pitchFamily="34" charset="0"/>
              </a:rPr>
              <a:t>●</a:t>
            </a:r>
            <a:r>
              <a:rPr lang="fa-IR" sz="1600" b="1" dirty="0" smtClean="0">
                <a:solidFill>
                  <a:srgbClr val="FF0000"/>
                </a:solidFill>
                <a:latin typeface="Tahoma" pitchFamily="34" charset="0"/>
                <a:ea typeface="Tahoma" pitchFamily="34" charset="0"/>
                <a:cs typeface="Tahoma" pitchFamily="34" charset="0"/>
              </a:rPr>
              <a:t> </a:t>
            </a:r>
            <a:r>
              <a:rPr lang="fa-IR" sz="1600" b="1" dirty="0" smtClean="0">
                <a:solidFill>
                  <a:schemeClr val="tx1"/>
                </a:solidFill>
                <a:latin typeface="Tahoma" pitchFamily="34" charset="0"/>
                <a:ea typeface="Tahoma" pitchFamily="34" charset="0"/>
                <a:cs typeface="Tahoma" pitchFamily="34" charset="0"/>
              </a:rPr>
              <a:t>مسایل یادشده فوق بااستفاده ازکمپلکس متودهای تحقیقات ساحوی که دراین حالت درترکیب نقشه برداریهای هایدروجیولوجیکی شامل شده اند حل گردیده وشامل امور ذیل اند:</a:t>
            </a:r>
          </a:p>
          <a:p>
            <a:pPr algn="r" rtl="1">
              <a:lnSpc>
                <a:spcPct val="110000"/>
              </a:lnSpc>
            </a:pPr>
            <a:r>
              <a:rPr lang="fa-IR" sz="2000" b="1" dirty="0" smtClean="0">
                <a:solidFill>
                  <a:srgbClr val="FF0000"/>
                </a:solidFill>
                <a:latin typeface="Tahoma" pitchFamily="34" charset="0"/>
                <a:ea typeface="Tahoma" pitchFamily="34" charset="0"/>
                <a:cs typeface="Tahoma" pitchFamily="34" charset="0"/>
              </a:rPr>
              <a:t>•</a:t>
            </a:r>
            <a:r>
              <a:rPr lang="fa-IR" sz="1600" b="1" dirty="0" smtClean="0">
                <a:solidFill>
                  <a:schemeClr val="tx1"/>
                </a:solidFill>
                <a:latin typeface="Tahoma" pitchFamily="34" charset="0"/>
                <a:ea typeface="Tahoma" pitchFamily="34" charset="0"/>
                <a:cs typeface="Tahoma" pitchFamily="34" charset="0"/>
              </a:rPr>
              <a:t> امورخط السیری با کمپلکس کارهای مشاهداتی معین؛</a:t>
            </a:r>
            <a:endParaRPr lang="en-US" sz="1600" b="1" dirty="0" smtClean="0">
              <a:solidFill>
                <a:schemeClr val="tx1"/>
              </a:solidFill>
              <a:latin typeface="Tahoma" pitchFamily="34" charset="0"/>
              <a:ea typeface="Tahoma" pitchFamily="34" charset="0"/>
              <a:cs typeface="Tahoma" pitchFamily="34" charset="0"/>
            </a:endParaRPr>
          </a:p>
          <a:p>
            <a:pPr algn="r" rtl="1">
              <a:lnSpc>
                <a:spcPct val="110000"/>
              </a:lnSpc>
            </a:pPr>
            <a:r>
              <a:rPr lang="fa-IR" sz="2000" b="1" dirty="0" smtClean="0">
                <a:solidFill>
                  <a:srgbClr val="FF0000"/>
                </a:solidFill>
                <a:latin typeface="Tahoma" pitchFamily="34" charset="0"/>
                <a:ea typeface="Tahoma" pitchFamily="34" charset="0"/>
                <a:cs typeface="Tahoma" pitchFamily="34" charset="0"/>
              </a:rPr>
              <a:t>•</a:t>
            </a:r>
            <a:r>
              <a:rPr lang="fa-IR" sz="2000" b="1" dirty="0" smtClean="0">
                <a:solidFill>
                  <a:schemeClr val="tx1"/>
                </a:solidFill>
                <a:latin typeface="Tahoma" pitchFamily="34" charset="0"/>
                <a:ea typeface="Tahoma" pitchFamily="34" charset="0"/>
                <a:cs typeface="Tahoma" pitchFamily="34" charset="0"/>
              </a:rPr>
              <a:t> </a:t>
            </a:r>
            <a:r>
              <a:rPr lang="fa-IR" sz="1600" b="1" dirty="0" smtClean="0">
                <a:solidFill>
                  <a:schemeClr val="tx1"/>
                </a:solidFill>
                <a:latin typeface="Tahoma" pitchFamily="34" charset="0"/>
                <a:ea typeface="Tahoma" pitchFamily="34" charset="0"/>
                <a:cs typeface="Tahoma" pitchFamily="34" charset="0"/>
              </a:rPr>
              <a:t>برمه کاری هایدروجیولوجیکی وامور تجربی – فلتریشنی؛</a:t>
            </a:r>
            <a:endParaRPr lang="en-US" sz="1600" b="1" dirty="0" smtClean="0">
              <a:solidFill>
                <a:schemeClr val="tx1"/>
              </a:solidFill>
              <a:latin typeface="Tahoma" pitchFamily="34" charset="0"/>
              <a:ea typeface="Tahoma" pitchFamily="34" charset="0"/>
              <a:cs typeface="Tahoma" pitchFamily="34" charset="0"/>
            </a:endParaRPr>
          </a:p>
          <a:p>
            <a:pPr algn="r" rtl="1">
              <a:lnSpc>
                <a:spcPct val="110000"/>
              </a:lnSpc>
            </a:pPr>
            <a:r>
              <a:rPr lang="fa-IR" sz="2000" b="1" dirty="0" smtClean="0">
                <a:solidFill>
                  <a:srgbClr val="FF0000"/>
                </a:solidFill>
                <a:latin typeface="Tahoma" pitchFamily="34" charset="0"/>
                <a:ea typeface="Tahoma" pitchFamily="34" charset="0"/>
                <a:cs typeface="Tahoma" pitchFamily="34" charset="0"/>
              </a:rPr>
              <a:t>• </a:t>
            </a:r>
            <a:r>
              <a:rPr lang="fa-IR" sz="1600" b="1" dirty="0" smtClean="0">
                <a:solidFill>
                  <a:schemeClr val="tx1"/>
                </a:solidFill>
                <a:latin typeface="Tahoma" pitchFamily="34" charset="0"/>
                <a:ea typeface="Tahoma" pitchFamily="34" charset="0"/>
                <a:cs typeface="Tahoma" pitchFamily="34" charset="0"/>
              </a:rPr>
              <a:t>تحقیقات هایدروجیوکیمیاوی</a:t>
            </a:r>
            <a:r>
              <a:rPr lang="fa-IR" sz="1600" b="1" dirty="0" smtClean="0">
                <a:latin typeface="Tahoma" pitchFamily="34" charset="0"/>
                <a:ea typeface="Tahoma" pitchFamily="34" charset="0"/>
                <a:cs typeface="Tahoma" pitchFamily="34" charset="0"/>
              </a:rPr>
              <a:t>؛</a:t>
            </a:r>
            <a:endParaRPr lang="en-US" sz="1600" b="1" dirty="0" smtClean="0">
              <a:latin typeface="Tahoma" pitchFamily="34" charset="0"/>
              <a:ea typeface="Tahoma" pitchFamily="34" charset="0"/>
              <a:cs typeface="Tahoma" pitchFamily="34" charset="0"/>
            </a:endParaRPr>
          </a:p>
          <a:p>
            <a:pPr lvl="0" indent="457200" algn="r" rtl="1" fontAlgn="base">
              <a:lnSpc>
                <a:spcPct val="110000"/>
              </a:lnSpc>
              <a:spcBef>
                <a:spcPct val="0"/>
              </a:spcBef>
              <a:spcAft>
                <a:spcPct val="0"/>
              </a:spcAft>
              <a:tabLst>
                <a:tab pos="0" algn="r"/>
                <a:tab pos="1085850" algn="r"/>
              </a:tabLst>
            </a:pPr>
            <a:r>
              <a:rPr lang="fa-IR" sz="1600" b="1" cap="none" dirty="0" smtClean="0">
                <a:solidFill>
                  <a:schemeClr val="tx1"/>
                </a:solidFill>
                <a:latin typeface="Tahoma" pitchFamily="34" charset="0"/>
                <a:ea typeface="Tahoma" pitchFamily="34" charset="0"/>
                <a:cs typeface="Tahoma" pitchFamily="34" charset="0"/>
              </a:rPr>
              <a:t>مشاهدات هایدروجیولوجیکی وکارهای هایدرومتریکی؛</a:t>
            </a:r>
            <a:endParaRPr lang="en-US" sz="1600" b="1" cap="none" dirty="0" smtClean="0">
              <a:solidFill>
                <a:schemeClr val="tx1"/>
              </a:solidFill>
              <a:latin typeface="Tahoma" pitchFamily="34" charset="0"/>
              <a:ea typeface="Tahoma" pitchFamily="34" charset="0"/>
              <a:cs typeface="Tahoma" pitchFamily="34" charset="0"/>
            </a:endParaRPr>
          </a:p>
          <a:p>
            <a:pPr lvl="0" indent="457200" algn="r" rtl="1" eaLnBrk="0" fontAlgn="base" hangingPunct="0">
              <a:lnSpc>
                <a:spcPct val="110000"/>
              </a:lnSpc>
              <a:spcBef>
                <a:spcPct val="0"/>
              </a:spcBef>
              <a:spcAft>
                <a:spcPct val="0"/>
              </a:spcAft>
              <a:tabLst>
                <a:tab pos="0" algn="r"/>
                <a:tab pos="1085850" algn="r"/>
              </a:tabLst>
            </a:pPr>
            <a:r>
              <a:rPr lang="fa-IR" sz="1600" b="1" dirty="0" smtClean="0">
                <a:solidFill>
                  <a:srgbClr val="FF0000"/>
                </a:solidFill>
                <a:latin typeface="Tahoma" pitchFamily="34" charset="0"/>
                <a:ea typeface="Tahoma" pitchFamily="34" charset="0"/>
                <a:cs typeface="Tahoma" pitchFamily="34" charset="0"/>
              </a:rPr>
              <a:t>• </a:t>
            </a:r>
            <a:r>
              <a:rPr lang="fa-IR" sz="1600" b="1" cap="none" dirty="0" smtClean="0">
                <a:solidFill>
                  <a:schemeClr val="tx1"/>
                </a:solidFill>
                <a:latin typeface="Tahoma" pitchFamily="34" charset="0"/>
                <a:ea typeface="Tahoma" pitchFamily="34" charset="0"/>
                <a:cs typeface="Tahoma" pitchFamily="34" charset="0"/>
              </a:rPr>
              <a:t>کارهای جیوفزیکی؛</a:t>
            </a:r>
            <a:endParaRPr lang="en-US" sz="1600" b="1" cap="none" dirty="0" smtClean="0">
              <a:solidFill>
                <a:schemeClr val="tx1"/>
              </a:solidFill>
              <a:latin typeface="Tahoma" pitchFamily="34" charset="0"/>
              <a:ea typeface="Tahoma" pitchFamily="34" charset="0"/>
              <a:cs typeface="Tahoma" pitchFamily="34" charset="0"/>
            </a:endParaRPr>
          </a:p>
          <a:p>
            <a:pPr lvl="0" indent="457200" algn="r" rtl="1" eaLnBrk="0" fontAlgn="base" hangingPunct="0">
              <a:lnSpc>
                <a:spcPct val="110000"/>
              </a:lnSpc>
              <a:spcBef>
                <a:spcPct val="0"/>
              </a:spcBef>
              <a:spcAft>
                <a:spcPct val="0"/>
              </a:spcAft>
              <a:buClrTx/>
              <a:buSzTx/>
              <a:tabLst>
                <a:tab pos="0" algn="r"/>
                <a:tab pos="1085850" algn="r"/>
              </a:tabLst>
            </a:pPr>
            <a:r>
              <a:rPr lang="fa-IR" sz="1600" b="1" cap="none" dirty="0" smtClean="0">
                <a:solidFill>
                  <a:srgbClr val="FF0000"/>
                </a:solidFill>
                <a:latin typeface="Tahoma" pitchFamily="34" charset="0"/>
                <a:ea typeface="Tahoma" pitchFamily="34" charset="0"/>
                <a:cs typeface="Tahoma" pitchFamily="34" charset="0"/>
              </a:rPr>
              <a:t>•</a:t>
            </a:r>
            <a:r>
              <a:rPr lang="fa-IR" sz="1600" b="1" cap="none" dirty="0" smtClean="0">
                <a:solidFill>
                  <a:schemeClr val="tx1"/>
                </a:solidFill>
                <a:latin typeface="Tahoma" pitchFamily="34" charset="0"/>
                <a:ea typeface="Tahoma" pitchFamily="34" charset="0"/>
                <a:cs typeface="Tahoma" pitchFamily="34" charset="0"/>
              </a:rPr>
              <a:t> مشاهدات رژیمی؛</a:t>
            </a:r>
            <a:endParaRPr lang="en-US" sz="1600" b="1" cap="none" dirty="0" smtClean="0">
              <a:solidFill>
                <a:schemeClr val="tx1"/>
              </a:solidFill>
              <a:latin typeface="Tahoma" pitchFamily="34" charset="0"/>
              <a:ea typeface="Tahoma" pitchFamily="34" charset="0"/>
              <a:cs typeface="Tahoma" pitchFamily="34" charset="0"/>
            </a:endParaRPr>
          </a:p>
          <a:p>
            <a:pPr lvl="0" indent="457200" algn="r" rtl="1" eaLnBrk="0" fontAlgn="base" hangingPunct="0">
              <a:lnSpc>
                <a:spcPct val="110000"/>
              </a:lnSpc>
              <a:spcBef>
                <a:spcPct val="0"/>
              </a:spcBef>
              <a:spcAft>
                <a:spcPct val="0"/>
              </a:spcAft>
              <a:buClrTx/>
              <a:buSzTx/>
              <a:tabLst>
                <a:tab pos="0" algn="r"/>
                <a:tab pos="1085850" algn="r"/>
              </a:tabLst>
            </a:pPr>
            <a:r>
              <a:rPr lang="fa-IR" sz="1600" b="1" cap="none" dirty="0" smtClean="0">
                <a:solidFill>
                  <a:srgbClr val="FF0000"/>
                </a:solidFill>
                <a:latin typeface="Tahoma" pitchFamily="34" charset="0"/>
                <a:ea typeface="Tahoma" pitchFamily="34" charset="0"/>
                <a:cs typeface="Tahoma" pitchFamily="34" charset="0"/>
              </a:rPr>
              <a:t>•</a:t>
            </a:r>
            <a:r>
              <a:rPr lang="fa-IR" sz="1600" b="1" cap="none" dirty="0" smtClean="0">
                <a:solidFill>
                  <a:schemeClr val="tx1"/>
                </a:solidFill>
                <a:latin typeface="Tahoma" pitchFamily="34" charset="0"/>
                <a:ea typeface="Tahoma" pitchFamily="34" charset="0"/>
                <a:cs typeface="Tahoma" pitchFamily="34" charset="0"/>
              </a:rPr>
              <a:t> انواع اختصاصی کارها (مشاهدات بصری هوایی، جیوکریئولوجیکی، جیواکولوجیکی، جیوبوتونیکی وغیره).</a:t>
            </a:r>
            <a:endParaRPr lang="en-US" sz="1600" b="1" dirty="0" smtClean="0">
              <a:latin typeface="Tahoma" pitchFamily="34" charset="0"/>
              <a:ea typeface="Tahoma" pitchFamily="34" charset="0"/>
              <a:cs typeface="Tahoma" pitchFamily="34" charset="0"/>
            </a:endParaRPr>
          </a:p>
          <a:p>
            <a:pPr algn="r">
              <a:lnSpc>
                <a:spcPct val="120000"/>
              </a:lnSpc>
            </a:pPr>
            <a:endParaRPr lang="en-US" sz="1600" dirty="0" smtClean="0">
              <a:latin typeface="Tahoma" pitchFamily="34" charset="0"/>
              <a:ea typeface="Tahoma" pitchFamily="34" charset="0"/>
              <a:cs typeface="Tahoma" pitchFamily="34" charset="0"/>
            </a:endParaRPr>
          </a:p>
          <a:p>
            <a:pPr algn="r"/>
            <a:endParaRPr lang="prs-AF" sz="1600" dirty="0" smtClean="0"/>
          </a:p>
          <a:p>
            <a:pPr algn="r"/>
            <a:endParaRPr lang="prs-AF" sz="1600" dirty="0" smtClean="0"/>
          </a:p>
          <a:p>
            <a:pPr algn="r"/>
            <a:endParaRPr lang="prs-AF" sz="1600" dirty="0" smtClean="0"/>
          </a:p>
          <a:p>
            <a:pPr algn="r"/>
            <a:endParaRPr lang="prs-AF" sz="1600" dirty="0" smtClean="0"/>
          </a:p>
          <a:p>
            <a:pPr algn="r"/>
            <a:endParaRPr lang="prs-AF" sz="1600" dirty="0" smtClean="0"/>
          </a:p>
          <a:p>
            <a:pPr algn="r"/>
            <a:endParaRPr lang="prs-AF" sz="1600" dirty="0" smtClean="0"/>
          </a:p>
          <a:p>
            <a:pPr algn="r"/>
            <a:endParaRPr lang="en-US" sz="1600" dirty="0"/>
          </a:p>
        </p:txBody>
      </p:sp>
      <p:sp>
        <p:nvSpPr>
          <p:cNvPr id="2" name="Title 1"/>
          <p:cNvSpPr>
            <a:spLocks noGrp="1"/>
          </p:cNvSpPr>
          <p:nvPr>
            <p:ph type="ctrTitle"/>
          </p:nvPr>
        </p:nvSpPr>
        <p:spPr>
          <a:xfrm>
            <a:off x="838200" y="304800"/>
            <a:ext cx="8229600" cy="609600"/>
          </a:xfrm>
        </p:spPr>
        <p:style>
          <a:lnRef idx="1">
            <a:schemeClr val="accent4"/>
          </a:lnRef>
          <a:fillRef idx="2">
            <a:schemeClr val="accent4"/>
          </a:fillRef>
          <a:effectRef idx="1">
            <a:schemeClr val="accent4"/>
          </a:effectRef>
          <a:fontRef idx="minor">
            <a:schemeClr val="dk1"/>
          </a:fontRef>
        </p:style>
        <p:txBody>
          <a:bodyPr>
            <a:normAutofit fontScale="90000"/>
          </a:bodyPr>
          <a:lstStyle/>
          <a:p>
            <a:pPr algn="ctr" rtl="1"/>
            <a:r>
              <a:rPr lang="prs-AF" sz="4000" b="1" dirty="0" smtClean="0"/>
              <a:t/>
            </a:r>
            <a:br>
              <a:rPr lang="prs-AF" sz="4000" b="1" dirty="0" smtClean="0"/>
            </a:br>
            <a:r>
              <a:rPr lang="fa-IR" sz="3600" dirty="0" smtClean="0"/>
              <a:t>نقشه برداری(یاسروی</a:t>
            </a:r>
            <a:r>
              <a:rPr lang="en-US" sz="3600" dirty="0" smtClean="0"/>
              <a:t>survey</a:t>
            </a:r>
            <a:r>
              <a:rPr lang="x-none" sz="3600" dirty="0" smtClean="0"/>
              <a:t>)</a:t>
            </a:r>
            <a:r>
              <a:rPr lang="fa-IR" sz="3600" dirty="0" smtClean="0"/>
              <a:t>هایدروجیولوجیکی</a:t>
            </a:r>
            <a:endParaRPr lang="en-US" sz="3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lc="http://schemas.openxmlformats.org/drawingml/2006/lockedCanvas" xmlns:pic="http://schemas.openxmlformats.org/drawingml/2006/picture" xmlns:arto="http://schemas.microsoft.com/office/word/2006/arto"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xmlns:p="http://schemas.openxmlformats.org/presentationml/2006/main" xmlns:r="http://schemas.openxmlformats.org/officeDocument/2006/relationships" xmlns:a="http://schemas.openxmlformats.org/drawingml/2006/main" val="0"/>
              </a:ext>
            </a:extLst>
          </a:blip>
          <a:stretch>
            <a:fillRect/>
          </a:stretch>
        </p:blipFill>
        <p:spPr>
          <a:xfrm>
            <a:off x="228600" y="304800"/>
            <a:ext cx="4572000" cy="6248400"/>
          </a:xfrm>
          <a:prstGeom prst="rect">
            <a:avLst/>
          </a:prstGeom>
          <a:ln>
            <a:noFill/>
          </a:ln>
          <a:effectLst>
            <a:outerShdw blurRad="292100" dist="139700" dir="2700000" algn="tl" rotWithShape="0">
              <a:srgbClr val="333333">
                <a:alpha val="65000"/>
              </a:srgbClr>
            </a:outerShdw>
          </a:effectLst>
        </p:spPr>
      </p:pic>
      <p:sp>
        <p:nvSpPr>
          <p:cNvPr id="34817" name="Rectangle 1"/>
          <p:cNvSpPr>
            <a:spLocks noChangeArrowheads="1"/>
          </p:cNvSpPr>
          <p:nvPr/>
        </p:nvSpPr>
        <p:spPr bwMode="auto">
          <a:xfrm>
            <a:off x="5105400" y="685800"/>
            <a:ext cx="4191000" cy="203132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شکل </a:t>
            </a:r>
            <a:r>
              <a:rPr kumimoji="0" lang="ru-RU"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А</a:t>
            </a:r>
            <a:r>
              <a:rPr kumimoji="0" lang="fa-IR"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4. فاصله میان چاهای مشاهداتی ازچاه تجربی به گونه مقدماتی بادرنظرداشت این مسئله تعیین می گرددکه دردورترین جاه مشاهداتی کمیت پایین آمدن سطح آب بایدبیشترازانحراف ممکنه تعیین آن باشد.</a:t>
            </a:r>
            <a:endParaRPr kumimoji="0" lang="fa-IR" b="1" i="0" u="none" strike="noStrike" cap="none" normalizeH="0" baseline="0" dirty="0" smtClean="0">
              <a:ln>
                <a:noFill/>
              </a:ln>
              <a:solidFill>
                <a:schemeClr val="tx1"/>
              </a:solidFill>
              <a:effectLst/>
              <a:latin typeface="Arial" pitchFamily="34" charset="0"/>
              <a:cs typeface="Arial" pitchFamily="34" charset="0"/>
            </a:endParaRPr>
          </a:p>
        </p:txBody>
      </p:sp>
      <p:sp>
        <p:nvSpPr>
          <p:cNvPr id="34818" name="Rectangle 2"/>
          <p:cNvSpPr>
            <a:spLocks noChangeArrowheads="1"/>
          </p:cNvSpPr>
          <p:nvPr/>
        </p:nvSpPr>
        <p:spPr bwMode="auto">
          <a:xfrm>
            <a:off x="5181600" y="3124200"/>
            <a:ext cx="4191000" cy="341632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شکل </a:t>
            </a:r>
            <a:r>
              <a:rPr kumimoji="0" lang="ru-RU"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Б</a:t>
            </a:r>
            <a:r>
              <a:rPr kumimoji="0" lang="fa-IR"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4. شیمای طرزموقعیت چاهای برمه درهنگام اجرای آبکشی های گروپی.   </a:t>
            </a:r>
            <a:r>
              <a:rPr kumimoji="0" lang="en-US"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A</a:t>
            </a:r>
            <a:r>
              <a:rPr kumimoji="0" lang="fa-IR"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درپلان، درهنگام ارزیابی پارامترهای (انیزوتروپی) طبقه به دوسمت؛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Б</a:t>
            </a:r>
            <a:r>
              <a:rPr kumimoji="0" lang="fa-IR"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درمقطع، درهنگام تحقیق تأثیر متقابل دو، طبقات</a:t>
            </a:r>
            <a:r>
              <a:rPr lang="fa-IR" b="1" dirty="0" smtClean="0">
                <a:latin typeface="Arial" pitchFamily="34" charset="0"/>
                <a:cs typeface="Arial" pitchFamily="34" charset="0"/>
              </a:rPr>
              <a:t> </a:t>
            </a:r>
            <a:r>
              <a:rPr kumimoji="0" lang="fa-IR"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آبدار که به گونه یاروسی موقعیت دارند. 1- چاهای</a:t>
            </a:r>
            <a:r>
              <a:rPr lang="fa-IR" b="1" dirty="0" smtClean="0">
                <a:latin typeface="Arial" pitchFamily="34" charset="0"/>
                <a:cs typeface="Arial" pitchFamily="34" charset="0"/>
              </a:rPr>
              <a:t> </a:t>
            </a:r>
            <a:r>
              <a:rPr kumimoji="0" lang="fa-IR"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تجربی؛ 1-5- چاهای مشاهداتی؛1- احجار آبدار؛</a:t>
            </a:r>
            <a:r>
              <a:rPr lang="fa-IR" b="1" dirty="0" smtClean="0">
                <a:latin typeface="Arial" pitchFamily="34" charset="0"/>
                <a:cs typeface="Arial" pitchFamily="34" charset="0"/>
              </a:rPr>
              <a:t>2 </a:t>
            </a:r>
            <a:r>
              <a:rPr kumimoji="0" lang="fa-IR"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احجارضعیف نفوذپذیر؛  3- فلترهای چاهای تجربی</a:t>
            </a:r>
            <a:r>
              <a:rPr lang="fa-IR" b="1" dirty="0" smtClean="0">
                <a:latin typeface="Arial" pitchFamily="34" charset="0"/>
                <a:cs typeface="Arial" pitchFamily="34" charset="0"/>
              </a:rPr>
              <a:t> 3.</a:t>
            </a:r>
            <a:r>
              <a:rPr kumimoji="0" lang="fa-IR"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مشاهداتی</a:t>
            </a:r>
            <a:r>
              <a:rPr kumimoji="0" lang="fa-IR" sz="1600"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a:t>
            </a:r>
            <a:endParaRPr kumimoji="0" lang="fa-IR" sz="16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609600" y="533400"/>
            <a:ext cx="8839200" cy="584775"/>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r" rtl="1"/>
            <a:r>
              <a:rPr lang="fa-IR" sz="3200" b="1" dirty="0" smtClean="0"/>
              <a:t>شیمای</a:t>
            </a:r>
            <a:r>
              <a:rPr lang="prs-AF" sz="3200" b="1" dirty="0" smtClean="0"/>
              <a:t> آبکشی های تجربی</a:t>
            </a:r>
            <a:r>
              <a:rPr lang="fa-IR" sz="3200" b="1" dirty="0" smtClean="0"/>
              <a:t> گروپی</a:t>
            </a:r>
            <a:r>
              <a:rPr lang="prs-AF" sz="3200" b="1" dirty="0" smtClean="0"/>
              <a:t>: </a:t>
            </a:r>
            <a:r>
              <a:rPr lang="fa-IR" sz="3200" b="1" dirty="0" smtClean="0">
                <a:solidFill>
                  <a:srgbClr val="FFC000"/>
                </a:solidFill>
              </a:rPr>
              <a:t>چاه تجربی </a:t>
            </a:r>
            <a:r>
              <a:rPr lang="prs-AF" sz="3200" b="1" dirty="0" smtClean="0">
                <a:solidFill>
                  <a:srgbClr val="FFC000"/>
                </a:solidFill>
              </a:rPr>
              <a:t>و</a:t>
            </a:r>
            <a:r>
              <a:rPr lang="fa-IR" sz="3200" b="1" dirty="0" smtClean="0">
                <a:solidFill>
                  <a:srgbClr val="FFC000"/>
                </a:solidFill>
              </a:rPr>
              <a:t>چا</a:t>
            </a:r>
            <a:r>
              <a:rPr lang="prs-AF" sz="3200" b="1" dirty="0" smtClean="0">
                <a:solidFill>
                  <a:srgbClr val="FFC000"/>
                </a:solidFill>
              </a:rPr>
              <a:t>های</a:t>
            </a:r>
            <a:r>
              <a:rPr lang="fa-IR" sz="3200" b="1" dirty="0" smtClean="0">
                <a:solidFill>
                  <a:srgbClr val="FFC000"/>
                </a:solidFill>
              </a:rPr>
              <a:t> مشاهداتی</a:t>
            </a:r>
            <a:endParaRPr lang="en-US" sz="3200" b="1" dirty="0">
              <a:solidFill>
                <a:srgbClr val="FFC000"/>
              </a:solidFill>
            </a:endParaRPr>
          </a:p>
        </p:txBody>
      </p:sp>
      <p:sp>
        <p:nvSpPr>
          <p:cNvPr id="4" name="Rectangle 3"/>
          <p:cNvSpPr/>
          <p:nvPr/>
        </p:nvSpPr>
        <p:spPr>
          <a:xfrm>
            <a:off x="4038600" y="1600200"/>
            <a:ext cx="5638800" cy="440120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r" rtl="1"/>
            <a:r>
              <a:rPr lang="fa-IR" sz="2800" b="1" dirty="0" smtClean="0">
                <a:solidFill>
                  <a:srgbClr val="C00000"/>
                </a:solidFill>
              </a:rPr>
              <a:t>آبکشی</a:t>
            </a:r>
            <a:r>
              <a:rPr lang="prs-AF" sz="2800" b="1" dirty="0" smtClean="0">
                <a:solidFill>
                  <a:srgbClr val="C00000"/>
                </a:solidFill>
              </a:rPr>
              <a:t> ازچاه تجربی</a:t>
            </a:r>
            <a:r>
              <a:rPr lang="fa-IR" sz="2800" b="1" dirty="0" smtClean="0"/>
              <a:t>. در طی 10-15 روزواضافه ازآن درصورت دو-سه مرتبه پایین آوردن سطح آب.درصورت ضرورت آبکشی از چندین چاه گروپی.</a:t>
            </a:r>
          </a:p>
          <a:p>
            <a:pPr algn="r" rtl="1"/>
            <a:r>
              <a:rPr lang="fa-IR" sz="2800" b="1" dirty="0" smtClean="0">
                <a:solidFill>
                  <a:srgbClr val="C00000"/>
                </a:solidFill>
              </a:rPr>
              <a:t>آبکشی های تجربی-استخراجی: </a:t>
            </a:r>
            <a:r>
              <a:rPr lang="fa-IR" sz="2800" b="1" dirty="0" smtClean="0">
                <a:solidFill>
                  <a:schemeClr val="tx1"/>
                </a:solidFill>
              </a:rPr>
              <a:t>ازیک وچندین چاه باشرایط مغلق هایدروجیولوجیکی ودبت مجموعی=کمیت آبگیرمطروحه استخراجی</a:t>
            </a:r>
          </a:p>
          <a:p>
            <a:pPr algn="r" rtl="1"/>
            <a:r>
              <a:rPr lang="fa-IR" sz="2800" b="1" dirty="0" smtClean="0">
                <a:solidFill>
                  <a:srgbClr val="0070C0"/>
                </a:solidFill>
              </a:rPr>
              <a:t>دوام-</a:t>
            </a:r>
            <a:r>
              <a:rPr lang="fa-IR" sz="2800" b="1" dirty="0" smtClean="0">
                <a:solidFill>
                  <a:schemeClr val="tx1"/>
                </a:solidFill>
              </a:rPr>
              <a:t> 1-3ماه الی 1سال. م</a:t>
            </a:r>
            <a:r>
              <a:rPr lang="fa-IR" sz="2800" b="1" dirty="0" smtClean="0">
                <a:solidFill>
                  <a:srgbClr val="0070C0"/>
                </a:solidFill>
              </a:rPr>
              <a:t>سایل- </a:t>
            </a:r>
            <a:r>
              <a:rPr lang="fa-IR" sz="2800" b="1" dirty="0" smtClean="0"/>
              <a:t>وابستگی </a:t>
            </a:r>
            <a:r>
              <a:rPr lang="en-US" sz="2800" b="1" dirty="0" smtClean="0"/>
              <a:t>Q</a:t>
            </a:r>
            <a:r>
              <a:rPr lang="fa-IR" sz="2800" b="1" dirty="0" smtClean="0"/>
              <a:t>از</a:t>
            </a:r>
            <a:r>
              <a:rPr lang="en-US" sz="2800" b="1" dirty="0" smtClean="0"/>
              <a:t>s</a:t>
            </a:r>
            <a:r>
              <a:rPr lang="fa-IR" sz="2800" b="1" dirty="0" smtClean="0"/>
              <a:t>، ارزیابی تأثیر</a:t>
            </a:r>
            <a:r>
              <a:rPr lang="fa-IR" sz="2800" b="1" dirty="0" smtClean="0">
                <a:solidFill>
                  <a:srgbClr val="0070C0"/>
                </a:solidFill>
              </a:rPr>
              <a:t>م</a:t>
            </a:r>
            <a:r>
              <a:rPr lang="fa-IR" sz="2800" b="1" dirty="0" smtClean="0">
                <a:solidFill>
                  <a:schemeClr val="tx1"/>
                </a:solidFill>
              </a:rPr>
              <a:t>تقابل وامکان تغییرات منرالیزیشن وکیفیت درهنگام تأثیر متقابل</a:t>
            </a:r>
            <a:r>
              <a:rPr lang="fa-IR" sz="2000" b="1" dirty="0" smtClean="0">
                <a:solidFill>
                  <a:schemeClr val="tx1"/>
                </a:solidFill>
              </a:rPr>
              <a:t>.</a:t>
            </a:r>
            <a:endParaRPr lang="en-US" sz="2000" b="1" dirty="0">
              <a:solidFill>
                <a:schemeClr val="tx1"/>
              </a:solidFill>
            </a:endParaRPr>
          </a:p>
        </p:txBody>
      </p:sp>
      <p:sp>
        <p:nvSpPr>
          <p:cNvPr id="5" name="Rectangle 4"/>
          <p:cNvSpPr/>
          <p:nvPr/>
        </p:nvSpPr>
        <p:spPr>
          <a:xfrm>
            <a:off x="304800" y="1447800"/>
            <a:ext cx="3352800" cy="452431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r" rtl="1"/>
            <a:r>
              <a:rPr lang="prs-AF" sz="3600" b="1" dirty="0" smtClean="0">
                <a:solidFill>
                  <a:srgbClr val="C00000"/>
                </a:solidFill>
              </a:rPr>
              <a:t>چاهای مشاهداتی </a:t>
            </a:r>
            <a:r>
              <a:rPr lang="prs-AF" sz="3600" b="1" dirty="0" smtClean="0"/>
              <a:t>دریک ویادوشعاع-انیزوترو</a:t>
            </a:r>
            <a:r>
              <a:rPr lang="fa-IR" sz="3600" b="1" dirty="0" smtClean="0"/>
              <a:t>پی. ثبت </a:t>
            </a:r>
            <a:r>
              <a:rPr lang="prs-AF" sz="3600" b="1" dirty="0" smtClean="0"/>
              <a:t>تغییرات سطح آب وندرتاْ منرالیزیشن</a:t>
            </a:r>
            <a:r>
              <a:rPr lang="fa-IR" sz="3600" b="1" dirty="0" smtClean="0"/>
              <a:t>- درطبقات مجاور درصورت تأثیرمتقابل آنها.</a:t>
            </a:r>
            <a:endParaRPr lang="en-US" sz="3600" b="1" dirty="0"/>
          </a:p>
        </p:txBody>
      </p:sp>
      <p:cxnSp>
        <p:nvCxnSpPr>
          <p:cNvPr id="7" name="Straight Arrow Connector 6"/>
          <p:cNvCxnSpPr>
            <a:endCxn id="4" idx="0"/>
          </p:cNvCxnSpPr>
          <p:nvPr/>
        </p:nvCxnSpPr>
        <p:spPr>
          <a:xfrm>
            <a:off x="5029200" y="1066800"/>
            <a:ext cx="1828800" cy="533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Straight Arrow Connector 8"/>
          <p:cNvCxnSpPr/>
          <p:nvPr/>
        </p:nvCxnSpPr>
        <p:spPr>
          <a:xfrm flipH="1">
            <a:off x="1981200" y="1066800"/>
            <a:ext cx="3124200" cy="3810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247650" y="304802"/>
            <a:ext cx="9410700" cy="64633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r" rtl="1"/>
            <a:r>
              <a:rPr lang="fa-IR" dirty="0" smtClean="0"/>
              <a:t>اصول استفاده ازمتودهای تحقیقات ساحوی فوق الذکر، سازمان دهی وکارهای قابل اجرابه واسطه مقیاس نقشه برداری وبه طور فیصله کن به واسطه شرایط فزیکی- جغرافیایی و جیولوجی- هایدروجیولوجیکی منطقه کار تعیین می گردد. </a:t>
            </a:r>
            <a:endParaRPr lang="en-US" dirty="0"/>
          </a:p>
        </p:txBody>
      </p:sp>
      <p:sp>
        <p:nvSpPr>
          <p:cNvPr id="3" name="Rectangle 2"/>
          <p:cNvSpPr/>
          <p:nvPr/>
        </p:nvSpPr>
        <p:spPr>
          <a:xfrm>
            <a:off x="3733800" y="1066800"/>
            <a:ext cx="2006599" cy="369332"/>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r>
              <a:rPr lang="fa-IR" b="1" dirty="0" smtClean="0"/>
              <a:t>کارهای خط السیری</a:t>
            </a:r>
            <a:r>
              <a:rPr lang="fa-IR" dirty="0" smtClean="0"/>
              <a:t> </a:t>
            </a:r>
            <a:endParaRPr lang="en-US" dirty="0"/>
          </a:p>
        </p:txBody>
      </p:sp>
      <p:sp>
        <p:nvSpPr>
          <p:cNvPr id="4" name="Rectangle 3"/>
          <p:cNvSpPr/>
          <p:nvPr/>
        </p:nvSpPr>
        <p:spPr>
          <a:xfrm>
            <a:off x="3714751" y="1600200"/>
            <a:ext cx="1686680"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fa-IR" sz="2000" dirty="0" smtClean="0"/>
              <a:t>سه شیمای اساسی </a:t>
            </a:r>
            <a:endParaRPr lang="en-US" sz="2000" dirty="0"/>
          </a:p>
        </p:txBody>
      </p:sp>
      <p:sp>
        <p:nvSpPr>
          <p:cNvPr id="5" name="Down Arrow 4"/>
          <p:cNvSpPr/>
          <p:nvPr/>
        </p:nvSpPr>
        <p:spPr>
          <a:xfrm flipH="1">
            <a:off x="4648200" y="1371600"/>
            <a:ext cx="8255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851650" y="2438400"/>
            <a:ext cx="2476500" cy="6858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a-IR" b="1" dirty="0" smtClean="0"/>
              <a:t>نقشه برداری مساحتی</a:t>
            </a:r>
            <a:r>
              <a:rPr lang="fa-IR" i="1" dirty="0" smtClean="0"/>
              <a:t> </a:t>
            </a:r>
            <a:endParaRPr lang="en-US" dirty="0"/>
          </a:p>
        </p:txBody>
      </p:sp>
      <p:sp>
        <p:nvSpPr>
          <p:cNvPr id="7" name="Oval 6"/>
          <p:cNvSpPr/>
          <p:nvPr/>
        </p:nvSpPr>
        <p:spPr>
          <a:xfrm>
            <a:off x="3302000" y="2286000"/>
            <a:ext cx="3054350" cy="7620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a-IR" b="1" dirty="0" smtClean="0"/>
              <a:t>خط السیرهای اتکایی </a:t>
            </a:r>
            <a:endParaRPr lang="en-US" dirty="0"/>
          </a:p>
        </p:txBody>
      </p:sp>
      <p:sp>
        <p:nvSpPr>
          <p:cNvPr id="8" name="Oval 7"/>
          <p:cNvSpPr/>
          <p:nvPr/>
        </p:nvSpPr>
        <p:spPr>
          <a:xfrm>
            <a:off x="165100" y="2362200"/>
            <a:ext cx="2476500" cy="6858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a-IR" b="1" dirty="0" smtClean="0"/>
              <a:t>قسمت های کلیدی </a:t>
            </a:r>
            <a:endParaRPr lang="en-US" dirty="0"/>
          </a:p>
        </p:txBody>
      </p:sp>
      <p:cxnSp>
        <p:nvCxnSpPr>
          <p:cNvPr id="9" name="Straight Arrow Connector 8"/>
          <p:cNvCxnSpPr>
            <a:stCxn id="4" idx="2"/>
            <a:endCxn id="6" idx="0"/>
          </p:cNvCxnSpPr>
          <p:nvPr/>
        </p:nvCxnSpPr>
        <p:spPr>
          <a:xfrm>
            <a:off x="4558091" y="2000310"/>
            <a:ext cx="3531809" cy="4380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endCxn id="8" idx="0"/>
          </p:cNvCxnSpPr>
          <p:nvPr/>
        </p:nvCxnSpPr>
        <p:spPr>
          <a:xfrm flipH="1">
            <a:off x="1403350" y="1981200"/>
            <a:ext cx="3046792"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4" idx="2"/>
          </p:cNvCxnSpPr>
          <p:nvPr/>
        </p:nvCxnSpPr>
        <p:spPr>
          <a:xfrm>
            <a:off x="4558091" y="2000310"/>
            <a:ext cx="242509" cy="2856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Date Placeholder 14"/>
          <p:cNvSpPr>
            <a:spLocks noGrp="1"/>
          </p:cNvSpPr>
          <p:nvPr>
            <p:ph type="dt" sz="half" idx="10"/>
          </p:nvPr>
        </p:nvSpPr>
        <p:spPr>
          <a:xfrm>
            <a:off x="6273800" y="6404984"/>
            <a:ext cx="3298698" cy="365760"/>
          </a:xfrm>
        </p:spPr>
        <p:txBody>
          <a:bodyPr/>
          <a:lstStyle/>
          <a:p>
            <a:fld id="{B52DCB71-8A6C-4A55-944D-155B26605E13}" type="datetime1">
              <a:rPr lang="en-US" smtClean="0"/>
              <a:pPr/>
              <a:t>5/15/13</a:t>
            </a:fld>
            <a:endParaRPr lang="en-US"/>
          </a:p>
        </p:txBody>
      </p:sp>
      <p:sp>
        <p:nvSpPr>
          <p:cNvPr id="13" name="Rectangle 12"/>
          <p:cNvSpPr/>
          <p:nvPr/>
        </p:nvSpPr>
        <p:spPr>
          <a:xfrm>
            <a:off x="1066800" y="3276600"/>
            <a:ext cx="7086600" cy="461665"/>
          </a:xfrm>
          <a:prstGeom prst="rect">
            <a:avLst/>
          </a:prstGeom>
          <a:blipFill>
            <a:blip r:embed="rId2" cstate="print"/>
            <a:tile tx="0" ty="0" sx="100000" sy="100000" flip="none" algn="tl"/>
          </a:blipFill>
        </p:spPr>
        <p:style>
          <a:lnRef idx="2">
            <a:schemeClr val="accent1"/>
          </a:lnRef>
          <a:fillRef idx="1">
            <a:schemeClr val="lt1"/>
          </a:fillRef>
          <a:effectRef idx="0">
            <a:schemeClr val="accent1"/>
          </a:effectRef>
          <a:fontRef idx="minor">
            <a:schemeClr val="dk1"/>
          </a:fontRef>
        </p:style>
        <p:txBody>
          <a:bodyPr wrap="square">
            <a:spAutoFit/>
          </a:bodyPr>
          <a:lstStyle/>
          <a:p>
            <a:r>
              <a:rPr lang="fa-IR" sz="2400" b="1" dirty="0" smtClean="0"/>
              <a:t>پروژه های اساسی نقشه برداری های هایدروجیولوجیکی خط السیری </a:t>
            </a:r>
            <a:endParaRPr lang="en-US" sz="2400" b="1" dirty="0"/>
          </a:p>
        </p:txBody>
      </p:sp>
      <p:sp>
        <p:nvSpPr>
          <p:cNvPr id="14" name="Rectangle 13"/>
          <p:cNvSpPr/>
          <p:nvPr/>
        </p:nvSpPr>
        <p:spPr>
          <a:xfrm>
            <a:off x="457200" y="5410200"/>
            <a:ext cx="3632200" cy="923330"/>
          </a:xfrm>
          <a:prstGeom prst="rect">
            <a:avLst/>
          </a:prstGeom>
          <a:blipFill>
            <a:blip r:embed="rId3" cstate="print"/>
            <a:tile tx="0" ty="0" sx="100000" sy="100000" flip="none" algn="tl"/>
          </a:blipFill>
        </p:spPr>
        <p:style>
          <a:lnRef idx="2">
            <a:schemeClr val="dk1"/>
          </a:lnRef>
          <a:fillRef idx="1">
            <a:schemeClr val="lt1"/>
          </a:fillRef>
          <a:effectRef idx="0">
            <a:schemeClr val="dk1"/>
          </a:effectRef>
          <a:fontRef idx="minor">
            <a:schemeClr val="dk1"/>
          </a:fontRef>
        </p:style>
        <p:txBody>
          <a:bodyPr wrap="square">
            <a:spAutoFit/>
          </a:bodyPr>
          <a:lstStyle/>
          <a:p>
            <a:pPr algn="ctr"/>
            <a:r>
              <a:rPr lang="fa-IR" b="1" dirty="0" smtClean="0"/>
              <a:t>چشمه ها، چاهای عادی، چاهای برمه درآب، خروج آبهای زیرزمینی درکریرها، گودال های ساختمانی، چقوری های سرک ها </a:t>
            </a:r>
            <a:r>
              <a:rPr lang="fa-IR" sz="1600" b="1" dirty="0" smtClean="0"/>
              <a:t>وغیره</a:t>
            </a:r>
            <a:endParaRPr lang="en-US" sz="1600" b="1" dirty="0" smtClean="0"/>
          </a:p>
        </p:txBody>
      </p:sp>
      <p:sp>
        <p:nvSpPr>
          <p:cNvPr id="15" name="Rectangle 14"/>
          <p:cNvSpPr/>
          <p:nvPr/>
        </p:nvSpPr>
        <p:spPr>
          <a:xfrm>
            <a:off x="4953000" y="4038600"/>
            <a:ext cx="437515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r"/>
            <a:r>
              <a:rPr lang="fa-IR" b="1" dirty="0" smtClean="0"/>
              <a:t>ظهورات طبیعی ویا مصنوعی آبهای زیرزمینی </a:t>
            </a:r>
          </a:p>
          <a:p>
            <a:pPr algn="r"/>
            <a:r>
              <a:rPr lang="fa-IR" b="1" dirty="0" smtClean="0"/>
              <a:t>کمپلکس مشاهدات جیولوجیکی، جیومورفولوجیکی، هایدرولوجیکی، جیوبوتونیکی</a:t>
            </a:r>
          </a:p>
        </p:txBody>
      </p:sp>
      <p:sp>
        <p:nvSpPr>
          <p:cNvPr id="16" name="Rectangle 15"/>
          <p:cNvSpPr/>
          <p:nvPr/>
        </p:nvSpPr>
        <p:spPr>
          <a:xfrm>
            <a:off x="4953000" y="5181600"/>
            <a:ext cx="4622800" cy="1200329"/>
          </a:xfrm>
          <a:prstGeom prst="rect">
            <a:avLst/>
          </a:prstGeom>
          <a:blipFill>
            <a:blip r:embed="rId3" cstate="print"/>
            <a:tile tx="0" ty="0" sx="100000" sy="100000" flip="none" algn="tl"/>
          </a:blipFill>
        </p:spPr>
        <p:style>
          <a:lnRef idx="2">
            <a:schemeClr val="accent1"/>
          </a:lnRef>
          <a:fillRef idx="1">
            <a:schemeClr val="lt1"/>
          </a:fillRef>
          <a:effectRef idx="0">
            <a:schemeClr val="accent1"/>
          </a:effectRef>
          <a:fontRef idx="minor">
            <a:schemeClr val="dk1"/>
          </a:fontRef>
        </p:style>
        <p:txBody>
          <a:bodyPr wrap="square">
            <a:spAutoFit/>
          </a:bodyPr>
          <a:lstStyle/>
          <a:p>
            <a:pPr algn="r" rtl="1"/>
            <a:r>
              <a:rPr lang="fa-IR" b="1" dirty="0" smtClean="0">
                <a:latin typeface="ALAEM" pitchFamily="2" charset="2"/>
                <a:cs typeface="ALAEM" pitchFamily="2" charset="2"/>
              </a:rPr>
              <a:t>ترکیب مشاهدات جیومورفولوجیکی وجیولوجیکی توسط</a:t>
            </a:r>
            <a:r>
              <a:rPr lang="en-US" b="1" dirty="0" smtClean="0">
                <a:latin typeface="ALAEM" pitchFamily="2" charset="2"/>
                <a:cs typeface="ALAEM" pitchFamily="2" charset="2"/>
              </a:rPr>
              <a:t> </a:t>
            </a:r>
            <a:r>
              <a:rPr lang="fa-IR" b="1" dirty="0" smtClean="0">
                <a:latin typeface="ALAEM" pitchFamily="2" charset="2"/>
                <a:cs typeface="ALAEM" pitchFamily="2" charset="2"/>
              </a:rPr>
              <a:t>درجه قابلیت مطالعه جیولوجیکی ساحه وشرایط فزیکی- جقرافیایی وجیولوجیکی-سترکچری (ریلیف، درجه برهنگی وغیره) تعیین می گردد.</a:t>
            </a:r>
            <a:r>
              <a:rPr lang="en-US" b="1" dirty="0" smtClean="0">
                <a:latin typeface="ALAEM" pitchFamily="2" charset="2"/>
                <a:cs typeface="ALAEM" pitchFamily="2" charset="2"/>
              </a:rPr>
              <a:t> </a:t>
            </a:r>
            <a:endParaRPr lang="en-US" b="1" dirty="0"/>
          </a:p>
        </p:txBody>
      </p:sp>
      <p:sp>
        <p:nvSpPr>
          <p:cNvPr id="17" name="Rectangle 16"/>
          <p:cNvSpPr/>
          <p:nvPr/>
        </p:nvSpPr>
        <p:spPr>
          <a:xfrm>
            <a:off x="533400" y="4267200"/>
            <a:ext cx="371475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rtl="1"/>
            <a:r>
              <a:rPr lang="fa-IR" b="1" dirty="0" smtClean="0"/>
              <a:t>ظهورات آب به شکل طبیعی</a:t>
            </a:r>
            <a:r>
              <a:rPr lang="prs-AF" b="1" dirty="0" smtClean="0"/>
              <a:t> (چشمه ها)</a:t>
            </a:r>
            <a:r>
              <a:rPr lang="fa-IR" b="1" dirty="0" smtClean="0"/>
              <a:t> وچاهای معمولی مناطق مسک</a:t>
            </a:r>
            <a:r>
              <a:rPr lang="prs-AF" b="1" dirty="0" smtClean="0"/>
              <a:t>و</a:t>
            </a:r>
            <a:r>
              <a:rPr lang="fa-IR" b="1" dirty="0" smtClean="0"/>
              <a:t>نی</a:t>
            </a:r>
            <a:endParaRPr lang="en-US" dirty="0"/>
          </a:p>
        </p:txBody>
      </p:sp>
      <p:sp>
        <p:nvSpPr>
          <p:cNvPr id="19" name="Down Arrow 18"/>
          <p:cNvSpPr/>
          <p:nvPr/>
        </p:nvSpPr>
        <p:spPr>
          <a:xfrm flipH="1">
            <a:off x="2362199" y="3733800"/>
            <a:ext cx="106681"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own Arrow 19"/>
          <p:cNvSpPr/>
          <p:nvPr/>
        </p:nvSpPr>
        <p:spPr>
          <a:xfrm>
            <a:off x="7315200" y="3733800"/>
            <a:ext cx="1524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381000" y="533400"/>
            <a:ext cx="8915400" cy="6063198"/>
          </a:xfrm>
          <a:prstGeom prst="rect">
            <a:avLst/>
          </a:prstGeom>
          <a:blipFill>
            <a:blip r:embed="rId2" cstate="print"/>
            <a:tile tx="0" ty="0" sx="100000" sy="100000" flip="none" algn="tl"/>
          </a:blipFill>
          <a:ln>
            <a:solidFill>
              <a:schemeClr val="accent1"/>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algn="r" rtl="1"/>
            <a:r>
              <a:rPr lang="fa-IR" sz="2400" b="1" u="sng" dirty="0" smtClean="0">
                <a:solidFill>
                  <a:srgbClr val="002060"/>
                </a:solidFill>
              </a:rPr>
              <a:t>کارها ومشاهدات قابل اجرا درچشمه</a:t>
            </a:r>
            <a:r>
              <a:rPr lang="prs-AF" sz="2400" b="1" u="sng" dirty="0" smtClean="0"/>
              <a:t>:</a:t>
            </a:r>
          </a:p>
          <a:p>
            <a:pPr algn="r" rtl="1"/>
            <a:r>
              <a:rPr lang="fa-IR" sz="2800" b="1" dirty="0" smtClean="0">
                <a:solidFill>
                  <a:srgbClr val="FF0000"/>
                </a:solidFill>
                <a:latin typeface="Adobe Caslon Pro" pitchFamily="18" charset="0"/>
              </a:rPr>
              <a:t>• </a:t>
            </a:r>
            <a:r>
              <a:rPr lang="fa-IR" sz="2400" b="1" dirty="0" smtClean="0">
                <a:latin typeface="Adobe Caslon Pro" pitchFamily="18" charset="0"/>
              </a:rPr>
              <a:t> الصاق توپوگرافیکی(آوردن آن درنقشه کاری) وارتفاعی محل موقعیت چشمه:  به ارتفاع مطلقه(درنقشه) ویاارتفاع نسبی ازسطح آب حوزه آبی همان ساحه؛  </a:t>
            </a:r>
            <a:r>
              <a:rPr lang="prs-AF" sz="2400" b="1" dirty="0" smtClean="0">
                <a:latin typeface="Adobe Caslon Pro" pitchFamily="18" charset="0"/>
              </a:rPr>
              <a:t> </a:t>
            </a:r>
            <a:r>
              <a:rPr lang="fa-IR" sz="2400" b="1" dirty="0" smtClean="0">
                <a:latin typeface="Adobe Caslon Pro" pitchFamily="18" charset="0"/>
              </a:rPr>
              <a:t>  </a:t>
            </a:r>
            <a:r>
              <a:rPr lang="fa-IR" sz="2800" b="1" dirty="0" smtClean="0">
                <a:solidFill>
                  <a:srgbClr val="FF0000"/>
                </a:solidFill>
                <a:latin typeface="Adobe Caslon Pro" pitchFamily="18" charset="0"/>
              </a:rPr>
              <a:t> • </a:t>
            </a:r>
            <a:r>
              <a:rPr lang="fa-IR" sz="2400" b="1" dirty="0" smtClean="0">
                <a:latin typeface="Adobe Caslon Pro" pitchFamily="18" charset="0"/>
              </a:rPr>
              <a:t>الصاق جیومورفولوجیکی (موقعیت آن درعنصر معین ریلیف) وجیولوجیکی محل خروج چشمه (عمر ستراتیگرافیکی وترکیب ترسبات)؛        </a:t>
            </a:r>
            <a:r>
              <a:rPr lang="fa-IR" sz="2800" b="1" dirty="0" smtClean="0">
                <a:solidFill>
                  <a:srgbClr val="FF0000"/>
                </a:solidFill>
                <a:latin typeface="Adobe Caslon Pro" pitchFamily="18" charset="0"/>
              </a:rPr>
              <a:t>• </a:t>
            </a:r>
            <a:r>
              <a:rPr lang="fa-IR" sz="2400" b="1" dirty="0" smtClean="0">
                <a:latin typeface="Adobe Caslon Pro" pitchFamily="18" charset="0"/>
              </a:rPr>
              <a:t>تشریح خصوصیت خروج چشمه: یگانه، گروپی، طبقه ی، مرتبط به سیستم درزها ویا خلاهای کارستی، نزولی ویاصعودی، موجودیت قیف ها، خصوصیت وعرض بستر جریان آب، موجودیت ترسبات خاص درمحل خروج ویادربسترجریان آب (تراویرتین، سلفر، لای وغیره)، نوع نباتات وغیره،    </a:t>
            </a:r>
            <a:r>
              <a:rPr lang="fa-IR" sz="2800" b="1" dirty="0" smtClean="0">
                <a:solidFill>
                  <a:srgbClr val="FF0000"/>
                </a:solidFill>
                <a:latin typeface="Adobe Caslon Pro" pitchFamily="18" charset="0"/>
              </a:rPr>
              <a:t> •</a:t>
            </a:r>
            <a:r>
              <a:rPr lang="fa-IR" sz="2400" b="1" dirty="0" smtClean="0">
                <a:latin typeface="Adobe Caslon Pro" pitchFamily="18" charset="0"/>
              </a:rPr>
              <a:t> تعیین دبت چشمه (</a:t>
            </a:r>
            <a:r>
              <a:rPr lang="en-US" sz="2400" b="1" i="1" dirty="0" smtClean="0">
                <a:latin typeface="Adobe Caslon Pro" pitchFamily="18" charset="0"/>
              </a:rPr>
              <a:t>l/sec</a:t>
            </a:r>
            <a:r>
              <a:rPr lang="fa-IR" sz="2400" b="1" dirty="0" smtClean="0">
                <a:latin typeface="Adobe Caslon Pro" pitchFamily="18" charset="0"/>
              </a:rPr>
              <a:t>)؛        </a:t>
            </a:r>
            <a:r>
              <a:rPr lang="fa-IR" sz="2800" b="1" dirty="0" smtClean="0">
                <a:solidFill>
                  <a:srgbClr val="FF0000"/>
                </a:solidFill>
                <a:latin typeface="Adobe Caslon Pro" pitchFamily="18" charset="0"/>
              </a:rPr>
              <a:t>• </a:t>
            </a:r>
            <a:r>
              <a:rPr lang="fa-IR" sz="2400" b="1" dirty="0" smtClean="0">
                <a:latin typeface="Adobe Caslon Pro" pitchFamily="18" charset="0"/>
              </a:rPr>
              <a:t>تعیین خواص فزیکی آب (مزه، بو، رنگ، شفافیت)؛     • اخذنمونه آب به خاطرانالیز کیمیاوی وتعیین کامپانینت های ناپایدارترکیب کیمیاوی مستقیمادرچشمه؛        </a:t>
            </a:r>
            <a:r>
              <a:rPr lang="fa-IR" sz="2800" b="1" dirty="0" smtClean="0">
                <a:solidFill>
                  <a:srgbClr val="FF0000"/>
                </a:solidFill>
                <a:latin typeface="Adobe Caslon Pro" pitchFamily="18" charset="0"/>
              </a:rPr>
              <a:t> • </a:t>
            </a:r>
            <a:r>
              <a:rPr lang="fa-IR" sz="2400" b="1" dirty="0" smtClean="0">
                <a:latin typeface="Adobe Caslon Pro" pitchFamily="18" charset="0"/>
              </a:rPr>
              <a:t>تعیین درجه حرارت آبهای زیرزمینی درمحل خروج چشمه بااستفاده از ترمامیتر؛      </a:t>
            </a:r>
            <a:r>
              <a:rPr lang="fa-IR" sz="2800" b="1" dirty="0" smtClean="0">
                <a:solidFill>
                  <a:srgbClr val="FF0000"/>
                </a:solidFill>
                <a:latin typeface="Adobe Caslon Pro" pitchFamily="18" charset="0"/>
              </a:rPr>
              <a:t> • </a:t>
            </a:r>
            <a:r>
              <a:rPr lang="fa-IR" sz="2400" b="1" dirty="0" smtClean="0">
                <a:latin typeface="Adobe Caslon Pro" pitchFamily="18" charset="0"/>
              </a:rPr>
              <a:t>مشخصه ساختارکاپتاژ (درصورت موجودیت آن)، حالت سانیتاری (حفظ الصحوی) محل خروج؛        </a:t>
            </a:r>
            <a:r>
              <a:rPr lang="fa-IR" sz="2800" b="1" dirty="0" smtClean="0">
                <a:solidFill>
                  <a:srgbClr val="FF0000"/>
                </a:solidFill>
                <a:latin typeface="Adobe Caslon Pro" pitchFamily="18" charset="0"/>
              </a:rPr>
              <a:t> • </a:t>
            </a:r>
            <a:r>
              <a:rPr lang="fa-IR" sz="2400" b="1" dirty="0" smtClean="0">
                <a:latin typeface="Adobe Caslon Pro" pitchFamily="18" charset="0"/>
              </a:rPr>
              <a:t>مشخصه رژیم چشمه واستفاده عملی ازآن (درصورت وضع مشاهدات خاص ویا پرس وپال از ساکنان محل).</a:t>
            </a:r>
            <a:endParaRPr lang="en-US" sz="20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3"/>
          <p:cNvSpPr txBox="1">
            <a:spLocks/>
          </p:cNvSpPr>
          <p:nvPr/>
        </p:nvSpPr>
        <p:spPr>
          <a:xfrm>
            <a:off x="247650" y="457200"/>
            <a:ext cx="9163050" cy="1143000"/>
          </a:xfrm>
          <a:prstGeom prst="rect">
            <a:avLst/>
          </a:prstGeom>
          <a:ln w="9525" cap="flat" cmpd="sng" algn="ctr">
            <a:solidFill>
              <a:schemeClr val="tx1"/>
            </a:solidFill>
            <a:prstDash val="solid"/>
          </a:ln>
        </p:spPr>
        <p:style>
          <a:lnRef idx="1">
            <a:schemeClr val="accent4"/>
          </a:lnRef>
          <a:fillRef idx="2">
            <a:schemeClr val="accent4"/>
          </a:fillRef>
          <a:effectRef idx="1">
            <a:schemeClr val="accent4"/>
          </a:effectRef>
          <a:fontRef idx="minor">
            <a:schemeClr val="dk1"/>
          </a:fontRef>
        </p:style>
        <p:txBody>
          <a:bodyPr>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1800" b="1" i="0" u="none" strike="noStrike" kern="1200" cap="none" spc="0" normalizeH="0" baseline="0" noProof="0" dirty="0" smtClean="0">
                <a:ln>
                  <a:noFill/>
                </a:ln>
                <a:solidFill>
                  <a:srgbClr val="C00000"/>
                </a:solidFill>
                <a:effectLst/>
                <a:uLnTx/>
                <a:uFillTx/>
                <a:latin typeface="+mn-lt"/>
                <a:ea typeface="+mn-ea"/>
                <a:cs typeface="+mn-cs"/>
              </a:rPr>
              <a:t>تعیین دبت چشمه:  1. طریقه حجمی (اگردبت الی 1-1.5 لیترفی ثانیه باشد)؛</a:t>
            </a:r>
            <a:br>
              <a:rPr kumimoji="0" lang="fa-IR" sz="1800" b="1" i="0" u="none" strike="noStrike" kern="1200" cap="none" spc="0" normalizeH="0" baseline="0" noProof="0" dirty="0" smtClean="0">
                <a:ln>
                  <a:noFill/>
                </a:ln>
                <a:solidFill>
                  <a:srgbClr val="C00000"/>
                </a:solidFill>
                <a:effectLst/>
                <a:uLnTx/>
                <a:uFillTx/>
                <a:latin typeface="+mn-lt"/>
                <a:ea typeface="+mn-ea"/>
                <a:cs typeface="+mn-cs"/>
              </a:rPr>
            </a:br>
            <a:r>
              <a:rPr kumimoji="0" lang="fa-IR" sz="1800" b="1" i="0" u="none" strike="noStrike" kern="1200" cap="none" spc="0" normalizeH="0" baseline="0" noProof="0" dirty="0" smtClean="0">
                <a:ln>
                  <a:noFill/>
                </a:ln>
                <a:solidFill>
                  <a:srgbClr val="C00000"/>
                </a:solidFill>
                <a:effectLst/>
                <a:uLnTx/>
                <a:uFillTx/>
                <a:latin typeface="+mn-lt"/>
                <a:ea typeface="+mn-ea"/>
                <a:cs typeface="+mn-cs"/>
              </a:rPr>
              <a:t>        </a:t>
            </a:r>
            <a:r>
              <a:rPr kumimoji="0" lang="prs-AF" sz="1800" b="1" i="0" u="none" strike="noStrike" kern="1200" cap="none" spc="0" normalizeH="0" baseline="0" noProof="0" dirty="0" smtClean="0">
                <a:ln>
                  <a:noFill/>
                </a:ln>
                <a:solidFill>
                  <a:srgbClr val="C00000"/>
                </a:solidFill>
                <a:effectLst/>
                <a:uLnTx/>
                <a:uFillTx/>
                <a:latin typeface="+mn-lt"/>
                <a:ea typeface="+mn-ea"/>
                <a:cs typeface="+mn-cs"/>
              </a:rPr>
              <a:t>               </a:t>
            </a:r>
            <a:r>
              <a:rPr kumimoji="0" lang="fa-IR" sz="1800" b="1" i="0" u="none" strike="noStrike" kern="1200" cap="none" spc="0" normalizeH="0" baseline="0" noProof="0" dirty="0" smtClean="0">
                <a:ln>
                  <a:noFill/>
                </a:ln>
                <a:solidFill>
                  <a:srgbClr val="C00000"/>
                </a:solidFill>
                <a:effectLst/>
                <a:uLnTx/>
                <a:uFillTx/>
                <a:latin typeface="+mn-lt"/>
                <a:ea typeface="+mn-ea"/>
                <a:cs typeface="+mn-cs"/>
              </a:rPr>
              <a:t> 2. طریق جر جریانی (اگردبت الی 10- 15 لیترفی ثانیه باشد) :   </a:t>
            </a:r>
            <a:br>
              <a:rPr kumimoji="0" lang="fa-IR" sz="1800" b="1" i="0" u="none" strike="noStrike" kern="1200" cap="none" spc="0" normalizeH="0" baseline="0" noProof="0" dirty="0" smtClean="0">
                <a:ln>
                  <a:noFill/>
                </a:ln>
                <a:solidFill>
                  <a:srgbClr val="C00000"/>
                </a:solidFill>
                <a:effectLst/>
                <a:uLnTx/>
                <a:uFillTx/>
                <a:latin typeface="+mn-lt"/>
                <a:ea typeface="+mn-ea"/>
                <a:cs typeface="+mn-cs"/>
              </a:rPr>
            </a:br>
            <a:r>
              <a:rPr kumimoji="0" lang="fa-IR" sz="1800" b="1" i="0" u="none" strike="noStrike" kern="1200" cap="none" spc="0" normalizeH="0" baseline="0" noProof="0" dirty="0" smtClean="0">
                <a:ln>
                  <a:noFill/>
                </a:ln>
                <a:solidFill>
                  <a:srgbClr val="C00000"/>
                </a:solidFill>
                <a:effectLst/>
                <a:uLnTx/>
                <a:uFillTx/>
                <a:latin typeface="+mn-lt"/>
                <a:ea typeface="+mn-ea"/>
                <a:cs typeface="+mn-cs"/>
              </a:rPr>
              <a:t>                         3.  طریقه سرعت- مساحت (اگردبت اضافه از 15-20 لیتر فی ثانیه باشد</a:t>
            </a:r>
            <a:r>
              <a:rPr kumimoji="0" lang="fa-IR" sz="1200" b="1" i="0" u="none" strike="noStrike" kern="1200" cap="none" spc="0" normalizeH="0" baseline="0" noProof="0" dirty="0" smtClean="0">
                <a:ln>
                  <a:noFill/>
                </a:ln>
                <a:solidFill>
                  <a:schemeClr val="dk1"/>
                </a:solidFill>
                <a:effectLst/>
                <a:uLnTx/>
                <a:uFillTx/>
                <a:latin typeface="+mn-lt"/>
                <a:ea typeface="+mn-ea"/>
                <a:cs typeface="+mn-cs"/>
              </a:rPr>
              <a:t>) : </a:t>
            </a:r>
            <a:endParaRPr kumimoji="0" lang="en-US" sz="1200" b="1" i="0" u="none" strike="noStrike" kern="1200" cap="none" spc="0" normalizeH="0" baseline="0" noProof="0" dirty="0">
              <a:ln>
                <a:noFill/>
              </a:ln>
              <a:solidFill>
                <a:schemeClr val="dk1"/>
              </a:solidFill>
              <a:effectLst/>
              <a:uLnTx/>
              <a:uFillTx/>
              <a:latin typeface="+mn-lt"/>
              <a:ea typeface="+mn-ea"/>
              <a:cs typeface="+mn-cs"/>
            </a:endParaRPr>
          </a:p>
        </p:txBody>
      </p:sp>
      <p:sp>
        <p:nvSpPr>
          <p:cNvPr id="3" name="Date Placeholder 14"/>
          <p:cNvSpPr>
            <a:spLocks noGrp="1"/>
          </p:cNvSpPr>
          <p:nvPr>
            <p:ph type="dt" sz="half" idx="10"/>
          </p:nvPr>
        </p:nvSpPr>
        <p:spPr>
          <a:xfrm>
            <a:off x="6273800" y="6404984"/>
            <a:ext cx="3298698" cy="365760"/>
          </a:xfrm>
        </p:spPr>
        <p:txBody>
          <a:bodyPr/>
          <a:lstStyle/>
          <a:p>
            <a:fld id="{F9BC47DB-088A-4C3F-85A5-AFA5E62EA2D0}" type="datetime1">
              <a:rPr lang="en-US" smtClean="0"/>
              <a:pPr/>
              <a:t>5/15/13</a:t>
            </a:fld>
            <a:endParaRPr lang="en-US"/>
          </a:p>
        </p:txBody>
      </p:sp>
      <p:pic>
        <p:nvPicPr>
          <p:cNvPr id="4" name="Content Placeholder 32"/>
          <p:cNvPicPr>
            <a:picLocks/>
          </p:cNvPicPr>
          <p:nvPr/>
        </p:nvPicPr>
        <p:blipFill rotWithShape="1">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xmlns:p="http://schemas.openxmlformats.org/presentationml/2006/main" xmlns:r="http://schemas.openxmlformats.org/officeDocument/2006/relationships" xmlns:a="http://schemas.openxmlformats.org/drawingml/2006/main" val="0"/>
              </a:ext>
            </a:extLst>
          </a:blip>
          <a:srcRect t="-2084" b="-1"/>
          <a:stretch/>
        </p:blipFill>
        <p:spPr bwMode="auto">
          <a:xfrm>
            <a:off x="6769100" y="1981200"/>
            <a:ext cx="3136901" cy="2514600"/>
          </a:xfrm>
          <a:prstGeom prst="rect">
            <a:avLst/>
          </a:prstGeom>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xmlns:p="http://schemas.openxmlformats.org/presentationml/2006/main" xmlns:r="http://schemas.openxmlformats.org/officeDocument/2006/relationships" xmlns:a="http://schemas.openxmlformats.org/drawingml/2006/main"/>
            </a:ext>
          </a:extLst>
        </p:spPr>
        <p:style>
          <a:lnRef idx="1">
            <a:schemeClr val="accent1"/>
          </a:lnRef>
          <a:fillRef idx="2">
            <a:schemeClr val="accent1"/>
          </a:fillRef>
          <a:effectRef idx="1">
            <a:schemeClr val="accent1"/>
          </a:effectRef>
          <a:fontRef idx="minor">
            <a:schemeClr val="dk1"/>
          </a:fontRef>
        </p:style>
      </p:pic>
      <p:sp>
        <p:nvSpPr>
          <p:cNvPr id="5" name="Rectangle 2"/>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1044" y="533400"/>
            <a:ext cx="1547807" cy="381000"/>
          </a:xfrm>
          <a:prstGeom prst="rect">
            <a:avLst/>
          </a:prstGeom>
          <a:noFill/>
          <a:ln>
            <a:solidFill>
              <a:schemeClr val="tx1"/>
            </a:solidFill>
          </a:ln>
        </p:spPr>
      </p:pic>
      <p:sp>
        <p:nvSpPr>
          <p:cNvPr id="7" name="Rectangle 3"/>
          <p:cNvSpPr>
            <a:spLocks noChangeArrowheads="1"/>
          </p:cNvSpPr>
          <p:nvPr/>
        </p:nvSpPr>
        <p:spPr bwMode="auto">
          <a:xfrm>
            <a:off x="0" y="5201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085850"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5"/>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60401" y="1066800"/>
            <a:ext cx="897731" cy="387890"/>
          </a:xfrm>
          <a:prstGeom prst="rect">
            <a:avLst/>
          </a:prstGeom>
          <a:noFill/>
        </p:spPr>
      </p:pic>
      <p:sp>
        <p:nvSpPr>
          <p:cNvPr id="10" name="Rectangle 6"/>
          <p:cNvSpPr>
            <a:spLocks noChangeArrowheads="1"/>
          </p:cNvSpPr>
          <p:nvPr/>
        </p:nvSpPr>
        <p:spPr bwMode="auto">
          <a:xfrm>
            <a:off x="0" y="4820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152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10"/>
          <p:cNvSpPr/>
          <p:nvPr/>
        </p:nvSpPr>
        <p:spPr>
          <a:xfrm>
            <a:off x="6769100" y="4800600"/>
            <a:ext cx="2806700" cy="369332"/>
          </a:xfrm>
          <a:prstGeom prst="rect">
            <a:avLst/>
          </a:prstGeom>
        </p:spPr>
        <p:txBody>
          <a:bodyPr wrap="square">
            <a:spAutoFit/>
          </a:bodyPr>
          <a:lstStyle/>
          <a:p>
            <a:pPr algn="r"/>
            <a:r>
              <a:rPr lang="fa-IR" sz="1600" b="1" dirty="0" smtClean="0"/>
              <a:t>شکل 1.جرجریانی</a:t>
            </a:r>
            <a:r>
              <a:rPr lang="prs-AF" sz="1600" b="1" dirty="0" smtClean="0"/>
              <a:t> </a:t>
            </a:r>
            <a:r>
              <a:rPr lang="fa-IR" sz="1600" b="1" dirty="0" smtClean="0"/>
              <a:t>مثلثی(تومسون</a:t>
            </a:r>
            <a:r>
              <a:rPr lang="fa-IR" b="1" dirty="0" smtClean="0"/>
              <a:t>) </a:t>
            </a:r>
            <a:endParaRPr lang="en-US" b="1" dirty="0"/>
          </a:p>
        </p:txBody>
      </p:sp>
      <p:cxnSp>
        <p:nvCxnSpPr>
          <p:cNvPr id="12" name="Straight Arrow Connector 11"/>
          <p:cNvCxnSpPr/>
          <p:nvPr/>
        </p:nvCxnSpPr>
        <p:spPr>
          <a:xfrm rot="16200000" flipH="1">
            <a:off x="7178675" y="1476376"/>
            <a:ext cx="914401" cy="24765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2"/>
          <p:cNvSpPr>
            <a:spLocks noChangeArrowheads="1"/>
          </p:cNvSpPr>
          <p:nvPr/>
        </p:nvSpPr>
        <p:spPr bwMode="auto">
          <a:xfrm>
            <a:off x="247650" y="1600646"/>
            <a:ext cx="6356350" cy="3908762"/>
          </a:xfrm>
          <a:prstGeom prst="rect">
            <a:avLst/>
          </a:prstGeom>
          <a:blipFill>
            <a:blip r:embed="rId5" cstate="print"/>
            <a:tile tx="0" ty="0" sx="100000" sy="100000" flip="none" algn="tl"/>
          </a:blip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57200" algn="r" defTabSz="914400" rtl="1" eaLnBrk="1" fontAlgn="base" latinLnBrk="0" hangingPunct="1">
              <a:lnSpc>
                <a:spcPct val="100000"/>
              </a:lnSpc>
              <a:spcBef>
                <a:spcPct val="0"/>
              </a:spcBef>
              <a:spcAft>
                <a:spcPct val="0"/>
              </a:spcAft>
              <a:buClrTx/>
              <a:buSzTx/>
              <a:buFontTx/>
              <a:buNone/>
              <a:tabLst>
                <a:tab pos="1085850" algn="r"/>
              </a:tabLst>
            </a:pPr>
            <a:endParaRPr kumimoji="0" lang="prs-AF" sz="1400" b="1" i="0" u="none" strike="noStrike" cap="none" normalizeH="0" baseline="0" dirty="0" smtClean="0">
              <a:ln>
                <a:noFill/>
              </a:ln>
              <a:solidFill>
                <a:schemeClr val="tx1"/>
              </a:solidFill>
              <a:effectLst/>
              <a:latin typeface="Calibri"/>
              <a:ea typeface="Calibri" pitchFamily="34" charset="0"/>
              <a:cs typeface="Tahoma" pitchFamily="34" charset="0"/>
            </a:endParaRPr>
          </a:p>
          <a:p>
            <a:pPr marL="0" marR="0" lvl="0" indent="457200" algn="r" defTabSz="914400" rtl="1" eaLnBrk="1" fontAlgn="base" latinLnBrk="0" hangingPunct="1">
              <a:lnSpc>
                <a:spcPct val="100000"/>
              </a:lnSpc>
              <a:spcBef>
                <a:spcPct val="0"/>
              </a:spcBef>
              <a:spcAft>
                <a:spcPct val="0"/>
              </a:spcAft>
              <a:buClrTx/>
              <a:buSzTx/>
              <a:buFontTx/>
              <a:buNone/>
              <a:tabLst>
                <a:tab pos="1085850" algn="r"/>
              </a:tabLst>
            </a:pPr>
            <a:endParaRPr lang="prs-AF" sz="1400" b="1" dirty="0" smtClean="0">
              <a:solidFill>
                <a:schemeClr val="tx1"/>
              </a:solidFill>
              <a:latin typeface="Calibri"/>
              <a:ea typeface="Calibri" pitchFamily="34" charset="0"/>
              <a:cs typeface="Tahoma" pitchFamily="34" charset="0"/>
            </a:endParaRPr>
          </a:p>
          <a:p>
            <a:pPr marL="0" marR="0" lvl="0" indent="457200" algn="r" defTabSz="914400" rtl="1" eaLnBrk="1" fontAlgn="base" latinLnBrk="0" hangingPunct="1">
              <a:lnSpc>
                <a:spcPct val="100000"/>
              </a:lnSpc>
              <a:spcBef>
                <a:spcPct val="0"/>
              </a:spcBef>
              <a:spcAft>
                <a:spcPct val="0"/>
              </a:spcAft>
              <a:buClrTx/>
              <a:buSzTx/>
              <a:buFontTx/>
              <a:buNone/>
              <a:tabLst>
                <a:tab pos="1085850" algn="r"/>
              </a:tabLst>
            </a:pPr>
            <a:endParaRPr kumimoji="0" lang="prs-AF" sz="1400" b="1" i="0" u="none" strike="noStrike" cap="none" normalizeH="0" baseline="0" dirty="0" smtClean="0">
              <a:ln>
                <a:noFill/>
              </a:ln>
              <a:solidFill>
                <a:schemeClr val="tx1"/>
              </a:solidFill>
              <a:effectLst/>
              <a:latin typeface="Calibri"/>
              <a:ea typeface="Calibri" pitchFamily="34" charset="0"/>
              <a:cs typeface="Tahoma" pitchFamily="34" charset="0"/>
            </a:endParaRPr>
          </a:p>
          <a:p>
            <a:pPr marL="0" marR="0" lvl="0" indent="457200" algn="r" defTabSz="914400" rtl="1" eaLnBrk="1" fontAlgn="base" latinLnBrk="0" hangingPunct="1">
              <a:lnSpc>
                <a:spcPct val="100000"/>
              </a:lnSpc>
              <a:spcBef>
                <a:spcPct val="0"/>
              </a:spcBef>
              <a:spcAft>
                <a:spcPct val="0"/>
              </a:spcAft>
              <a:buClrTx/>
              <a:buSzTx/>
              <a:buFontTx/>
              <a:buNone/>
              <a:tabLst>
                <a:tab pos="1085850" algn="r"/>
              </a:tabLst>
            </a:pPr>
            <a:endParaRPr kumimoji="0" lang="prs-AF" sz="1400" b="1" i="0" u="none" strike="noStrike" cap="none" normalizeH="0" baseline="0" dirty="0" smtClean="0">
              <a:ln>
                <a:noFill/>
              </a:ln>
              <a:solidFill>
                <a:schemeClr val="tx1"/>
              </a:solidFill>
              <a:effectLst/>
              <a:latin typeface="Calibri"/>
              <a:ea typeface="Calibri" pitchFamily="34" charset="0"/>
              <a:cs typeface="Tahoma" pitchFamily="34" charset="0"/>
            </a:endParaRPr>
          </a:p>
          <a:p>
            <a:pPr marL="0" marR="0" lvl="0" indent="457200" algn="r" defTabSz="914400" rtl="1" eaLnBrk="1" fontAlgn="base" latinLnBrk="0" hangingPunct="1">
              <a:lnSpc>
                <a:spcPct val="100000"/>
              </a:lnSpc>
              <a:spcBef>
                <a:spcPct val="0"/>
              </a:spcBef>
              <a:spcAft>
                <a:spcPct val="0"/>
              </a:spcAft>
              <a:buClrTx/>
              <a:buSzTx/>
              <a:buFontTx/>
              <a:buNone/>
              <a:tabLst>
                <a:tab pos="1085850" algn="r"/>
              </a:tabLst>
            </a:pPr>
            <a:r>
              <a:rPr kumimoji="0" lang="fa-IR" sz="1600" b="1" i="0" u="none" strike="noStrike" cap="none" normalizeH="0" baseline="0" dirty="0" smtClean="0">
                <a:ln>
                  <a:noFill/>
                </a:ln>
                <a:solidFill>
                  <a:schemeClr val="tx1"/>
                </a:solidFill>
                <a:effectLst/>
                <a:latin typeface="Calibri"/>
                <a:ea typeface="Calibri" pitchFamily="34" charset="0"/>
                <a:cs typeface="Tahoma" pitchFamily="34" charset="0"/>
              </a:rPr>
              <a:t>• الصاق چاهای عادی درمحل؛</a:t>
            </a:r>
            <a:r>
              <a:rPr lang="prs-AF" sz="1600" b="1" dirty="0" smtClean="0">
                <a:latin typeface="Arial" pitchFamily="34" charset="0"/>
                <a:ea typeface="Calibri" pitchFamily="34" charset="0"/>
                <a:cs typeface="Arial" pitchFamily="34" charset="0"/>
              </a:rPr>
              <a:t>     </a:t>
            </a:r>
            <a:r>
              <a:rPr kumimoji="0" lang="fa-IR" sz="1600" b="1" i="0" u="none" strike="noStrike" cap="none" normalizeH="0" baseline="0" dirty="0" smtClean="0">
                <a:ln>
                  <a:noFill/>
                </a:ln>
                <a:solidFill>
                  <a:schemeClr val="tx1"/>
                </a:solidFill>
                <a:effectLst/>
                <a:latin typeface="Calibri"/>
                <a:ea typeface="Calibri" pitchFamily="34" charset="0"/>
                <a:cs typeface="Tahoma" pitchFamily="34" charset="0"/>
              </a:rPr>
              <a:t>• تعیین عمق موقعیت سطح آب وعمق چاه (تعیین ضخامت طبقه آب)؛</a:t>
            </a:r>
            <a:r>
              <a:rPr lang="prs-AF" sz="1600" b="1" dirty="0" smtClean="0">
                <a:latin typeface="Arial" pitchFamily="34" charset="0"/>
                <a:ea typeface="Calibri" pitchFamily="34" charset="0"/>
                <a:cs typeface="Arial" pitchFamily="34" charset="0"/>
              </a:rPr>
              <a:t>     </a:t>
            </a:r>
            <a:r>
              <a:rPr kumimoji="0" lang="fa-IR" sz="1600" b="1" i="0" u="none" strike="noStrike" cap="none" normalizeH="0" baseline="0" dirty="0" smtClean="0">
                <a:ln>
                  <a:noFill/>
                </a:ln>
                <a:solidFill>
                  <a:schemeClr val="tx1"/>
                </a:solidFill>
                <a:effectLst/>
                <a:latin typeface="Calibri"/>
                <a:ea typeface="Calibri" pitchFamily="34" charset="0"/>
                <a:cs typeface="Tahoma" pitchFamily="34" charset="0"/>
              </a:rPr>
              <a:t>• توضیح ساختار واندازه های حفریه چاه؛ </a:t>
            </a:r>
            <a:r>
              <a:rPr lang="prs-AF" sz="1600" b="1" dirty="0" smtClean="0">
                <a:latin typeface="Arial" pitchFamily="34" charset="0"/>
                <a:ea typeface="Calibri" pitchFamily="34" charset="0"/>
                <a:cs typeface="Arial" pitchFamily="34" charset="0"/>
              </a:rPr>
              <a:t>     </a:t>
            </a:r>
            <a:r>
              <a:rPr kumimoji="0" lang="fa-IR" sz="1600" b="1" i="0" u="none" strike="noStrike" cap="none" normalizeH="0" baseline="0" dirty="0" smtClean="0">
                <a:ln>
                  <a:noFill/>
                </a:ln>
                <a:solidFill>
                  <a:schemeClr val="tx1"/>
                </a:solidFill>
                <a:effectLst/>
                <a:latin typeface="Calibri"/>
                <a:ea typeface="Calibri" pitchFamily="34" charset="0"/>
                <a:cs typeface="Tahoma" pitchFamily="34" charset="0"/>
              </a:rPr>
              <a:t>• تعیین خواص فزیکی آب (حرارت، رنگ، مزه، بو) ؛• اخذ نمونه های آب به خاطر انالیزکیمیاوی وتعیین کامپانینت های ناپایدارترکیب؛</a:t>
            </a:r>
            <a:r>
              <a:rPr lang="prs-AF" sz="1600" b="1" dirty="0" smtClean="0">
                <a:latin typeface="Arial" pitchFamily="34" charset="0"/>
                <a:ea typeface="Calibri" pitchFamily="34" charset="0"/>
                <a:cs typeface="Arial" pitchFamily="34" charset="0"/>
              </a:rPr>
              <a:t>        </a:t>
            </a:r>
            <a:r>
              <a:rPr kumimoji="0" lang="fa-IR" sz="1600" b="1" i="0" u="none" strike="noStrike" cap="none" normalizeH="0" baseline="0" dirty="0" smtClean="0">
                <a:ln>
                  <a:noFill/>
                </a:ln>
                <a:solidFill>
                  <a:schemeClr val="tx1"/>
                </a:solidFill>
                <a:effectLst/>
                <a:latin typeface="Calibri"/>
                <a:ea typeface="Calibri" pitchFamily="34" charset="0"/>
                <a:cs typeface="Tahoma" pitchFamily="34" charset="0"/>
              </a:rPr>
              <a:t>• مشخص ساختن حالت سانیتاری (حفظ الصحوی) واستفاده ازچاها؛</a:t>
            </a:r>
            <a:r>
              <a:rPr lang="prs-AF" sz="1600" b="1" dirty="0" smtClean="0">
                <a:latin typeface="Arial" pitchFamily="34" charset="0"/>
                <a:ea typeface="Calibri" pitchFamily="34" charset="0"/>
                <a:cs typeface="Arial" pitchFamily="34" charset="0"/>
              </a:rPr>
              <a:t>                 </a:t>
            </a:r>
            <a:r>
              <a:rPr kumimoji="0" lang="fa-IR" sz="1600" b="1" i="0" u="none" strike="noStrike" cap="none" normalizeH="0" baseline="0" dirty="0" smtClean="0">
                <a:ln>
                  <a:noFill/>
                </a:ln>
                <a:solidFill>
                  <a:schemeClr val="tx1"/>
                </a:solidFill>
                <a:effectLst/>
                <a:latin typeface="Calibri"/>
                <a:ea typeface="Calibri" pitchFamily="34" charset="0"/>
                <a:cs typeface="Tahoma" pitchFamily="34" charset="0"/>
              </a:rPr>
              <a:t>• تشریح احجارکشف شده دراثرحفرچاهاو</a:t>
            </a:r>
            <a:r>
              <a:rPr kumimoji="0" lang="prs-AF" sz="1600" b="1" i="0" u="none" strike="noStrike" cap="none" normalizeH="0" baseline="0" dirty="0" smtClean="0">
                <a:ln>
                  <a:noFill/>
                </a:ln>
                <a:solidFill>
                  <a:schemeClr val="tx1"/>
                </a:solidFill>
                <a:effectLst/>
                <a:latin typeface="Calibri"/>
                <a:ea typeface="Calibri" pitchFamily="34" charset="0"/>
                <a:cs typeface="Tahoma" pitchFamily="34" charset="0"/>
              </a:rPr>
              <a:t> </a:t>
            </a:r>
            <a:r>
              <a:rPr kumimoji="0" lang="fa-IR" sz="1600" b="1" i="0" u="none" strike="noStrike" cap="none" normalizeH="0" baseline="0" dirty="0" smtClean="0">
                <a:ln>
                  <a:noFill/>
                </a:ln>
                <a:solidFill>
                  <a:schemeClr val="tx1"/>
                </a:solidFill>
                <a:effectLst/>
                <a:latin typeface="Calibri"/>
                <a:ea typeface="Calibri" pitchFamily="34" charset="0"/>
                <a:cs typeface="Tahoma" pitchFamily="34" charset="0"/>
              </a:rPr>
              <a:t>خصوصیت </a:t>
            </a:r>
            <a:r>
              <a:rPr kumimoji="0" lang="prs-AF" sz="1600" b="1" i="0" u="none" strike="noStrike" cap="none" normalizeH="0" baseline="0" dirty="0" smtClean="0">
                <a:ln>
                  <a:noFill/>
                </a:ln>
                <a:solidFill>
                  <a:schemeClr val="tx1"/>
                </a:solidFill>
                <a:effectLst/>
                <a:latin typeface="Calibri"/>
                <a:ea typeface="Calibri" pitchFamily="34" charset="0"/>
                <a:cs typeface="Tahoma" pitchFamily="34" charset="0"/>
              </a:rPr>
              <a:t> </a:t>
            </a:r>
            <a:r>
              <a:rPr kumimoji="0" lang="fa-IR" sz="1600" b="1" i="0" u="none" strike="noStrike" cap="none" normalizeH="0" baseline="0" dirty="0" smtClean="0">
                <a:ln>
                  <a:noFill/>
                </a:ln>
                <a:solidFill>
                  <a:schemeClr val="tx1"/>
                </a:solidFill>
                <a:effectLst/>
                <a:latin typeface="Calibri"/>
                <a:ea typeface="Calibri" pitchFamily="34" charset="0"/>
                <a:cs typeface="Tahoma" pitchFamily="34" charset="0"/>
              </a:rPr>
              <a:t>ظاهر شدن آب درصورت کشف طبقه آبدار(به اساس پرس وپال ازکسانی که چاها راتجهیز نموده اند)</a:t>
            </a:r>
            <a:r>
              <a:rPr lang="prs-AF" sz="1600" b="1" dirty="0" smtClean="0">
                <a:latin typeface="Tahoma" pitchFamily="34" charset="0"/>
                <a:ea typeface="Calibri" pitchFamily="34" charset="0"/>
                <a:cs typeface="Tahoma" pitchFamily="34" charset="0"/>
              </a:rPr>
              <a:t>            </a:t>
            </a:r>
            <a:r>
              <a:rPr kumimoji="0" lang="fa-IR" sz="16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 مشخص ساختن رژیم</a:t>
            </a:r>
            <a:r>
              <a:rPr kumimoji="0" lang="en-US" sz="1600" b="1" i="1" u="none" strike="noStrike" cap="none" normalizeH="0" baseline="0" dirty="0" smtClean="0">
                <a:ln>
                  <a:noFill/>
                </a:ln>
                <a:solidFill>
                  <a:schemeClr val="tx1"/>
                </a:solidFill>
                <a:effectLst/>
                <a:latin typeface="Tahoma" pitchFamily="34" charset="0"/>
                <a:ea typeface="Calibri" pitchFamily="34" charset="0"/>
                <a:cs typeface="Tahoma" pitchFamily="34" charset="0"/>
              </a:rPr>
              <a:t> </a:t>
            </a:r>
            <a:r>
              <a:rPr kumimoji="0" lang="fa-IR" sz="16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چاه: </a:t>
            </a:r>
            <a:r>
              <a:rPr kumimoji="0" lang="prs-AF" sz="16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 </a:t>
            </a:r>
            <a:r>
              <a:rPr kumimoji="0" lang="fa-IR" sz="16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نوسان</a:t>
            </a:r>
            <a:r>
              <a:rPr kumimoji="0" lang="en-US" sz="1600" b="1" i="1" u="none" strike="noStrike" cap="none" normalizeH="0" baseline="0" dirty="0" smtClean="0">
                <a:ln>
                  <a:noFill/>
                </a:ln>
                <a:solidFill>
                  <a:schemeClr val="tx1"/>
                </a:solidFill>
                <a:effectLst/>
                <a:latin typeface="Tahoma" pitchFamily="34" charset="0"/>
                <a:ea typeface="Calibri" pitchFamily="34" charset="0"/>
                <a:cs typeface="Tahoma" pitchFamily="34" charset="0"/>
              </a:rPr>
              <a:t> </a:t>
            </a:r>
            <a:r>
              <a:rPr kumimoji="0" lang="fa-IR" sz="16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سطح آب درمواسم مختلف سال، قابلیت تولیدی آب دروقت</a:t>
            </a:r>
            <a:r>
              <a:rPr kumimoji="0" lang="prs-AF" sz="1600" b="1" i="0" u="none" strike="noStrike" cap="none" normalizeH="0" dirty="0" smtClean="0">
                <a:ln>
                  <a:noFill/>
                </a:ln>
                <a:solidFill>
                  <a:schemeClr val="tx1"/>
                </a:solidFill>
                <a:effectLst/>
                <a:latin typeface="Tahoma" pitchFamily="34" charset="0"/>
                <a:ea typeface="Calibri" pitchFamily="34" charset="0"/>
                <a:cs typeface="Tahoma" pitchFamily="34" charset="0"/>
              </a:rPr>
              <a:t> </a:t>
            </a:r>
            <a:r>
              <a:rPr kumimoji="0" lang="fa-IR" sz="16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اخذ شدن</a:t>
            </a:r>
            <a:r>
              <a:rPr kumimoji="0" lang="en-US" sz="1600" b="1" i="1" u="none" strike="noStrike" cap="none" normalizeH="0" baseline="0" dirty="0" smtClean="0">
                <a:ln>
                  <a:noFill/>
                </a:ln>
                <a:solidFill>
                  <a:schemeClr val="tx1"/>
                </a:solidFill>
                <a:effectLst/>
                <a:latin typeface="Tahoma" pitchFamily="34" charset="0"/>
                <a:ea typeface="Calibri" pitchFamily="34" charset="0"/>
                <a:cs typeface="Tahoma" pitchFamily="34" charset="0"/>
              </a:rPr>
              <a:t> </a:t>
            </a:r>
            <a:r>
              <a:rPr kumimoji="0" lang="fa-IR" sz="16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آب ازچاه، تغییر رنگ، متزه، بوی آب وغیره. (پرس وپال ازساکنان محل</a:t>
            </a:r>
            <a:r>
              <a:rPr lang="fa-IR" sz="1600" b="1" dirty="0" smtClean="0">
                <a:latin typeface="Tahoma" pitchFamily="34" charset="0"/>
                <a:ea typeface="Calibri" pitchFamily="34" charset="0"/>
                <a:cs typeface="Tahoma" pitchFamily="34" charset="0"/>
              </a:rPr>
              <a: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4"/>
          <p:cNvSpPr/>
          <p:nvPr/>
        </p:nvSpPr>
        <p:spPr>
          <a:xfrm>
            <a:off x="152400" y="5638800"/>
            <a:ext cx="63754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r"/>
            <a:r>
              <a:rPr lang="fa-IR"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Algerian" pitchFamily="82" charset="0"/>
              </a:rPr>
              <a:t>آزمایش های ظواهر</a:t>
            </a:r>
            <a:r>
              <a:rPr lang="fa-IR" i="1"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Algerian" pitchFamily="82" charset="0"/>
              </a:rPr>
              <a:t>مصنوعی آ</a:t>
            </a:r>
            <a:r>
              <a:rPr lang="fa-IR"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Algerian" pitchFamily="82" charset="0"/>
              </a:rPr>
              <a:t>بهای زیرزمینی که ارتباط</a:t>
            </a:r>
            <a:r>
              <a:rPr lang="fa-IR" i="1"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Algerian" pitchFamily="82" charset="0"/>
              </a:rPr>
              <a:t> </a:t>
            </a:r>
            <a:r>
              <a:rPr lang="fa-IR"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latin typeface="Algerian" pitchFamily="82" charset="0"/>
              </a:rPr>
              <a:t>با کریرها، گودال های ساختمانی، چقوری های سرک سازی دارند تقریبا نظر به شیمایی پیش برده می شود که دروقت تشریح چشمه ها مورد استفاده قرار می </a:t>
            </a:r>
            <a:r>
              <a:rPr lang="fa-IR"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lgerian" pitchFamily="82" charset="0"/>
              </a:rPr>
              <a:t>گیرند. </a:t>
            </a:r>
            <a:endParaRPr lang="en-US" cap="all" dirty="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lgerian" pitchFamily="82" charset="0"/>
            </a:endParaRPr>
          </a:p>
        </p:txBody>
      </p:sp>
      <p:sp>
        <p:nvSpPr>
          <p:cNvPr id="13" name="Rectangle 12"/>
          <p:cNvSpPr/>
          <p:nvPr/>
        </p:nvSpPr>
        <p:spPr>
          <a:xfrm>
            <a:off x="1073150" y="1828801"/>
            <a:ext cx="4946650" cy="46166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r" rtl="1"/>
            <a:r>
              <a:rPr lang="fa-IR" sz="2400" u="sng" dirty="0" smtClean="0">
                <a:solidFill>
                  <a:srgbClr val="002060"/>
                </a:solidFill>
              </a:rPr>
              <a:t>کارها ومشاهدات قابل اجرا درچاهای معمولی</a:t>
            </a:r>
            <a:r>
              <a:rPr lang="fa-IR" sz="2400" dirty="0" smtClean="0"/>
              <a: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txBox="1">
            <a:spLocks/>
          </p:cNvSpPr>
          <p:nvPr/>
        </p:nvSpPr>
        <p:spPr>
          <a:xfrm>
            <a:off x="1066800" y="304800"/>
            <a:ext cx="7734300" cy="639762"/>
          </a:xfrm>
          <a:prstGeom prst="rect">
            <a:avLst/>
          </a:prstGeom>
          <a:blipFill>
            <a:blip r:embed="rId3" cstate="print"/>
            <a:tile tx="0" ty="0" sx="100000" sy="100000" flip="none" algn="tl"/>
          </a:blipFill>
        </p:spPr>
        <p:style>
          <a:lnRef idx="1">
            <a:schemeClr val="accent2"/>
          </a:lnRef>
          <a:fillRef idx="2">
            <a:schemeClr val="accent2"/>
          </a:fillRef>
          <a:effectRef idx="1">
            <a:schemeClr val="accent2"/>
          </a:effectRef>
          <a:fontRef idx="minor">
            <a:schemeClr val="dk1"/>
          </a:fontRef>
        </p:style>
        <p:txBody>
          <a:bodyPr>
            <a:normAutofit fontScale="85000" lnSpcReduction="10000"/>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2000" b="1" i="0" u="none" strike="noStrike" kern="1200" cap="none" spc="0" normalizeH="0" baseline="0" noProof="0" dirty="0" smtClean="0">
                <a:ln>
                  <a:noFill/>
                </a:ln>
                <a:solidFill>
                  <a:srgbClr val="C00000"/>
                </a:solidFill>
                <a:effectLst/>
                <a:uLnTx/>
                <a:uFillTx/>
                <a:latin typeface="+mj-lt"/>
                <a:ea typeface="+mj-ea"/>
                <a:cs typeface="+mj-cs"/>
              </a:rPr>
              <a:t>برمه کاری هایدروجیولوجیکی وکارهای تجربی</a:t>
            </a:r>
            <a:r>
              <a:rPr kumimoji="0" lang="fa-IR" sz="2000" b="0" i="1" u="none" strike="noStrike" kern="1200" cap="none" spc="0" normalizeH="0" baseline="0" noProof="0" dirty="0" smtClean="0">
                <a:ln>
                  <a:noFill/>
                </a:ln>
                <a:solidFill>
                  <a:srgbClr val="C00000"/>
                </a:solidFill>
                <a:effectLst/>
                <a:uLnTx/>
                <a:uFillTx/>
                <a:latin typeface="+mj-lt"/>
                <a:ea typeface="+mj-ea"/>
                <a:cs typeface="+mj-cs"/>
              </a:rPr>
              <a:t> </a:t>
            </a:r>
            <a:r>
              <a:rPr kumimoji="0" lang="prs-AF" sz="2000" b="0" i="0" u="none" strike="noStrike" kern="1200" cap="none" spc="0" normalizeH="0" baseline="0" noProof="0" dirty="0" smtClean="0">
                <a:ln>
                  <a:noFill/>
                </a:ln>
                <a:solidFill>
                  <a:schemeClr val="tx1"/>
                </a:solidFill>
                <a:effectLst/>
                <a:uLnTx/>
                <a:uFillTx/>
                <a:latin typeface="+mj-lt"/>
                <a:ea typeface="+mj-ea"/>
                <a:cs typeface="+mj-cs"/>
              </a:rPr>
              <a:t>:   درهرنوع شرایط فزیکی-جغرافیایی وجیولوجیکی سترکچری به خصوص درساحات ضعیفاْانقسام یافته</a:t>
            </a:r>
            <a:r>
              <a:rPr kumimoji="0" lang="fa-IR" sz="2000" b="0" i="0" u="none" strike="noStrike" kern="1200" cap="none" spc="0" normalizeH="0" baseline="0" noProof="0" dirty="0" smtClean="0">
                <a:ln>
                  <a:noFill/>
                </a:ln>
                <a:solidFill>
                  <a:schemeClr val="tx1"/>
                </a:solidFill>
                <a:effectLst/>
                <a:uLnTx/>
                <a:uFillTx/>
                <a:latin typeface="+mj-lt"/>
                <a:ea typeface="+mj-ea"/>
                <a:cs typeface="+mj-cs"/>
              </a:rPr>
              <a:t> «بسته» پیش برده می شود.</a:t>
            </a:r>
            <a:endParaRPr kumimoji="0" lang="en-US" sz="20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Date Placeholder 13"/>
          <p:cNvSpPr>
            <a:spLocks noGrp="1"/>
          </p:cNvSpPr>
          <p:nvPr>
            <p:ph type="dt" sz="half" idx="10"/>
          </p:nvPr>
        </p:nvSpPr>
        <p:spPr>
          <a:xfrm>
            <a:off x="6273800" y="6404984"/>
            <a:ext cx="3298698" cy="365760"/>
          </a:xfrm>
        </p:spPr>
        <p:txBody>
          <a:bodyPr/>
          <a:lstStyle/>
          <a:p>
            <a:fld id="{25717E9A-C3FA-4D9D-A7D2-29C9449D19E9}" type="datetime1">
              <a:rPr lang="en-US" smtClean="0"/>
              <a:pPr/>
              <a:t>5/15/13</a:t>
            </a:fld>
            <a:endParaRPr lang="en-US"/>
          </a:p>
        </p:txBody>
      </p:sp>
      <p:sp>
        <p:nvSpPr>
          <p:cNvPr id="4" name="Content Placeholder 2"/>
          <p:cNvSpPr txBox="1">
            <a:spLocks/>
          </p:cNvSpPr>
          <p:nvPr/>
        </p:nvSpPr>
        <p:spPr>
          <a:xfrm>
            <a:off x="228600" y="1066800"/>
            <a:ext cx="9486900" cy="5791200"/>
          </a:xfrm>
          <a:prstGeom prst="rect">
            <a:avLst/>
          </a:prstGeom>
        </p:spPr>
        <p:style>
          <a:lnRef idx="1">
            <a:schemeClr val="dk1"/>
          </a:lnRef>
          <a:fillRef idx="2">
            <a:schemeClr val="dk1"/>
          </a:fillRef>
          <a:effectRef idx="1">
            <a:schemeClr val="dk1"/>
          </a:effectRef>
          <a:fontRef idx="minor">
            <a:schemeClr val="dk1"/>
          </a:fontRef>
        </p:style>
        <p:txBody>
          <a:bodyPr>
            <a:normAutofit/>
          </a:bodyPr>
          <a:lstStyle/>
          <a:p>
            <a:pPr marL="342900" marR="0" lvl="0" indent="-34290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fa-IR" sz="2000" b="1" i="0" u="none" strike="noStrike" kern="1200" cap="none" spc="0" normalizeH="0" baseline="0" noProof="0" dirty="0" smtClean="0">
                <a:ln>
                  <a:noFill/>
                </a:ln>
                <a:solidFill>
                  <a:schemeClr val="tx1"/>
                </a:solidFill>
                <a:effectLst/>
                <a:uLnTx/>
                <a:uFillTx/>
                <a:latin typeface="+mn-lt"/>
                <a:ea typeface="+mn-ea"/>
                <a:cs typeface="+mn-cs"/>
              </a:rPr>
              <a:t>تحقیقات هایدروجیولوجیکی</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2000" b="1" i="0" u="none" strike="noStrike" kern="1200" cap="none" spc="0" normalizeH="0" baseline="0" noProof="0" dirty="0">
              <a:ln>
                <a:noFill/>
              </a:ln>
              <a:solidFill>
                <a:schemeClr val="tx1"/>
              </a:solidFill>
              <a:effectLst/>
              <a:uLnTx/>
              <a:uFillTx/>
              <a:latin typeface="+mn-lt"/>
              <a:ea typeface="+mn-ea"/>
              <a:cs typeface="+mn-cs"/>
            </a:endParaRPr>
          </a:p>
        </p:txBody>
      </p:sp>
      <p:sp>
        <p:nvSpPr>
          <p:cNvPr id="5" name="Flowchart: Terminator 4"/>
          <p:cNvSpPr/>
          <p:nvPr/>
        </p:nvSpPr>
        <p:spPr>
          <a:xfrm>
            <a:off x="6629400" y="1676400"/>
            <a:ext cx="2971800" cy="990600"/>
          </a:xfrm>
          <a:prstGeom prst="flowChartTerminator">
            <a:avLst/>
          </a:prstGeom>
          <a:blipFill>
            <a:blip r:embed="rId4" cstate="print"/>
            <a:tile tx="0" ty="0" sx="100000" sy="100000" flip="none" algn="tl"/>
          </a:blipFill>
        </p:spPr>
        <p:style>
          <a:lnRef idx="2">
            <a:schemeClr val="accent6"/>
          </a:lnRef>
          <a:fillRef idx="1">
            <a:schemeClr val="lt1"/>
          </a:fillRef>
          <a:effectRef idx="0">
            <a:schemeClr val="accent6"/>
          </a:effectRef>
          <a:fontRef idx="minor">
            <a:schemeClr val="dk1"/>
          </a:fontRef>
        </p:style>
        <p:txBody>
          <a:bodyPr rtlCol="0" anchor="ctr"/>
          <a:lstStyle/>
          <a:p>
            <a:pPr algn="just" rtl="1">
              <a:buNone/>
            </a:pPr>
            <a:r>
              <a:rPr lang="fa-IR" sz="1600" b="1" dirty="0" smtClean="0"/>
              <a:t>تعیین خواص فزیکی، منرالیزیشن وترکیب کیمیاوی آبهای زیرزمینی وهم چنان انواع مختلف آبهای سطحی (دریاها، جهیل ها، باتلاق ها)</a:t>
            </a:r>
            <a:endParaRPr lang="en-US" sz="1600" b="1" dirty="0" smtClean="0"/>
          </a:p>
        </p:txBody>
      </p:sp>
      <p:sp>
        <p:nvSpPr>
          <p:cNvPr id="6" name="Flowchart: Terminator 5"/>
          <p:cNvSpPr/>
          <p:nvPr/>
        </p:nvSpPr>
        <p:spPr>
          <a:xfrm>
            <a:off x="3352800" y="1524000"/>
            <a:ext cx="3124200" cy="1143000"/>
          </a:xfrm>
          <a:prstGeom prst="flowChartTerminator">
            <a:avLst/>
          </a:prstGeom>
          <a:blipFill>
            <a:blip r:embed="rId4" cstate="print"/>
            <a:tile tx="0" ty="0" sx="100000" sy="100000" flip="none" algn="tl"/>
          </a:blipFill>
        </p:spPr>
        <p:style>
          <a:lnRef idx="2">
            <a:schemeClr val="accent6"/>
          </a:lnRef>
          <a:fillRef idx="1">
            <a:schemeClr val="lt1"/>
          </a:fillRef>
          <a:effectRef idx="0">
            <a:schemeClr val="accent6"/>
          </a:effectRef>
          <a:fontRef idx="minor">
            <a:schemeClr val="dk1"/>
          </a:fontRef>
        </p:style>
        <p:txBody>
          <a:bodyPr rtlCol="0" anchor="ctr"/>
          <a:lstStyle/>
          <a:p>
            <a:pPr lvl="0" algn="r" rtl="1" fontAlgn="base">
              <a:spcBef>
                <a:spcPct val="0"/>
              </a:spcBef>
              <a:spcAft>
                <a:spcPct val="0"/>
              </a:spcAft>
              <a:tabLst>
                <a:tab pos="1085850" algn="r"/>
              </a:tabLst>
            </a:pPr>
            <a:r>
              <a:rPr lang="fa-IR" sz="1400" dirty="0" smtClean="0">
                <a:ln>
                  <a:solidFill>
                    <a:schemeClr val="tx1"/>
                  </a:solidFill>
                </a:ln>
                <a:solidFill>
                  <a:schemeClr val="tx1"/>
                </a:solidFill>
                <a:effectLst>
                  <a:outerShdw blurRad="38100" dist="38100" dir="2700000" algn="tl">
                    <a:srgbClr val="000000">
                      <a:alpha val="43137"/>
                    </a:srgbClr>
                  </a:outerShdw>
                </a:effectLst>
                <a:latin typeface="Tahoma" pitchFamily="34" charset="0"/>
                <a:ea typeface="Calibri" pitchFamily="34" charset="0"/>
                <a:cs typeface="Tahoma" pitchFamily="34" charset="0"/>
              </a:rPr>
              <a:t>ارزیابی فعالیت آنتروپاجنیدرتغییر</a:t>
            </a:r>
            <a:r>
              <a:rPr lang="prs-AF" sz="1400" dirty="0" smtClean="0">
                <a:ln>
                  <a:solidFill>
                    <a:schemeClr val="tx1"/>
                  </a:solidFill>
                </a:ln>
                <a:solidFill>
                  <a:schemeClr val="tx1"/>
                </a:solidFill>
                <a:effectLst>
                  <a:outerShdw blurRad="38100" dist="38100" dir="2700000" algn="tl">
                    <a:srgbClr val="000000">
                      <a:alpha val="43137"/>
                    </a:srgbClr>
                  </a:outerShdw>
                </a:effectLst>
                <a:latin typeface="Tahoma" pitchFamily="34" charset="0"/>
                <a:ea typeface="Calibri" pitchFamily="34" charset="0"/>
                <a:cs typeface="Tahoma" pitchFamily="34" charset="0"/>
              </a:rPr>
              <a:t> </a:t>
            </a:r>
            <a:r>
              <a:rPr lang="fa-IR" sz="1400" dirty="0" smtClean="0">
                <a:ln>
                  <a:solidFill>
                    <a:schemeClr val="tx1"/>
                  </a:solidFill>
                </a:ln>
                <a:solidFill>
                  <a:schemeClr val="tx1"/>
                </a:solidFill>
                <a:effectLst>
                  <a:outerShdw blurRad="38100" dist="38100" dir="2700000" algn="tl">
                    <a:srgbClr val="000000">
                      <a:alpha val="43137"/>
                    </a:srgbClr>
                  </a:outerShdw>
                </a:effectLst>
                <a:latin typeface="Tahoma" pitchFamily="34" charset="0"/>
                <a:ea typeface="Calibri" pitchFamily="34" charset="0"/>
              </a:rPr>
              <a:t>ترکیب وکیفیت آبهای زیرزمینی و</a:t>
            </a:r>
            <a:r>
              <a:rPr lang="prs-AF" sz="1400" dirty="0" smtClean="0">
                <a:ln>
                  <a:solidFill>
                    <a:schemeClr val="tx1"/>
                  </a:solidFill>
                </a:ln>
                <a:solidFill>
                  <a:schemeClr val="tx1"/>
                </a:solidFill>
                <a:effectLst>
                  <a:outerShdw blurRad="38100" dist="38100" dir="2700000" algn="tl">
                    <a:srgbClr val="000000">
                      <a:alpha val="43137"/>
                    </a:srgbClr>
                  </a:outerShdw>
                </a:effectLst>
                <a:latin typeface="Tahoma" pitchFamily="34" charset="0"/>
                <a:ea typeface="Calibri" pitchFamily="34" charset="0"/>
              </a:rPr>
              <a:t> </a:t>
            </a:r>
            <a:r>
              <a:rPr lang="fa-IR" sz="1400" dirty="0" smtClean="0">
                <a:ln>
                  <a:solidFill>
                    <a:schemeClr val="tx1"/>
                  </a:solidFill>
                </a:ln>
                <a:solidFill>
                  <a:schemeClr val="tx1"/>
                </a:solidFill>
                <a:effectLst>
                  <a:outerShdw blurRad="38100" dist="38100" dir="2700000" algn="tl">
                    <a:srgbClr val="000000">
                      <a:alpha val="43137"/>
                    </a:srgbClr>
                  </a:outerShdw>
                </a:effectLst>
                <a:latin typeface="Tahoma" pitchFamily="34" charset="0"/>
                <a:ea typeface="Calibri" pitchFamily="34" charset="0"/>
              </a:rPr>
              <a:t>سطحی ساحه تحت مطالعه (آشکار</a:t>
            </a:r>
            <a:r>
              <a:rPr lang="prs-AF" sz="1400" dirty="0" smtClean="0">
                <a:ln>
                  <a:solidFill>
                    <a:schemeClr val="tx1"/>
                  </a:solidFill>
                </a:ln>
                <a:solidFill>
                  <a:schemeClr val="tx1"/>
                </a:solidFill>
                <a:effectLst>
                  <a:outerShdw blurRad="38100" dist="38100" dir="2700000" algn="tl">
                    <a:srgbClr val="000000">
                      <a:alpha val="43137"/>
                    </a:srgbClr>
                  </a:outerShdw>
                </a:effectLst>
                <a:latin typeface="Tahoma" pitchFamily="34" charset="0"/>
                <a:ea typeface="Calibri" pitchFamily="34" charset="0"/>
              </a:rPr>
              <a:t> </a:t>
            </a:r>
            <a:r>
              <a:rPr lang="fa-IR" sz="1400" dirty="0" smtClean="0">
                <a:ln>
                  <a:solidFill>
                    <a:schemeClr val="tx1"/>
                  </a:solidFill>
                </a:ln>
                <a:solidFill>
                  <a:schemeClr val="tx1"/>
                </a:solidFill>
                <a:effectLst>
                  <a:outerShdw blurRad="38100" dist="38100" dir="2700000" algn="tl">
                    <a:srgbClr val="000000">
                      <a:alpha val="43137"/>
                    </a:srgbClr>
                  </a:outerShdw>
                </a:effectLst>
                <a:latin typeface="Tahoma" pitchFamily="34" charset="0"/>
                <a:ea typeface="Calibri" pitchFamily="34" charset="0"/>
              </a:rPr>
              <a:t>ساختن منابع آلولیت آنتروپاجنی</a:t>
            </a:r>
            <a:r>
              <a:rPr lang="en-US" sz="1400" dirty="0" smtClean="0">
                <a:ln>
                  <a:solidFill>
                    <a:schemeClr val="tx1"/>
                  </a:solidFill>
                </a:ln>
                <a:solidFill>
                  <a:schemeClr val="tx1"/>
                </a:solidFill>
                <a:effectLst>
                  <a:outerShdw blurRad="38100" dist="38100" dir="2700000" algn="tl">
                    <a:srgbClr val="000000">
                      <a:alpha val="43137"/>
                    </a:srgbClr>
                  </a:outerShdw>
                </a:effectLst>
                <a:latin typeface="Tahoma" pitchFamily="34" charset="0"/>
                <a:ea typeface="Calibri" pitchFamily="34" charset="0"/>
              </a:rPr>
              <a:t> </a:t>
            </a:r>
            <a:r>
              <a:rPr lang="fa-IR" sz="1400" dirty="0" smtClean="0">
                <a:ln>
                  <a:solidFill>
                    <a:schemeClr val="tx1"/>
                  </a:solidFill>
                </a:ln>
                <a:solidFill>
                  <a:schemeClr val="tx1"/>
                </a:solidFill>
                <a:effectLst>
                  <a:outerShdw blurRad="38100" dist="38100" dir="2700000" algn="tl">
                    <a:srgbClr val="000000">
                      <a:alpha val="43137"/>
                    </a:srgbClr>
                  </a:outerShdw>
                </a:effectLst>
                <a:latin typeface="Tahoma" pitchFamily="34" charset="0"/>
                <a:ea typeface="Calibri" pitchFamily="34" charset="0"/>
              </a:rPr>
              <a:t>دگی، ترکیب مواد آلوده کننده، طروق ممکنه میگریشن آنهاوغیره)؛</a:t>
            </a:r>
            <a:endParaRPr lang="fa-IR" sz="1400" dirty="0" smtClean="0">
              <a:ln>
                <a:solidFill>
                  <a:schemeClr val="tx1"/>
                </a:solidFill>
              </a:ln>
              <a:solidFill>
                <a:schemeClr val="tx1"/>
              </a:solidFill>
              <a:effectLst>
                <a:outerShdw blurRad="38100" dist="38100" dir="2700000" algn="tl">
                  <a:srgbClr val="000000">
                    <a:alpha val="43137"/>
                  </a:srgbClr>
                </a:outerShdw>
              </a:effectLst>
              <a:latin typeface="Arial" pitchFamily="34" charset="0"/>
            </a:endParaRPr>
          </a:p>
        </p:txBody>
      </p:sp>
      <p:sp>
        <p:nvSpPr>
          <p:cNvPr id="8" name="Flowchart: Terminator 7"/>
          <p:cNvSpPr/>
          <p:nvPr/>
        </p:nvSpPr>
        <p:spPr>
          <a:xfrm>
            <a:off x="228600" y="1524000"/>
            <a:ext cx="3054350" cy="1143000"/>
          </a:xfrm>
          <a:prstGeom prst="flowChartTerminator">
            <a:avLst/>
          </a:prstGeom>
          <a:blipFill>
            <a:blip r:embed="rId4" cstate="print"/>
            <a:tile tx="0" ty="0" sx="100000" sy="100000" flip="none" algn="tl"/>
          </a:blipFill>
        </p:spPr>
        <p:style>
          <a:lnRef idx="2">
            <a:schemeClr val="accent6"/>
          </a:lnRef>
          <a:fillRef idx="1">
            <a:schemeClr val="lt1"/>
          </a:fillRef>
          <a:effectRef idx="0">
            <a:schemeClr val="accent6"/>
          </a:effectRef>
          <a:fontRef idx="minor">
            <a:schemeClr val="dk1"/>
          </a:fontRef>
        </p:style>
        <p:txBody>
          <a:bodyPr rtlCol="0" anchor="ctr"/>
          <a:lstStyle/>
          <a:p>
            <a:pPr algn="justLow" rtl="1">
              <a:buNone/>
            </a:pPr>
            <a:r>
              <a:rPr lang="fa-IR" sz="1400" dirty="0" smtClean="0">
                <a:ln>
                  <a:solidFill>
                    <a:schemeClr val="tx1"/>
                  </a:solidFill>
                </a:ln>
                <a:blipFill>
                  <a:blip r:embed="rId4"/>
                  <a:tile tx="0" ty="0" sx="100000" sy="100000" flip="none" algn="tl"/>
                </a:blipFill>
              </a:rPr>
              <a:t>آشکارساختن انومال های هایدروجیوکیمیاوی نوع مختلف منحیث مرحله اولی متود هایدروجیوکیمیاوی تفحص معادن موادمفیده (سلفایدی، پولی متالی، فلزات نادره وغیره</a:t>
            </a:r>
            <a:r>
              <a:rPr lang="fa-IR" sz="1400" dirty="0" smtClean="0"/>
              <a:t>)</a:t>
            </a:r>
            <a:endParaRPr lang="en-US" sz="1400" dirty="0" smtClean="0"/>
          </a:p>
        </p:txBody>
      </p:sp>
      <p:cxnSp>
        <p:nvCxnSpPr>
          <p:cNvPr id="9" name="Straight Arrow Connector 8"/>
          <p:cNvCxnSpPr/>
          <p:nvPr/>
        </p:nvCxnSpPr>
        <p:spPr>
          <a:xfrm>
            <a:off x="5181600" y="1295400"/>
            <a:ext cx="26670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1676401" y="1371600"/>
            <a:ext cx="3276599"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endCxn id="6" idx="0"/>
          </p:cNvCxnSpPr>
          <p:nvPr/>
        </p:nvCxnSpPr>
        <p:spPr>
          <a:xfrm flipH="1">
            <a:off x="4914900" y="1371600"/>
            <a:ext cx="1270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457200" y="2743200"/>
            <a:ext cx="8839200" cy="738664"/>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r" rtl="1"/>
            <a:r>
              <a:rPr lang="fa-IR" sz="1400" b="1" dirty="0" smtClean="0"/>
              <a:t>مطابق به هدایات عمومی متودیکی درقست پیش بردنقشه برداری هایدروجیولوجیکی تمامی ظهورات آبهای زیرزمینی (چشمه ها، چاهای معمولی، چاهای برمه وغیره) که درهنگام اجرای نقشه برداری های خط السیری ویاسایر انواع کارها موردتحقیق همه جانبه قرار گرفته اند باید توسط انالیزهای مختلف مشخص ساخته شوند (جدول ذیل).</a:t>
            </a:r>
            <a:endParaRPr lang="prs-AF" sz="1400" b="1" dirty="0" smtClean="0"/>
          </a:p>
        </p:txBody>
      </p:sp>
      <p:sp>
        <p:nvSpPr>
          <p:cNvPr id="13" name="Rectangle 5"/>
          <p:cNvSpPr>
            <a:spLocks noChangeArrowheads="1"/>
          </p:cNvSpPr>
          <p:nvPr/>
        </p:nvSpPr>
        <p:spPr bwMode="auto">
          <a:xfrm>
            <a:off x="2286000" y="3505200"/>
            <a:ext cx="4540250" cy="276999"/>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085850" algn="r"/>
              </a:tabLst>
            </a:pPr>
            <a:r>
              <a:rPr kumimoji="0" lang="fa-IR" sz="1200" b="0" i="0" u="none" strike="noStrike" cap="none" normalizeH="0" baseline="0" dirty="0" smtClean="0">
                <a:ln>
                  <a:noFill/>
                </a:ln>
                <a:solidFill>
                  <a:schemeClr val="tx1"/>
                </a:solidFill>
                <a:effectLst/>
                <a:latin typeface="Tahoma" pitchFamily="34" charset="0"/>
                <a:ea typeface="Calibri" pitchFamily="34" charset="0"/>
                <a:cs typeface="Tahoma" pitchFamily="34" charset="0"/>
              </a:rPr>
              <a:t>. </a:t>
            </a:r>
            <a:r>
              <a:rPr kumimoji="0" lang="fa-IR" sz="1200" b="1" i="0" u="none" strike="noStrike" cap="none" normalizeH="0" baseline="0" dirty="0" smtClean="0">
                <a:ln>
                  <a:noFill/>
                </a:ln>
                <a:solidFill>
                  <a:schemeClr val="tx1"/>
                </a:solidFill>
                <a:effectLst/>
                <a:latin typeface="Tahoma" pitchFamily="34" charset="0"/>
                <a:ea typeface="Calibri" pitchFamily="34" charset="0"/>
                <a:cs typeface="Tahoma" pitchFamily="34" charset="0"/>
              </a:rPr>
              <a:t>مقدار آبی که برای اجرای انالیزهای کیمیاوی ضرورت اند</a:t>
            </a:r>
            <a:endParaRPr kumimoji="0" lang="fa-IR" sz="1800" b="1"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4" name="Object 4"/>
          <p:cNvGraphicFramePr>
            <a:graphicFrameLocks noChangeAspect="1"/>
          </p:cNvGraphicFramePr>
          <p:nvPr/>
        </p:nvGraphicFramePr>
        <p:xfrm>
          <a:off x="762000" y="3886200"/>
          <a:ext cx="7816850" cy="2362200"/>
        </p:xfrm>
        <a:graphic>
          <a:graphicData uri="http://schemas.openxmlformats.org/presentationml/2006/ole">
            <p:oleObj spid="_x0000_s1026" name="Worksheet" r:id="rId5" imgW="6527800" imgH="2311400" progId="Excel.Sheet.12">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4"/>
          <p:cNvSpPr txBox="1">
            <a:spLocks/>
          </p:cNvSpPr>
          <p:nvPr/>
        </p:nvSpPr>
        <p:spPr>
          <a:xfrm>
            <a:off x="660400" y="228601"/>
            <a:ext cx="8007350" cy="406199"/>
          </a:xfrm>
          <a:prstGeom prst="rect">
            <a:avLst/>
          </a:prstGeom>
        </p:spPr>
        <p:txBody>
          <a:bodyPr>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2400" b="1" i="0" u="none" strike="noStrike" kern="1200" cap="none" spc="0" normalizeH="0" baseline="0" noProof="0" dirty="0" smtClean="0">
                <a:ln>
                  <a:noFill/>
                </a:ln>
                <a:solidFill>
                  <a:srgbClr val="C00000"/>
                </a:solidFill>
                <a:effectLst/>
                <a:uLnTx/>
                <a:uFillTx/>
                <a:latin typeface="+mj-lt"/>
                <a:ea typeface="+mj-ea"/>
                <a:cs typeface="+mj-cs"/>
              </a:rPr>
              <a:t>مشاهدات هایدرولوجیکی وهایدرومتریکی</a:t>
            </a:r>
            <a:r>
              <a:rPr kumimoji="0" lang="fa-IR" sz="2400" b="1" i="1" u="none" strike="noStrike" kern="1200" cap="none" spc="0" normalizeH="0" baseline="0" noProof="0" dirty="0" smtClean="0">
                <a:ln>
                  <a:noFill/>
                </a:ln>
                <a:solidFill>
                  <a:srgbClr val="C00000"/>
                </a:solidFill>
                <a:effectLst/>
                <a:uLnTx/>
                <a:uFillTx/>
                <a:latin typeface="+mj-lt"/>
                <a:ea typeface="+mj-ea"/>
                <a:cs typeface="+mj-cs"/>
              </a:rPr>
              <a:t>:</a:t>
            </a:r>
            <a:r>
              <a:rPr kumimoji="0" lang="prs-AF" sz="2400" b="1" i="1" u="none" strike="noStrike" kern="1200" cap="none" spc="0" normalizeH="0" baseline="0" noProof="0" dirty="0" smtClean="0">
                <a:ln>
                  <a:noFill/>
                </a:ln>
                <a:solidFill>
                  <a:srgbClr val="C00000"/>
                </a:solidFill>
                <a:effectLst/>
                <a:uLnTx/>
                <a:uFillTx/>
                <a:latin typeface="+mj-lt"/>
                <a:ea typeface="+mj-ea"/>
                <a:cs typeface="+mj-cs"/>
              </a:rPr>
              <a:t> درسروی هایدروجیولوجیکی</a:t>
            </a:r>
            <a:r>
              <a:rPr kumimoji="0" lang="fa-IR" sz="2400" b="1" i="1" u="none" strike="noStrike" kern="1200" cap="none" spc="0" normalizeH="0" baseline="0" noProof="0" dirty="0" smtClean="0">
                <a:ln>
                  <a:noFill/>
                </a:ln>
                <a:solidFill>
                  <a:srgbClr val="C00000"/>
                </a:solidFill>
                <a:effectLst/>
                <a:uLnTx/>
                <a:uFillTx/>
                <a:latin typeface="+mj-lt"/>
                <a:ea typeface="+mj-ea"/>
                <a:cs typeface="+mj-cs"/>
              </a:rPr>
              <a:t> </a:t>
            </a:r>
            <a:endParaRPr kumimoji="0" lang="en-US" sz="2400" b="1" i="0" u="none" strike="noStrike" kern="1200" cap="none" spc="0" normalizeH="0" baseline="0" noProof="0" dirty="0">
              <a:ln>
                <a:noFill/>
              </a:ln>
              <a:solidFill>
                <a:srgbClr val="C00000"/>
              </a:solidFill>
              <a:effectLst/>
              <a:uLnTx/>
              <a:uFillTx/>
              <a:latin typeface="+mj-lt"/>
              <a:ea typeface="+mj-ea"/>
              <a:cs typeface="+mj-cs"/>
            </a:endParaRPr>
          </a:p>
        </p:txBody>
      </p:sp>
      <p:sp>
        <p:nvSpPr>
          <p:cNvPr id="3" name="Date Placeholder 3"/>
          <p:cNvSpPr>
            <a:spLocks noGrp="1"/>
          </p:cNvSpPr>
          <p:nvPr>
            <p:ph type="dt" sz="half" idx="10"/>
          </p:nvPr>
        </p:nvSpPr>
        <p:spPr>
          <a:xfrm>
            <a:off x="838200" y="6400800"/>
            <a:ext cx="1651000" cy="45719"/>
          </a:xfrm>
        </p:spPr>
        <p:txBody>
          <a:bodyPr/>
          <a:lstStyle/>
          <a:p>
            <a:fld id="{1D3E7F44-204F-400D-9E02-63AC16D0E5AC}" type="datetime1">
              <a:rPr lang="en-US" smtClean="0"/>
              <a:pPr/>
              <a:t>5/15/13</a:t>
            </a:fld>
            <a:endParaRPr lang="en-US" dirty="0"/>
          </a:p>
        </p:txBody>
      </p:sp>
      <p:sp>
        <p:nvSpPr>
          <p:cNvPr id="4" name="Content Placeholder 2"/>
          <p:cNvSpPr txBox="1">
            <a:spLocks/>
          </p:cNvSpPr>
          <p:nvPr/>
        </p:nvSpPr>
        <p:spPr>
          <a:xfrm>
            <a:off x="12052300" y="2895601"/>
            <a:ext cx="5778500" cy="228601"/>
          </a:xfrm>
          <a:prstGeom prst="rect">
            <a:avLst/>
          </a:prstGeom>
        </p:spPr>
        <p:txBody>
          <a:bodyPr>
            <a:normAutofit fontScale="25000" lnSpcReduction="20000"/>
          </a:bodyPr>
          <a:lstStyle/>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a-IR" sz="28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a-IR"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a-IR"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a-IR"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a-IR"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a-IR"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a-IR"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fld id="{27C159A0-09A2-44EA-8BD7-80882BD28C14}" type="slidenum">
              <a:rPr kumimoji="0" lang="fa-IR" sz="1600" b="1" i="0" u="none" strike="noStrike" kern="1200" cap="none" spc="0" normalizeH="0" baseline="0" noProof="0" smtClean="0">
                <a:ln>
                  <a:noFill/>
                </a:ln>
                <a:solidFill>
                  <a:schemeClr val="tx1"/>
                </a:solidFill>
                <a:effectLst/>
                <a:uLnTx/>
                <a:uFillTx/>
                <a:latin typeface="+mn-lt"/>
                <a:ea typeface="+mn-ea"/>
                <a:cs typeface="+mn-cs"/>
              </a:rPr>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t>7</a:t>
            </a:fld>
            <a:endParaRPr kumimoji="0" lang="fa-IR" sz="1600" b="1"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Rectangle 4"/>
          <p:cNvSpPr/>
          <p:nvPr/>
        </p:nvSpPr>
        <p:spPr>
          <a:xfrm>
            <a:off x="5613401" y="990600"/>
            <a:ext cx="3150087"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r" rtl="1"/>
            <a:r>
              <a:rPr lang="fa-IR" b="1" dirty="0" smtClean="0"/>
              <a:t>معلومات تکمیلی راجع به جریانات وظرفیت های آبی سطحی</a:t>
            </a:r>
            <a:r>
              <a:rPr lang="prs-AF" b="1" dirty="0" smtClean="0"/>
              <a:t>: </a:t>
            </a:r>
            <a:endParaRPr lang="en-US" b="1" dirty="0"/>
          </a:p>
        </p:txBody>
      </p:sp>
      <p:sp>
        <p:nvSpPr>
          <p:cNvPr id="6" name="Rectangle 5"/>
          <p:cNvSpPr/>
          <p:nvPr/>
        </p:nvSpPr>
        <p:spPr>
          <a:xfrm>
            <a:off x="1073150" y="838201"/>
            <a:ext cx="321945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r" rtl="1"/>
            <a:r>
              <a:rPr lang="fa-IR" b="1" dirty="0" smtClean="0"/>
              <a:t>ارزیابی کمی تخلیه آبهای زیرزمینی در شبکه هایدروگرافیکی ساحه</a:t>
            </a:r>
            <a:r>
              <a:rPr lang="prs-AF" b="1" dirty="0" smtClean="0"/>
              <a:t>:</a:t>
            </a:r>
            <a:endParaRPr lang="en-US" b="1" dirty="0"/>
          </a:p>
        </p:txBody>
      </p:sp>
      <p:cxnSp>
        <p:nvCxnSpPr>
          <p:cNvPr id="7" name="Straight Arrow Connector 6"/>
          <p:cNvCxnSpPr/>
          <p:nvPr/>
        </p:nvCxnSpPr>
        <p:spPr>
          <a:xfrm>
            <a:off x="4870450" y="533400"/>
            <a:ext cx="19812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3054350" y="533400"/>
            <a:ext cx="189865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365750" y="1905001"/>
            <a:ext cx="4127500" cy="3693319"/>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r"/>
            <a:r>
              <a:rPr lang="fa-IR" dirty="0" smtClean="0"/>
              <a:t>. عمق وعرض بستردریادرقسمت های مشخص، عمق جهیل ها، نوع باتلاق ها، سرعت جریان جریانات سطحی، ترکیب ترسبات کف حوض های آبی وخروج احجاراصلی دربسترها، موجودیت دهانه ها، خروج آبهای زیرزمینی (تخلیه دربستردریاها، چشمه های سوب اکوالی-اکواکلمه لاتینی به معنی آب-) دربستر دریاها و زون های ساحلی جهیل ها (به گونه بصری ویا به کمک کارهای هایدروجیوفزیکی ویا هایدرومتریکی) ترکیب کیمیاوی ومنرالیزیشن آبهای سطحی اجراگردیده ومشخصات رژیم </a:t>
            </a:r>
            <a:endParaRPr lang="prs-AF" dirty="0" smtClean="0"/>
          </a:p>
          <a:p>
            <a:pPr algn="r"/>
            <a:r>
              <a:rPr lang="fa-IR" dirty="0" smtClean="0"/>
              <a:t>آنها تثبیت می گردد (به طریق پیش برد تحقیقات </a:t>
            </a:r>
            <a:endParaRPr lang="prs-AF" dirty="0" smtClean="0"/>
          </a:p>
          <a:p>
            <a:pPr algn="r" rtl="1"/>
            <a:r>
              <a:rPr lang="fa-IR" dirty="0" smtClean="0"/>
              <a:t>اختصاصی ویا پرس وپال از ساکنان محل) وغیره</a:t>
            </a:r>
            <a:endParaRPr lang="prs-AF" dirty="0" smtClean="0"/>
          </a:p>
          <a:p>
            <a:pPr algn="r" rtl="1"/>
            <a:r>
              <a:rPr lang="fa-IR" dirty="0" smtClean="0"/>
              <a:t>.</a:t>
            </a:r>
            <a:endParaRPr lang="prs-AF" dirty="0" smtClean="0"/>
          </a:p>
        </p:txBody>
      </p:sp>
      <p:sp>
        <p:nvSpPr>
          <p:cNvPr id="10" name="Down Arrow 9"/>
          <p:cNvSpPr/>
          <p:nvPr/>
        </p:nvSpPr>
        <p:spPr>
          <a:xfrm>
            <a:off x="7099300" y="1676400"/>
            <a:ext cx="1651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2559050" y="1447800"/>
            <a:ext cx="24765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2"/>
          <p:cNvSpPr>
            <a:spLocks noChangeArrowheads="1"/>
          </p:cNvSpPr>
          <p:nvPr/>
        </p:nvSpPr>
        <p:spPr bwMode="auto">
          <a:xfrm>
            <a:off x="330200" y="2180107"/>
            <a:ext cx="4622800" cy="3554819"/>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57200" algn="r" defTabSz="914400" rtl="1" eaLnBrk="1" fontAlgn="base" latinLnBrk="0" hangingPunct="1">
              <a:lnSpc>
                <a:spcPct val="100000"/>
              </a:lnSpc>
              <a:spcBef>
                <a:spcPct val="0"/>
              </a:spcBef>
              <a:spcAft>
                <a:spcPct val="0"/>
              </a:spcAft>
              <a:buClrTx/>
              <a:buSzTx/>
              <a:buFontTx/>
              <a:buNone/>
              <a:tabLst>
                <a:tab pos="1085850" algn="r"/>
              </a:tabLst>
            </a:pPr>
            <a:r>
              <a:rPr kumimoji="0" lang="fa-IR" sz="15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کارهای هایدرومتریکی</a:t>
            </a:r>
            <a:r>
              <a:rPr kumimoji="0" lang="en-US" sz="15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a:t>
            </a:r>
            <a:r>
              <a:rPr kumimoji="0" lang="fa-IR" sz="15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طبق معمول درقسمت های مناسب (مستطیل شکل با جریان مساویانه، عدم موجودیت فضا ومکان «مرده» ) مدنظر گرفته می شوند. درستووار، اعماق را برای تعیین مساحت قطع عرضانی بستراندازه نموده ومصرف یادبت جریان آب رابه کمک آله چرخنده (به ندرت به کمک شناکننده ها که دقت کم دارند) اندازه گیری مینمایند. محاسبه کمیت متوسط تخلیه آبهای زیرزمینی درشبکه دریایی برای مساحت حوزه دریایی نظربه دوشیمای اساسی اجرا می گردد.</a:t>
            </a:r>
            <a:r>
              <a:rPr lang="prs-AF" sz="1500" dirty="0" smtClean="0">
                <a:latin typeface="Arial" pitchFamily="34" charset="0"/>
                <a:ea typeface="Times New Roman" pitchFamily="18" charset="0"/>
                <a:cs typeface="Arial" pitchFamily="34" charset="0"/>
              </a:rPr>
              <a:t> </a:t>
            </a:r>
            <a:r>
              <a:rPr kumimoji="0" lang="fa-IR" sz="15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درصورتیکه یک ستووارهایدرومتریکی (بسته) باشد</a:t>
            </a:r>
            <a:r>
              <a:rPr kumimoji="0" lang="fa-IR" sz="1500" b="0" i="1"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a:t>
            </a:r>
            <a:r>
              <a:rPr kumimoji="0" lang="en-US" sz="1500" b="0" i="1"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a:t>
            </a:r>
            <a:r>
              <a:rPr kumimoji="0" lang="en-US" sz="15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a:t>
            </a:r>
            <a:r>
              <a:rPr kumimoji="0" lang="en-US" sz="1500" b="0" i="1"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a:t>
            </a:r>
            <a:r>
              <a:rPr kumimoji="0" lang="en-US" sz="15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a:t>
            </a:r>
            <a:endParaRPr kumimoji="0" lang="prs-AF" sz="15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endParaRPr>
          </a:p>
          <a:p>
            <a:pPr marL="0" marR="0" lvl="0" indent="457200" algn="r" defTabSz="914400" rtl="1" eaLnBrk="1" fontAlgn="base" latinLnBrk="0" hangingPunct="1">
              <a:lnSpc>
                <a:spcPct val="100000"/>
              </a:lnSpc>
              <a:spcBef>
                <a:spcPct val="0"/>
              </a:spcBef>
              <a:spcAft>
                <a:spcPct val="0"/>
              </a:spcAft>
              <a:buClrTx/>
              <a:buSzTx/>
              <a:buFontTx/>
              <a:buNone/>
              <a:tabLst>
                <a:tab pos="1085850" algn="r"/>
              </a:tabLst>
            </a:pPr>
            <a:endParaRPr kumimoji="0" lang="prs-AF" sz="15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endParaRPr>
          </a:p>
          <a:p>
            <a:pPr marL="0" marR="0" lvl="0" indent="457200" algn="r" defTabSz="914400" rtl="1" eaLnBrk="1" fontAlgn="base" latinLnBrk="0" hangingPunct="1">
              <a:lnSpc>
                <a:spcPct val="100000"/>
              </a:lnSpc>
              <a:spcBef>
                <a:spcPct val="0"/>
              </a:spcBef>
              <a:spcAft>
                <a:spcPct val="0"/>
              </a:spcAft>
              <a:buClrTx/>
              <a:buSzTx/>
              <a:buFontTx/>
              <a:buNone/>
              <a:tabLst>
                <a:tab pos="1085850" algn="r"/>
              </a:tabLst>
            </a:pPr>
            <a:endParaRPr lang="prs-AF" sz="1500" dirty="0" smtClean="0">
              <a:solidFill>
                <a:schemeClr val="tx1"/>
              </a:solidFill>
              <a:latin typeface="Tahoma" pitchFamily="34" charset="0"/>
              <a:cs typeface="Tahoma" pitchFamily="34" charset="0"/>
            </a:endParaRPr>
          </a:p>
          <a:p>
            <a:pPr marL="0" marR="0" lvl="0" indent="457200" algn="r" defTabSz="914400" rtl="1" eaLnBrk="1" fontAlgn="base" latinLnBrk="0" hangingPunct="1">
              <a:lnSpc>
                <a:spcPct val="100000"/>
              </a:lnSpc>
              <a:spcBef>
                <a:spcPct val="0"/>
              </a:spcBef>
              <a:spcAft>
                <a:spcPct val="0"/>
              </a:spcAft>
              <a:buClrTx/>
              <a:buSzTx/>
              <a:buFontTx/>
              <a:buNone/>
              <a:tabLst>
                <a:tab pos="1085850" algn="r"/>
              </a:tabLst>
            </a:pPr>
            <a:endParaRPr kumimoji="0" lang="prs-AF" sz="1500" b="0" i="0" u="none" strike="noStrike" cap="none" normalizeH="0" baseline="0" dirty="0" smtClean="0">
              <a:ln>
                <a:noFill/>
              </a:ln>
              <a:solidFill>
                <a:schemeClr val="tx1"/>
              </a:solidFill>
              <a:effectLst/>
              <a:latin typeface="Tahoma" pitchFamily="34" charset="0"/>
              <a:cs typeface="Tahoma" pitchFamily="34" charset="0"/>
            </a:endParaRPr>
          </a:p>
          <a:p>
            <a:pPr marL="0" marR="0" lvl="0" indent="457200" algn="r" defTabSz="914400" rtl="1" eaLnBrk="1" fontAlgn="base" latinLnBrk="0" hangingPunct="1">
              <a:lnSpc>
                <a:spcPct val="100000"/>
              </a:lnSpc>
              <a:spcBef>
                <a:spcPct val="0"/>
              </a:spcBef>
              <a:spcAft>
                <a:spcPct val="0"/>
              </a:spcAft>
              <a:buClrTx/>
              <a:buSzTx/>
              <a:buFontTx/>
              <a:buNone/>
              <a:tabLst>
                <a:tab pos="1085850" algn="r"/>
              </a:tabLst>
            </a:pPr>
            <a:endParaRPr lang="prs-AF" sz="1500" dirty="0" smtClean="0">
              <a:solidFill>
                <a:schemeClr val="tx1"/>
              </a:solidFill>
              <a:latin typeface="Tahoma" pitchFamily="34" charset="0"/>
              <a:cs typeface="Tahoma" pitchFamily="34" charset="0"/>
            </a:endParaRPr>
          </a:p>
          <a:p>
            <a:pPr marL="0" marR="0" lvl="0" indent="457200" algn="r" defTabSz="914400" rtl="1" eaLnBrk="1" fontAlgn="base" latinLnBrk="0" hangingPunct="1">
              <a:lnSpc>
                <a:spcPct val="100000"/>
              </a:lnSpc>
              <a:spcBef>
                <a:spcPct val="0"/>
              </a:spcBef>
              <a:spcAft>
                <a:spcPct val="0"/>
              </a:spcAft>
              <a:buClrTx/>
              <a:buSzTx/>
              <a:buFontTx/>
              <a:buNone/>
              <a:tabLst>
                <a:tab pos="1085850" algn="r"/>
              </a:tabLst>
            </a:pP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3"/>
          <p:cNvSpPr>
            <a:spLocks noChangeArrowheads="1"/>
          </p:cNvSpPr>
          <p:nvPr/>
        </p:nvSpPr>
        <p:spPr bwMode="auto">
          <a:xfrm flipV="1">
            <a:off x="0" y="228600"/>
            <a:ext cx="9906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085850"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5"/>
          <p:cNvSpPr>
            <a:spLocks noChangeArrowheads="1"/>
          </p:cNvSpPr>
          <p:nvPr/>
        </p:nvSpPr>
        <p:spPr bwMode="auto">
          <a:xfrm flipV="1">
            <a:off x="-247650" y="170554"/>
            <a:ext cx="9906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US"/>
          </a:p>
        </p:txBody>
      </p:sp>
      <p:sp>
        <p:nvSpPr>
          <p:cNvPr id="15" name="Rectangle 7"/>
          <p:cNvSpPr>
            <a:spLocks noChangeArrowheads="1"/>
          </p:cNvSpPr>
          <p:nvPr/>
        </p:nvSpPr>
        <p:spPr bwMode="auto">
          <a:xfrm flipV="1">
            <a:off x="-247650" y="170554"/>
            <a:ext cx="9906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US"/>
          </a:p>
        </p:txBody>
      </p:sp>
      <p:pic>
        <p:nvPicPr>
          <p:cNvPr id="16" name="Picture 6"/>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rot="10800000" flipH="1" flipV="1">
            <a:off x="1898650" y="4648201"/>
            <a:ext cx="1568450" cy="423571"/>
          </a:xfrm>
          <a:prstGeom prst="rect">
            <a:avLst/>
          </a:prstGeom>
          <a:noFill/>
        </p:spPr>
      </p:pic>
      <p:pic>
        <p:nvPicPr>
          <p:cNvPr id="17" name="Picture 9"/>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641600" y="5486400"/>
            <a:ext cx="1651000" cy="381000"/>
          </a:xfrm>
          <a:prstGeom prst="rect">
            <a:avLst/>
          </a:prstGeom>
          <a:noFill/>
        </p:spPr>
      </p:pic>
      <p:pic>
        <p:nvPicPr>
          <p:cNvPr id="18" name="Picture 8"/>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12750" y="5410201"/>
            <a:ext cx="1997710" cy="426719"/>
          </a:xfrm>
          <a:prstGeom prst="rect">
            <a:avLst/>
          </a:prstGeom>
          <a:noFill/>
        </p:spPr>
      </p:pic>
      <p:sp>
        <p:nvSpPr>
          <p:cNvPr id="19" name="Rectangle 10"/>
          <p:cNvSpPr>
            <a:spLocks noChangeArrowheads="1"/>
          </p:cNvSpPr>
          <p:nvPr/>
        </p:nvSpPr>
        <p:spPr bwMode="auto">
          <a:xfrm rot="10800000" flipV="1">
            <a:off x="0" y="4615934"/>
            <a:ext cx="4705350" cy="35702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prs-AF" sz="12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lang="prs-AF" sz="1200" dirty="0" smtClean="0">
              <a:latin typeface="Tahoma" pitchFamily="34" charset="0"/>
              <a:ea typeface="Times New Roman" pitchFamily="18" charset="0"/>
              <a:cs typeface="Tahoma"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fa-IR" sz="12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نظر به دوستووارهایدرومتریکی که درقسمت های مختلف بستر</a:t>
            </a:r>
            <a:endParaRPr lang="prs-AF" sz="1200" dirty="0" smtClean="0">
              <a:latin typeface="Tahoma" pitchFamily="34" charset="0"/>
              <a:ea typeface="Times New Roman" pitchFamily="18" charset="0"/>
              <a:cs typeface="Tahoma"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fa-IR" sz="12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موقیت داشته باشند</a:t>
            </a:r>
            <a:r>
              <a:rPr kumimoji="0" lang="en-US" sz="12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a:t>
            </a:r>
            <a:endParaRPr kumimoji="0" lang="prs-AF" sz="12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lang="prs-AF" sz="1600" dirty="0" smtClean="0">
              <a:latin typeface="Tahoma" pitchFamily="34" charset="0"/>
              <a:ea typeface="Times New Roman" pitchFamily="18" charset="0"/>
              <a:cs typeface="Tahoma"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prs-AF"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lang="prs-AF" sz="1600" dirty="0" smtClean="0">
              <a:latin typeface="Tahoma" pitchFamily="34" charset="0"/>
              <a:ea typeface="Times New Roman" pitchFamily="18" charset="0"/>
              <a:cs typeface="Tahoma"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prs-AF"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lang="prs-AF" sz="1600" dirty="0" smtClean="0">
              <a:latin typeface="Tahoma" pitchFamily="34" charset="0"/>
              <a:ea typeface="Times New Roman" pitchFamily="18" charset="0"/>
              <a:cs typeface="Tahoma"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prs-AF"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lang="prs-AF" sz="1600" dirty="0" smtClean="0">
              <a:latin typeface="Tahoma" pitchFamily="34" charset="0"/>
              <a:ea typeface="Times New Roman" pitchFamily="18" charset="0"/>
              <a:cs typeface="Tahoma"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prs-AF"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prs-AF"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Rectangle 11"/>
          <p:cNvSpPr>
            <a:spLocks noChangeArrowheads="1"/>
          </p:cNvSpPr>
          <p:nvPr/>
        </p:nvSpPr>
        <p:spPr bwMode="auto">
          <a:xfrm>
            <a:off x="-247650" y="1120518"/>
            <a:ext cx="9906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085850"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6"/>
          <p:cNvSpPr/>
          <p:nvPr/>
        </p:nvSpPr>
        <p:spPr>
          <a:xfrm>
            <a:off x="330200" y="533401"/>
            <a:ext cx="9080500" cy="6032421"/>
          </a:xfrm>
          <a:prstGeom prst="rect">
            <a:avLst/>
          </a:prstGeom>
          <a:ln/>
        </p:spPr>
        <p:style>
          <a:lnRef idx="1">
            <a:schemeClr val="accent3"/>
          </a:lnRef>
          <a:fillRef idx="2">
            <a:schemeClr val="accent3"/>
          </a:fillRef>
          <a:effectRef idx="1">
            <a:schemeClr val="accent3"/>
          </a:effectRef>
          <a:fontRef idx="minor">
            <a:schemeClr val="dk1"/>
          </a:fontRef>
        </p:style>
        <p:txBody>
          <a:bodyPr wrap="square">
            <a:spAutoFit/>
          </a:bodyPr>
          <a:lstStyle/>
          <a:p>
            <a:pPr algn="r" rtl="1"/>
            <a:r>
              <a:rPr lang="fa-IR" b="1" dirty="0" smtClean="0"/>
              <a:t>کارهای جیوفزیکی درترکیب سروی هایدروجیولوجیکی امانقش زیاد</a:t>
            </a:r>
            <a:r>
              <a:rPr lang="prs-AF" b="1" dirty="0" smtClean="0"/>
              <a:t>تر آن</a:t>
            </a:r>
            <a:r>
              <a:rPr lang="fa-IR" b="1" dirty="0" smtClean="0"/>
              <a:t> درساحات بسته ضعیفاً انقسام یافته</a:t>
            </a:r>
            <a:endParaRPr lang="en-US" b="1" dirty="0" smtClean="0"/>
          </a:p>
          <a:p>
            <a:pPr algn="r"/>
            <a:r>
              <a:rPr lang="fa-IR" b="1" dirty="0" smtClean="0">
                <a:solidFill>
                  <a:srgbClr val="C00000"/>
                </a:solidFill>
              </a:rPr>
              <a:t>    متودهای جیوفزیک وحل مسایل ذیل:</a:t>
            </a:r>
            <a:endParaRPr lang="en-US" b="1" dirty="0" smtClean="0">
              <a:solidFill>
                <a:srgbClr val="C00000"/>
              </a:solidFill>
            </a:endParaRPr>
          </a:p>
          <a:p>
            <a:pPr algn="r" rtl="1">
              <a:buNone/>
            </a:pPr>
            <a:r>
              <a:rPr lang="fa-IR" b="1" dirty="0" smtClean="0"/>
              <a:t>● مطالعه عمق موقعیت سقف طبقه الکتریکی </a:t>
            </a:r>
            <a:r>
              <a:rPr lang="fa-IR" dirty="0" smtClean="0"/>
              <a:t>:</a:t>
            </a:r>
            <a:r>
              <a:rPr lang="prs-AF" dirty="0" smtClean="0"/>
              <a:t> </a:t>
            </a:r>
            <a:r>
              <a:rPr lang="fa-IR" dirty="0" smtClean="0"/>
              <a:t>طبقه آبدار معین، طبقه ضعیف نفوذپذیر آب،سطح احجار قبل </a:t>
            </a:r>
            <a:r>
              <a:rPr lang="fa-IR" sz="2000" dirty="0" smtClean="0"/>
              <a:t>ازچهارمی که توسط ترسبات پاشان پوشیده؛</a:t>
            </a:r>
          </a:p>
          <a:p>
            <a:pPr algn="r" rtl="1"/>
            <a:r>
              <a:rPr lang="fa-IR" sz="2000" dirty="0" smtClean="0"/>
              <a:t>● </a:t>
            </a:r>
            <a:r>
              <a:rPr lang="fa-IR" sz="2000" b="1" dirty="0" smtClean="0"/>
              <a:t>انقسام مقطع هایدروجیولوجکی </a:t>
            </a:r>
            <a:r>
              <a:rPr lang="fa-IR" sz="2000" dirty="0" smtClean="0"/>
              <a:t>باتعیین عمق موقعیت وضخامت های طبقات آبداروعناصرضعیفا نفوذپذیر مقطع؛</a:t>
            </a:r>
          </a:p>
          <a:p>
            <a:pPr algn="r" rtl="1"/>
            <a:r>
              <a:rPr lang="fa-IR" sz="2000" dirty="0" smtClean="0"/>
              <a:t>• </a:t>
            </a:r>
            <a:r>
              <a:rPr lang="fa-IR" sz="2000" b="1" dirty="0" smtClean="0"/>
              <a:t>تعیین ونقشه برداری سرحدات زون های سترکچری </a:t>
            </a:r>
            <a:r>
              <a:rPr lang="fa-IR" sz="2000" dirty="0" smtClean="0"/>
              <a:t>بادرزداری شدید احجار، برهم خوردگی های تکتونیکی، زون های شدیداکارستی شده وغیره؛</a:t>
            </a:r>
          </a:p>
          <a:p>
            <a:pPr algn="r" rtl="1"/>
            <a:r>
              <a:rPr lang="fa-IR" sz="2000" dirty="0" smtClean="0"/>
              <a:t>• </a:t>
            </a:r>
            <a:r>
              <a:rPr lang="fa-IR" sz="2000" b="1" dirty="0" smtClean="0"/>
              <a:t>تعیین منرالیزیشن عمومی </a:t>
            </a:r>
            <a:r>
              <a:rPr lang="fa-IR" sz="2000" dirty="0" smtClean="0"/>
              <a:t>آبهای زیرزمینی وشوری خاک های زراعتی واحجار زون آیریشن ودرآن جمله آنهایی که ارتباط باآلودگی آنتروپاجنی طبقه آبدار اولی واحجار زون آیریشن دارند؛</a:t>
            </a:r>
          </a:p>
          <a:p>
            <a:pPr algn="r" rtl="1"/>
            <a:r>
              <a:rPr lang="fa-IR" sz="2000" dirty="0" smtClean="0"/>
              <a:t>• </a:t>
            </a:r>
            <a:r>
              <a:rPr lang="fa-IR" sz="2000" b="1" dirty="0" smtClean="0"/>
              <a:t>تعیین قسمت های سوب اکوالی تخلیه آبهای زیرزمینی </a:t>
            </a:r>
            <a:r>
              <a:rPr lang="fa-IR" sz="2000" dirty="0" smtClean="0"/>
              <a:t>وقسمت های جذب آبهای سطحی، ودر آن جمله که به قسم متمرکز یافته ازطریق ترسبات پاشان کف جریانات تشکیل می ش.ند؛</a:t>
            </a:r>
            <a:endParaRPr lang="en-US" sz="2000" dirty="0" smtClean="0"/>
          </a:p>
          <a:p>
            <a:pPr algn="r" rtl="1"/>
            <a:r>
              <a:rPr lang="fa-IR" sz="2000" dirty="0" smtClean="0"/>
              <a:t>• </a:t>
            </a:r>
            <a:r>
              <a:rPr lang="fa-IR" sz="2000" b="1" dirty="0" smtClean="0"/>
              <a:t>تعیین جهات وسرعت های حرکت </a:t>
            </a:r>
            <a:r>
              <a:rPr lang="fa-IR" sz="2000" dirty="0" smtClean="0"/>
              <a:t>آبهای زیرزمینی وغیره.</a:t>
            </a:r>
          </a:p>
          <a:p>
            <a:pPr algn="r" rtl="1"/>
            <a:r>
              <a:rPr lang="fa-IR" sz="2000" b="1" dirty="0" smtClean="0">
                <a:solidFill>
                  <a:srgbClr val="C00000"/>
                </a:solidFill>
              </a:rPr>
              <a:t>      متودهای اکتشاف برقی برای حل مسایل فوق</a:t>
            </a:r>
            <a:r>
              <a:rPr lang="fa-IR" sz="2000" dirty="0" smtClean="0"/>
              <a:t>: </a:t>
            </a:r>
            <a:r>
              <a:rPr lang="fa-IR" dirty="0" smtClean="0"/>
              <a:t>زونداژعمودی برقی، پروفیل سازی برقی، متود ساحه برقی طبیعی.</a:t>
            </a:r>
          </a:p>
          <a:p>
            <a:pPr algn="r" rtl="1"/>
            <a:r>
              <a:rPr lang="fa-IR" b="1" dirty="0" smtClean="0">
                <a:solidFill>
                  <a:srgbClr val="C00000"/>
                </a:solidFill>
              </a:rPr>
              <a:t>     عمق تحقیقات جیوفزیکی</a:t>
            </a:r>
            <a:r>
              <a:rPr lang="fa-IR" dirty="0" smtClean="0"/>
              <a:t> </a:t>
            </a:r>
            <a:r>
              <a:rPr lang="fa-IR" sz="2000" dirty="0" smtClean="0"/>
              <a:t>: از100 الی 150 متر.</a:t>
            </a:r>
          </a:p>
          <a:p>
            <a:pPr algn="r" rtl="1"/>
            <a:r>
              <a:rPr lang="fa-IR" sz="2000" dirty="0" smtClean="0"/>
              <a:t>        </a:t>
            </a:r>
            <a:r>
              <a:rPr lang="fa-IR" dirty="0" smtClean="0">
                <a:solidFill>
                  <a:srgbClr val="C00000"/>
                </a:solidFill>
              </a:rPr>
              <a:t>کارهای جیوفزیکی دروقت برمه کاریها</a:t>
            </a:r>
            <a:r>
              <a:rPr lang="fa-IR" dirty="0" smtClean="0"/>
              <a:t>: برای تعیین موقعیت چاهای برمه وهم چنان آ شکارسازی وآزمایش قسمت های عمیق شده دره های دریایی، زون های برهم خورده تکتونیکی، زون های شدیداً کارستی شده وغیره درمحل؛ درتمام حالات با استفاده ازمواد کارهای جیوفزیکی قبلی صورت می گیرد. </a:t>
            </a:r>
            <a:endParaRPr lang="en-US" dirty="0" smtClean="0"/>
          </a:p>
          <a:p>
            <a:pPr algn="r" rtl="1">
              <a:buNone/>
            </a:pPr>
            <a:endParaRPr lang="fa-IR"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Oval 6" hidden="1"/>
          <p:cNvSpPr/>
          <p:nvPr/>
        </p:nvSpPr>
        <p:spPr>
          <a:xfrm>
            <a:off x="3810000" y="1066800"/>
            <a:ext cx="2514600" cy="38100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3" name="Rectangle 2"/>
          <p:cNvSpPr/>
          <p:nvPr/>
        </p:nvSpPr>
        <p:spPr>
          <a:xfrm>
            <a:off x="304800" y="304801"/>
            <a:ext cx="9220200" cy="4585871"/>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algn="ctr" rtl="1"/>
            <a:r>
              <a:rPr lang="fa-IR" sz="4000" b="1" dirty="0" smtClean="0">
                <a:latin typeface="High Tower Text" pitchFamily="18" charset="0"/>
              </a:rPr>
              <a:t> مطالعه رژیم آبهای زیرزمینی</a:t>
            </a:r>
          </a:p>
          <a:p>
            <a:pPr algn="r" rtl="1"/>
            <a:r>
              <a:rPr lang="fa-IR" sz="2800" b="1" dirty="0" smtClean="0">
                <a:latin typeface="High Tower Text" pitchFamily="18" charset="0"/>
              </a:rPr>
              <a:t>امکانات پیش برد تحقیقات کامل به واسطه مدت اجرای مشاهدات رژیم آبهای زیرزمینی درحدود منطقه معین محدود است (1-2سال).               </a:t>
            </a:r>
          </a:p>
          <a:p>
            <a:pPr algn="r" rtl="1"/>
            <a:endParaRPr lang="fa-IR" sz="2800" dirty="0" smtClean="0">
              <a:latin typeface="High Tower Text" pitchFamily="18" charset="0"/>
            </a:endParaRPr>
          </a:p>
          <a:p>
            <a:pPr algn="r" rtl="1"/>
            <a:endParaRPr lang="fa-IR" sz="2800" dirty="0" smtClean="0">
              <a:latin typeface="High Tower Text" pitchFamily="18" charset="0"/>
            </a:endParaRPr>
          </a:p>
          <a:p>
            <a:pPr algn="r" rtl="1"/>
            <a:endParaRPr lang="fa-IR" sz="2800" dirty="0" smtClean="0">
              <a:latin typeface="High Tower Text" pitchFamily="18" charset="0"/>
            </a:endParaRPr>
          </a:p>
          <a:p>
            <a:pPr algn="r" rtl="1"/>
            <a:endParaRPr lang="fa-IR" sz="2800" dirty="0" smtClean="0">
              <a:latin typeface="High Tower Text" pitchFamily="18" charset="0"/>
            </a:endParaRPr>
          </a:p>
          <a:p>
            <a:pPr algn="r" rtl="1"/>
            <a:endParaRPr lang="fa-IR" sz="2800" dirty="0" smtClean="0">
              <a:latin typeface="High Tower Text" pitchFamily="18" charset="0"/>
            </a:endParaRPr>
          </a:p>
          <a:p>
            <a:pPr algn="r" rtl="1"/>
            <a:endParaRPr lang="fa-IR" sz="2800" dirty="0" smtClean="0">
              <a:latin typeface="High Tower Text" pitchFamily="18" charset="0"/>
            </a:endParaRPr>
          </a:p>
          <a:p>
            <a:pPr algn="r" rtl="1"/>
            <a:endParaRPr lang="en-US" sz="2800" dirty="0">
              <a:latin typeface="High Tower Text" pitchFamily="18" charset="0"/>
            </a:endParaRPr>
          </a:p>
        </p:txBody>
      </p:sp>
      <p:sp>
        <p:nvSpPr>
          <p:cNvPr id="9" name="Rectangle 8"/>
          <p:cNvSpPr/>
          <p:nvPr/>
        </p:nvSpPr>
        <p:spPr>
          <a:xfrm>
            <a:off x="6096000" y="3429000"/>
            <a:ext cx="3200400" cy="12954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r" rtl="1"/>
            <a:r>
              <a:rPr lang="fa-IR" sz="2000" b="1" dirty="0" smtClean="0"/>
              <a:t>تثبیت قانون مندی تغییر مشخصات هایدرودینامیکی (سطح آب درچاها،</a:t>
            </a:r>
            <a:r>
              <a:rPr lang="prs-AF" sz="2000" b="1" dirty="0" smtClean="0"/>
              <a:t> </a:t>
            </a:r>
            <a:r>
              <a:rPr lang="fa-IR" sz="2000" b="1" dirty="0" smtClean="0"/>
              <a:t> دبت چشمه ها)</a:t>
            </a:r>
            <a:endParaRPr lang="fa-IR" sz="2000" b="1" dirty="0" smtClean="0">
              <a:latin typeface="High Tower Text" pitchFamily="18" charset="0"/>
            </a:endParaRPr>
          </a:p>
        </p:txBody>
      </p:sp>
      <p:sp>
        <p:nvSpPr>
          <p:cNvPr id="13" name="Rectangle 12"/>
          <p:cNvSpPr/>
          <p:nvPr/>
        </p:nvSpPr>
        <p:spPr>
          <a:xfrm>
            <a:off x="381000" y="3276600"/>
            <a:ext cx="5029200" cy="15240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r" rtl="1"/>
            <a:r>
              <a:rPr lang="fa-IR" sz="2000" b="1" dirty="0" smtClean="0"/>
              <a:t>اتثبیت قانون مندی تغییرمشخصات فزیکی</a:t>
            </a:r>
            <a:r>
              <a:rPr lang="prs-AF" sz="2000" b="1" dirty="0" smtClean="0"/>
              <a:t> </a:t>
            </a:r>
            <a:r>
              <a:rPr lang="fa-IR" sz="2000" b="1" dirty="0" smtClean="0"/>
              <a:t>وهایدروکیمیاوی  طبقات آبدار(درجه حرارت، منرالیزیشن، ترکیب کیمیاوی) درعناصر مختلف ریلیف دررابط به تأثیرات اقلیمی، هایدرولوجیکی، آنتروپاجنی وغیره</a:t>
            </a:r>
            <a:endParaRPr lang="en-US" sz="2000" b="1" dirty="0"/>
          </a:p>
        </p:txBody>
      </p:sp>
      <p:sp>
        <p:nvSpPr>
          <p:cNvPr id="15" name="Hexagon 14"/>
          <p:cNvSpPr/>
          <p:nvPr/>
        </p:nvSpPr>
        <p:spPr>
          <a:xfrm>
            <a:off x="2057400" y="1905000"/>
            <a:ext cx="5105400" cy="762000"/>
          </a:xfrm>
          <a:prstGeom prst="hexagon">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fa-IR" sz="3600" b="1" dirty="0" smtClean="0">
                <a:latin typeface="High Tower Text" pitchFamily="18" charset="0"/>
              </a:rPr>
              <a:t>هدف این گونه مشاهدات</a:t>
            </a:r>
            <a:endParaRPr lang="en-US" sz="3600" dirty="0"/>
          </a:p>
        </p:txBody>
      </p:sp>
      <p:cxnSp>
        <p:nvCxnSpPr>
          <p:cNvPr id="17" name="Straight Arrow Connector 16"/>
          <p:cNvCxnSpPr/>
          <p:nvPr/>
        </p:nvCxnSpPr>
        <p:spPr>
          <a:xfrm>
            <a:off x="4800600" y="2667000"/>
            <a:ext cx="28194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2819400" y="2667000"/>
            <a:ext cx="16002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304800" y="5029200"/>
            <a:ext cx="9144000" cy="153888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r" rtl="1"/>
            <a:r>
              <a:rPr lang="fa-IR" sz="3400" dirty="0" smtClean="0"/>
              <a:t> </a:t>
            </a:r>
            <a:r>
              <a:rPr lang="fa-IR" sz="3400" b="1" dirty="0" smtClean="0">
                <a:solidFill>
                  <a:srgbClr val="C00000"/>
                </a:solidFill>
              </a:rPr>
              <a:t>ارزش معلومات مشاهدات رژیمی</a:t>
            </a:r>
            <a:r>
              <a:rPr lang="fa-IR" sz="3400" b="1" dirty="0" smtClean="0"/>
              <a:t>: </a:t>
            </a:r>
            <a:r>
              <a:rPr lang="fa-IR" sz="3000" b="1" dirty="0" smtClean="0"/>
              <a:t>تغییرات داخل سال  مشخصات اساسی رژیم آبهای زیرزمینی وارتباط آنهاراباعوامل اقلیمی، آنتروپاجنی، هایدرولوجیکی وغیره نشان میدهند.</a:t>
            </a:r>
            <a:endParaRPr lang="en-US" sz="3000" b="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2385</TotalTime>
  <Words>3195</Words>
  <Application>Microsoft Macintosh PowerPoint</Application>
  <PresentationFormat>A4 Paper (210x297 mm)</PresentationFormat>
  <Paragraphs>228</Paragraphs>
  <Slides>21</Slides>
  <Notes>1</Notes>
  <HiddenSlides>0</HiddenSlides>
  <MMClips>0</MMClips>
  <ScaleCrop>false</ScaleCrop>
  <HeadingPairs>
    <vt:vector size="6" baseType="variant">
      <vt:variant>
        <vt:lpstr>Design Template</vt:lpstr>
      </vt:variant>
      <vt:variant>
        <vt:i4>1</vt:i4>
      </vt:variant>
      <vt:variant>
        <vt:lpstr>Embedded OLE Servers</vt:lpstr>
      </vt:variant>
      <vt:variant>
        <vt:i4>2</vt:i4>
      </vt:variant>
      <vt:variant>
        <vt:lpstr>Slide Titles</vt:lpstr>
      </vt:variant>
      <vt:variant>
        <vt:i4>21</vt:i4>
      </vt:variant>
    </vt:vector>
  </HeadingPairs>
  <TitlesOfParts>
    <vt:vector size="24" baseType="lpstr">
      <vt:lpstr>Concourse</vt:lpstr>
      <vt:lpstr>Worksheet</vt:lpstr>
      <vt:lpstr>Equation</vt:lpstr>
      <vt:lpstr>متودهای تحقیقات ساحوی هایدروجیولوجیکی </vt:lpstr>
      <vt:lpstr> نقشه برداری(یاسرویsurvey)هایدروجیولوجیکی</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  متودهای تحقیقات ساحوی هایدروجیولوجیکی</dc:title>
  <dc:creator>ITCKPU</dc:creator>
  <cp:keywords/>
  <cp:lastModifiedBy>Svein Stoveland</cp:lastModifiedBy>
  <cp:revision>251</cp:revision>
  <dcterms:created xsi:type="dcterms:W3CDTF">2013-05-15T12:27:00Z</dcterms:created>
  <dcterms:modified xsi:type="dcterms:W3CDTF">2013-05-15T13:14:20Z</dcterms:modified>
</cp:coreProperties>
</file>