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9.xml" ContentType="application/vnd.openxmlformats-officedocument.presentationml.slide+xml"/>
  <Default Extension="emf" ContentType="image/x-emf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35.xml" ContentType="application/vnd.openxmlformats-officedocument.presentationml.slideLayout+xml"/>
  <Default Extension="jpeg" ContentType="image/jpeg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1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28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36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0.xml" ContentType="application/vnd.openxmlformats-officedocument.presentationml.slideLayout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  <p:sldMasterId id="2147483660" r:id="rId2"/>
    <p:sldMasterId id="2147483676" r:id="rId3"/>
  </p:sld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42285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99523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83867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0696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321264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136263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18604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004464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057785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688379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17975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024742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70062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088027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85027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7724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733800" cy="3962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905000"/>
            <a:ext cx="3733800" cy="3962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096000"/>
            <a:ext cx="19050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UNICEF</a:t>
            </a:r>
          </a:p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6096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EBE3F0F-C72C-4666-B37E-A2E70617CDF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056835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7724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838200" y="1905000"/>
            <a:ext cx="7620000" cy="3962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96000"/>
            <a:ext cx="19050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UNICEF</a:t>
            </a:r>
          </a:p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6096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3F2E660-C727-4AAC-AFAB-3168BC3376B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245675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7724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620000" cy="3962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096000"/>
            <a:ext cx="19050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UNICEF</a:t>
            </a:r>
          </a:p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6096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BC42FD8-DD16-4AD8-99D4-658883CE7D6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023783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3810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096000"/>
            <a:ext cx="19050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UNICEF</a:t>
            </a:r>
          </a:p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6096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A1AA3FD-F9FE-4B51-BCAE-DC8E9889C95E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226533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287252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260970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75711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4622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486734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301895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68840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607680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72912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256446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062715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3204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19075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2339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2366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3618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55738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59546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7B928-FF05-4680-B9E6-9CBF46CCBEEC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EA07C-EE9C-40C2-ADB5-5ED734F62B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07392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57806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4BDB4-1442-45EA-8971-38B19B482F1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25414-138F-458F-B357-6AF242085A7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67475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2">
            <a:lumMod val="75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UNICEF Water, Sanitation and Hygiene Programme in Afghanistan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334000"/>
            <a:ext cx="8382000" cy="1295400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0"/>
              </a:spcBef>
              <a:tabLst>
                <a:tab pos="2865755" algn="ctr"/>
                <a:tab pos="5731510" algn="r"/>
              </a:tabLst>
            </a:pPr>
            <a:r>
              <a:rPr lang="nb-NO" b="1" dirty="0">
                <a:solidFill>
                  <a:schemeClr val="bg1"/>
                </a:solidFill>
                <a:latin typeface="Arial"/>
                <a:ea typeface="Calibri"/>
                <a:cs typeface="Helvetica"/>
              </a:rPr>
              <a:t>Bridging workshop:  </a:t>
            </a:r>
            <a:r>
              <a:rPr lang="en-GB" b="1" dirty="0">
                <a:solidFill>
                  <a:schemeClr val="bg1"/>
                </a:solidFill>
                <a:latin typeface="Arial"/>
                <a:ea typeface="Calibri"/>
                <a:cs typeface="Helvetica"/>
              </a:rPr>
              <a:t>Capacity-Building and Institutional Cooperation in the Field of Hydrogeology for </a:t>
            </a:r>
            <a:r>
              <a:rPr lang="en-GB" b="1" dirty="0" err="1">
                <a:solidFill>
                  <a:schemeClr val="bg1"/>
                </a:solidFill>
                <a:latin typeface="Arial"/>
                <a:ea typeface="Calibri"/>
                <a:cs typeface="Helvetica"/>
              </a:rPr>
              <a:t>Faryab</a:t>
            </a:r>
            <a:r>
              <a:rPr lang="en-GB" b="1" dirty="0">
                <a:solidFill>
                  <a:schemeClr val="bg1"/>
                </a:solidFill>
                <a:latin typeface="Arial"/>
                <a:ea typeface="Calibri"/>
                <a:cs typeface="Helvetica"/>
              </a:rPr>
              <a:t> </a:t>
            </a:r>
            <a:endParaRPr lang="en-US" sz="2400" dirty="0">
              <a:solidFill>
                <a:schemeClr val="bg1"/>
              </a:solidFill>
              <a:latin typeface="Arial"/>
              <a:ea typeface="Calibri"/>
              <a:cs typeface="Helvetica"/>
            </a:endParaRPr>
          </a:p>
          <a:p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Adane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Bekele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logo_bl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6324600"/>
            <a:ext cx="15335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828800"/>
            <a:ext cx="5105400" cy="3173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3617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943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200" b="1" dirty="0" smtClean="0"/>
              <a:t>Context </a:t>
            </a:r>
            <a:r>
              <a:rPr lang="en-US" sz="2200" b="1" dirty="0"/>
              <a:t>/ Situation </a:t>
            </a:r>
            <a:r>
              <a:rPr lang="en-US" sz="2200" b="1" dirty="0" smtClean="0"/>
              <a:t>2011 –MICS Result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9344" y="903514"/>
            <a:ext cx="3200400" cy="2862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1206" y="990600"/>
            <a:ext cx="2620963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9344" y="3810000"/>
            <a:ext cx="424384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5143" y="3563484"/>
            <a:ext cx="3581400" cy="285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7162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Three Pillars for effective and sustainable WASH </a:t>
            </a:r>
            <a:endParaRPr lang="en-US" sz="2800" dirty="0"/>
          </a:p>
        </p:txBody>
      </p:sp>
      <p:sp>
        <p:nvSpPr>
          <p:cNvPr id="4" name="Isosceles Triangle 3"/>
          <p:cNvSpPr/>
          <p:nvPr/>
        </p:nvSpPr>
        <p:spPr>
          <a:xfrm>
            <a:off x="1219200" y="762000"/>
            <a:ext cx="6781800" cy="2362200"/>
          </a:xfrm>
          <a:prstGeom prst="triangle">
            <a:avLst>
              <a:gd name="adj" fmla="val 4619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Enhanced child survival and development 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1200" b="1" dirty="0" smtClean="0">
                <a:solidFill>
                  <a:prstClr val="black"/>
                </a:solidFill>
              </a:rPr>
              <a:t>Prevention of diarrhoea and other diseases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1200" b="1" dirty="0" smtClean="0">
                <a:solidFill>
                  <a:prstClr val="black"/>
                </a:solidFill>
              </a:rPr>
              <a:t>Increased  school attendance and retention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1200" b="1" dirty="0" smtClean="0">
                <a:solidFill>
                  <a:prstClr val="black"/>
                </a:solidFill>
              </a:rPr>
              <a:t>Reduction of drudgery and increased  dignity 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1200" b="1" dirty="0" smtClean="0">
                <a:solidFill>
                  <a:prstClr val="black"/>
                </a:solidFill>
              </a:rPr>
              <a:t>Improved nutritional status  </a:t>
            </a:r>
            <a:endParaRPr lang="en-US" sz="1200" b="1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71600" y="3124201"/>
            <a:ext cx="1600200" cy="2971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Enabling environment</a:t>
            </a:r>
          </a:p>
          <a:p>
            <a:pPr algn="ctr"/>
            <a:r>
              <a:rPr lang="en-US" sz="16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Improved </a:t>
            </a:r>
          </a:p>
          <a:p>
            <a:pPr algn="ctr"/>
            <a:endParaRPr lang="en-US" sz="16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policy , good institutional capacity(at all level ) , a viable private sector , cross -sectoral partnership   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05200" y="3124200"/>
            <a:ext cx="1752600" cy="29717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Behavioural change </a:t>
            </a:r>
          </a:p>
          <a:p>
            <a:pPr algn="ctr"/>
            <a:endParaRPr lang="en-US" sz="1600" dirty="0" smtClean="0">
              <a:solidFill>
                <a:srgbClr val="FF0000"/>
              </a:solidFill>
            </a:endParaRPr>
          </a:p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Improved and sustained hygiene ( particularly handwashing ), water safety and environmental sanitation practices 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0" y="3124200"/>
            <a:ext cx="1828800" cy="3048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black"/>
                </a:solidFill>
              </a:rPr>
              <a:t>Water and sanitation service </a:t>
            </a:r>
          </a:p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Greater choice and use of safe water and reliable water supplies and clean and private sanitation facilities ( in s household , communities and school) </a:t>
            </a:r>
            <a:endParaRPr lang="en-U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51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US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Enabling environment Improved : </a:t>
            </a:r>
            <a:r>
              <a:rPr lang="en-US" sz="1800" dirty="0" smtClean="0"/>
              <a:t>policy </a:t>
            </a:r>
            <a:r>
              <a:rPr lang="en-US" sz="1800" dirty="0"/>
              <a:t>, good institutional capacity(at all level ) , a viable private sector , cross -sectoral partnership  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300" dirty="0" smtClean="0">
                <a:solidFill>
                  <a:srgbClr val="000000"/>
                </a:solidFill>
              </a:rPr>
              <a:t>Afghanistan </a:t>
            </a:r>
            <a:r>
              <a:rPr lang="en-US" sz="3300" dirty="0">
                <a:solidFill>
                  <a:srgbClr val="000000"/>
                </a:solidFill>
              </a:rPr>
              <a:t>National Rural Water, Sanitation, and Hygiene (WASH) Policy developed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Policy</a:t>
            </a:r>
            <a:r>
              <a:rPr lang="en-US" dirty="0"/>
              <a:t>, is the enabling framework for accelerating water, sanitation coverage and achieving hygiene behavior change country-wide. </a:t>
            </a:r>
          </a:p>
          <a:p>
            <a:pPr marL="0" indent="0"/>
            <a:endParaRPr lang="en-IN" dirty="0"/>
          </a:p>
          <a:p>
            <a:pPr marL="0" indent="0"/>
            <a:r>
              <a:rPr lang="en-IN" dirty="0"/>
              <a:t>The policy is developed with the following objectives:</a:t>
            </a:r>
          </a:p>
          <a:p>
            <a:pPr marL="800100" lvl="1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endParaRPr lang="en-GB" dirty="0">
              <a:solidFill>
                <a:srgbClr val="0D0D0D"/>
              </a:solidFill>
              <a:ea typeface="Times New Roman"/>
            </a:endParaRPr>
          </a:p>
          <a:p>
            <a:pPr marL="800100" lvl="1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GB" dirty="0">
                <a:solidFill>
                  <a:srgbClr val="0D0D0D"/>
                </a:solidFill>
                <a:ea typeface="Times New Roman"/>
              </a:rPr>
              <a:t>Improve access of the rural population to 25 litres per capita per day (LPCD) from 27% to 50% in 2014, and 70% to 100% in 2016 and 2020 respectively and improve potable quality of drinking water (WHO standards).</a:t>
            </a:r>
            <a:endParaRPr lang="en-US" sz="3200" dirty="0"/>
          </a:p>
          <a:p>
            <a:pPr marL="749300" lvl="1" indent="-457200">
              <a:buFont typeface="Arial" pitchFamily="34" charset="0"/>
              <a:buChar char="•"/>
            </a:pPr>
            <a:r>
              <a:rPr lang="en-IN" sz="3000" dirty="0"/>
              <a:t>Make all  villages/rural communities  in the country 100% open defecation free and fully sanitised by 2020 and 50% and 70% by 2013 and 2015 respectively, by empowering communities to:</a:t>
            </a:r>
            <a:endParaRPr lang="en-US" sz="3000" dirty="0"/>
          </a:p>
          <a:p>
            <a:pPr marL="749300" lvl="1" indent="-457200">
              <a:buFont typeface="Arial" pitchFamily="34" charset="0"/>
              <a:buChar char="•"/>
            </a:pPr>
            <a:r>
              <a:rPr lang="en-IN" sz="3000" dirty="0"/>
              <a:t>Improve existing traditional latrines to become safe and hygienic;</a:t>
            </a:r>
            <a:endParaRPr lang="en-US" sz="3000" dirty="0"/>
          </a:p>
          <a:p>
            <a:pPr marL="749300" lvl="1" indent="-457200">
              <a:buFont typeface="Arial" pitchFamily="34" charset="0"/>
              <a:buChar char="•"/>
            </a:pPr>
            <a:r>
              <a:rPr lang="en-IN" sz="3000" dirty="0"/>
              <a:t>Construct new safe latrines for uncovered households, schools and clinics;</a:t>
            </a:r>
            <a:endParaRPr lang="en-US" sz="3000" dirty="0"/>
          </a:p>
          <a:p>
            <a:pPr marL="749300" lvl="1" indent="-457200">
              <a:buFont typeface="Arial" pitchFamily="34" charset="0"/>
              <a:buChar char="•"/>
            </a:pPr>
            <a:r>
              <a:rPr lang="en-IN" sz="3000" dirty="0"/>
              <a:t>Undertake the safe disposal of solid and liquid wastes.</a:t>
            </a:r>
            <a:endParaRPr lang="en-US" sz="3000" dirty="0"/>
          </a:p>
          <a:p>
            <a:pPr marL="749300" lvl="1" indent="-457200">
              <a:buFont typeface="Arial" pitchFamily="34" charset="0"/>
              <a:buChar char="•"/>
            </a:pPr>
            <a:r>
              <a:rPr lang="en-IN" sz="3000" dirty="0"/>
              <a:t>Provide hygiene education with appropriate follow-up activities in schools and at the community and household levels for sustained behaviour change and safe hygienic practices</a:t>
            </a:r>
            <a:r>
              <a:rPr lang="en-IN" sz="3000" dirty="0" smtClean="0"/>
              <a:t>.</a:t>
            </a:r>
          </a:p>
          <a:p>
            <a:pPr marL="292100" lvl="1" indent="0">
              <a:buNone/>
            </a:pPr>
            <a:endParaRPr lang="en-US" sz="4400" dirty="0" smtClean="0">
              <a:solidFill>
                <a:srgbClr val="FF0000"/>
              </a:solidFill>
            </a:endParaRP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6268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GB" sz="2800" b="1" dirty="0" smtClean="0"/>
              <a:t>UNICEF </a:t>
            </a:r>
            <a:r>
              <a:rPr lang="en-GB" sz="2800" b="1" dirty="0"/>
              <a:t> </a:t>
            </a:r>
            <a:r>
              <a:rPr lang="en-GB" sz="2800" b="1" dirty="0" smtClean="0"/>
              <a:t>support for water supply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GB" b="1" dirty="0"/>
              <a:t>Construction of new water supply schemes </a:t>
            </a:r>
            <a:endParaRPr lang="en-US" dirty="0"/>
          </a:p>
          <a:p>
            <a:r>
              <a:rPr lang="en-GB" b="1" dirty="0"/>
              <a:t>Use and Sustainability of Community Water </a:t>
            </a:r>
            <a:r>
              <a:rPr lang="en-GB" b="1" dirty="0" smtClean="0"/>
              <a:t>Supplies(O&amp;M)  </a:t>
            </a:r>
            <a:endParaRPr lang="en-US" dirty="0"/>
          </a:p>
          <a:p>
            <a:r>
              <a:rPr lang="en-GB" b="1" dirty="0"/>
              <a:t>Water Quality </a:t>
            </a:r>
            <a:endParaRPr lang="en-GB" b="1" dirty="0" smtClean="0"/>
          </a:p>
          <a:p>
            <a:r>
              <a:rPr lang="en-GB" b="1" dirty="0" smtClean="0"/>
              <a:t>M&amp;E/ GIS-MIS </a:t>
            </a:r>
          </a:p>
          <a:p>
            <a:pPr lvl="0"/>
            <a:r>
              <a:rPr lang="en-GB" b="1" dirty="0">
                <a:solidFill>
                  <a:prstClr val="black"/>
                </a:solidFill>
              </a:rPr>
              <a:t>Capacity Strengthening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8097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and How we support/do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58143" y="2417000"/>
            <a:ext cx="3030370" cy="2031325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</a:rPr>
              <a:t>IR 2.6 </a:t>
            </a:r>
            <a:r>
              <a:rPr lang="en-US" dirty="0" smtClean="0">
                <a:solidFill>
                  <a:prstClr val="white"/>
                </a:solidFill>
              </a:rPr>
              <a:t>:By </a:t>
            </a:r>
            <a:r>
              <a:rPr lang="en-US" dirty="0">
                <a:solidFill>
                  <a:prstClr val="white"/>
                </a:solidFill>
              </a:rPr>
              <a:t>2013, support to Government results in increase to access to water and sanitation and hygiene among rural population (252,273) from 39% to 45% and 30% to 36% respectively.</a:t>
            </a:r>
          </a:p>
        </p:txBody>
      </p:sp>
      <p:sp>
        <p:nvSpPr>
          <p:cNvPr id="6" name="Rectangle 5"/>
          <p:cNvSpPr/>
          <p:nvPr/>
        </p:nvSpPr>
        <p:spPr>
          <a:xfrm>
            <a:off x="6019800" y="838200"/>
            <a:ext cx="2743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black"/>
                </a:solidFill>
              </a:rPr>
              <a:t>Rehabilitation of non-functional wells and  Support </a:t>
            </a:r>
            <a:r>
              <a:rPr lang="en-US" sz="1200" dirty="0">
                <a:solidFill>
                  <a:prstClr val="black"/>
                </a:solidFill>
              </a:rPr>
              <a:t>MRRD on developing an operations and maintenance strategy </a:t>
            </a:r>
            <a:r>
              <a:rPr lang="en-US" sz="1200" dirty="0" smtClean="0">
                <a:solidFill>
                  <a:prstClr val="black"/>
                </a:solidFill>
              </a:rPr>
              <a:t>       f or </a:t>
            </a:r>
            <a:r>
              <a:rPr lang="en-US" sz="1200" dirty="0">
                <a:solidFill>
                  <a:prstClr val="black"/>
                </a:solidFill>
              </a:rPr>
              <a:t>community water supply schemes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562600" y="1763486"/>
            <a:ext cx="609600" cy="9144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11686" y="3276600"/>
            <a:ext cx="25146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Construction of new water supply schemes( deep well with distribution system, shallow bore wells fitted with hand pump , spring protection, hand dug well </a:t>
            </a:r>
            <a:r>
              <a:rPr lang="en-US" sz="1000" dirty="0" err="1" smtClean="0">
                <a:solidFill>
                  <a:prstClr val="black">
                    <a:lumMod val="95000"/>
                    <a:lumOff val="5000"/>
                  </a:prstClr>
                </a:solidFill>
              </a:rPr>
              <a:t>etc</a:t>
            </a:r>
            <a:r>
              <a:rPr lang="en-US" sz="1000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) </a:t>
            </a:r>
            <a:endParaRPr lang="en-US" sz="10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flipH="1" flipV="1">
            <a:off x="5621762" y="3624639"/>
            <a:ext cx="789924" cy="590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181600" y="5562600"/>
            <a:ext cx="2743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Water quality( testing monitoring,  </a:t>
            </a: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</a:rPr>
              <a:t>surveillance and data collection </a:t>
            </a:r>
            <a:r>
              <a:rPr lang="en-US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) </a:t>
            </a:r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5455163" y="4615712"/>
            <a:ext cx="266700" cy="946888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04800" y="1077686"/>
            <a:ext cx="1981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Management </a:t>
            </a: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</a:rPr>
              <a:t>I</a:t>
            </a:r>
            <a:r>
              <a:rPr lang="en-US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nformation system and M&amp;E </a:t>
            </a:r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264229" y="1926772"/>
            <a:ext cx="533400" cy="751114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06829" y="4542635"/>
            <a:ext cx="2057400" cy="9437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Capacity </a:t>
            </a:r>
            <a:r>
              <a:rPr lang="en-US" dirty="0" smtClean="0">
                <a:solidFill>
                  <a:prstClr val="black"/>
                </a:solidFill>
              </a:rPr>
              <a:t>building( Different training 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1687286" y="3825236"/>
            <a:ext cx="876300" cy="720804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Left-Right Arrow 38"/>
          <p:cNvSpPr/>
          <p:nvPr/>
        </p:nvSpPr>
        <p:spPr>
          <a:xfrm>
            <a:off x="2362200" y="1295399"/>
            <a:ext cx="3505199" cy="14978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1" name="Up-Down Arrow 40"/>
          <p:cNvSpPr/>
          <p:nvPr/>
        </p:nvSpPr>
        <p:spPr>
          <a:xfrm>
            <a:off x="1529443" y="2133600"/>
            <a:ext cx="190500" cy="238639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2" name="Up-Down Arrow 41"/>
          <p:cNvSpPr/>
          <p:nvPr/>
        </p:nvSpPr>
        <p:spPr>
          <a:xfrm>
            <a:off x="6705600" y="1752600"/>
            <a:ext cx="121158" cy="15240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6705600" y="4107597"/>
            <a:ext cx="685800" cy="1455003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7211786" y="2057400"/>
            <a:ext cx="1779814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800" dirty="0" smtClean="0">
                <a:solidFill>
                  <a:prstClr val="black"/>
                </a:solidFill>
              </a:rPr>
              <a:t>Assessment of NF schemes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800" dirty="0" smtClean="0">
                <a:solidFill>
                  <a:prstClr val="black"/>
                </a:solidFill>
              </a:rPr>
              <a:t>Public sector involvement on spear part supply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800" dirty="0" smtClean="0">
                <a:solidFill>
                  <a:prstClr val="black"/>
                </a:solidFill>
              </a:rPr>
              <a:t>Training  of caretaker    on O&amp;M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800" dirty="0" smtClean="0">
                <a:solidFill>
                  <a:prstClr val="black"/>
                </a:solidFill>
              </a:rPr>
              <a:t>Regular update of the information by community </a:t>
            </a:r>
          </a:p>
          <a:p>
            <a:pPr marL="285750" indent="-285750" algn="ctr">
              <a:buFont typeface="Arial" pitchFamily="34" charset="0"/>
              <a:buChar char="•"/>
            </a:pPr>
            <a:endParaRPr lang="en-US" sz="900" dirty="0">
              <a:solidFill>
                <a:prstClr val="black"/>
              </a:solidFill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7796893" y="1752600"/>
            <a:ext cx="0" cy="2939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7796893" y="4519999"/>
            <a:ext cx="1194707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800" dirty="0" smtClean="0">
                <a:solidFill>
                  <a:prstClr val="black"/>
                </a:solidFill>
              </a:rPr>
              <a:t>Assessment of new sites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800" dirty="0" smtClean="0">
                <a:solidFill>
                  <a:prstClr val="black"/>
                </a:solidFill>
              </a:rPr>
              <a:t>Construction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800" dirty="0" smtClean="0">
                <a:solidFill>
                  <a:prstClr val="black"/>
                </a:solidFill>
              </a:rPr>
              <a:t>Monitoring and supervision  </a:t>
            </a:r>
            <a:endParaRPr lang="en-US" sz="800" dirty="0">
              <a:solidFill>
                <a:prstClr val="black"/>
              </a:solidFill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8425543" y="4107597"/>
            <a:ext cx="36059" cy="412402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30" idx="3"/>
          </p:cNvCxnSpPr>
          <p:nvPr/>
        </p:nvCxnSpPr>
        <p:spPr>
          <a:xfrm>
            <a:off x="2264229" y="5014518"/>
            <a:ext cx="2917371" cy="776682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3124200" y="5812971"/>
            <a:ext cx="1524000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itchFamily="34" charset="0"/>
              <a:buChar char="•"/>
            </a:pPr>
            <a:r>
              <a:rPr lang="en-US" sz="800" b="1" dirty="0" smtClean="0">
                <a:solidFill>
                  <a:prstClr val="white"/>
                </a:solidFill>
              </a:rPr>
              <a:t>Lab facility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800" dirty="0" smtClean="0">
                <a:solidFill>
                  <a:prstClr val="white"/>
                </a:solidFill>
              </a:rPr>
              <a:t>Water quality test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800" dirty="0" smtClean="0">
                <a:solidFill>
                  <a:prstClr val="white"/>
                </a:solidFill>
              </a:rPr>
              <a:t>Water quality map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800" dirty="0" smtClean="0">
                <a:solidFill>
                  <a:prstClr val="white"/>
                </a:solidFill>
              </a:rPr>
              <a:t>Mitigation of toxic chemical at HH   </a:t>
            </a:r>
            <a:endParaRPr lang="en-US" sz="800" dirty="0">
              <a:solidFill>
                <a:prstClr val="white"/>
              </a:solidFill>
            </a:endParaRPr>
          </a:p>
        </p:txBody>
      </p:sp>
      <p:cxnSp>
        <p:nvCxnSpPr>
          <p:cNvPr id="74" name="Straight Arrow Connector 73"/>
          <p:cNvCxnSpPr>
            <a:stCxn id="72" idx="3"/>
            <a:endCxn id="14" idx="1"/>
          </p:cNvCxnSpPr>
          <p:nvPr/>
        </p:nvCxnSpPr>
        <p:spPr>
          <a:xfrm flipV="1">
            <a:off x="4648200" y="6019800"/>
            <a:ext cx="533400" cy="25037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304800" y="5769037"/>
            <a:ext cx="1676400" cy="10022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800" dirty="0" smtClean="0">
                <a:solidFill>
                  <a:prstClr val="black"/>
                </a:solidFill>
              </a:rPr>
              <a:t>Training on drilling, hydrogeological assessment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800" dirty="0" smtClean="0">
                <a:solidFill>
                  <a:prstClr val="black"/>
                </a:solidFill>
              </a:rPr>
              <a:t>Geophysical assessment and data interpretation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800" dirty="0" smtClean="0">
                <a:solidFill>
                  <a:prstClr val="black"/>
                </a:solidFill>
              </a:rPr>
              <a:t>Sanitation and hygiene  promotion </a:t>
            </a:r>
            <a:endParaRPr lang="en-US" sz="800" dirty="0">
              <a:solidFill>
                <a:prstClr val="black"/>
              </a:solidFill>
            </a:endParaRPr>
          </a:p>
        </p:txBody>
      </p:sp>
      <p:cxnSp>
        <p:nvCxnSpPr>
          <p:cNvPr id="83" name="Straight Arrow Connector 82"/>
          <p:cNvCxnSpPr>
            <a:stCxn id="30" idx="2"/>
          </p:cNvCxnSpPr>
          <p:nvPr/>
        </p:nvCxnSpPr>
        <p:spPr>
          <a:xfrm flipH="1">
            <a:off x="1211036" y="5486400"/>
            <a:ext cx="24493" cy="3693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06829" y="2220685"/>
            <a:ext cx="1164771" cy="132343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800" dirty="0" smtClean="0">
                <a:solidFill>
                  <a:prstClr val="black"/>
                </a:solidFill>
              </a:rPr>
              <a:t>Data collection and reporting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800" dirty="0" smtClean="0">
                <a:solidFill>
                  <a:prstClr val="black"/>
                </a:solidFill>
              </a:rPr>
              <a:t>Map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800" dirty="0" smtClean="0">
                <a:solidFill>
                  <a:prstClr val="black"/>
                </a:solidFill>
              </a:rPr>
              <a:t>M&amp;E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800" dirty="0" smtClean="0">
                <a:solidFill>
                  <a:prstClr val="black"/>
                </a:solidFill>
              </a:rPr>
              <a:t>Planning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800" dirty="0">
                <a:solidFill>
                  <a:prstClr val="black"/>
                </a:solidFill>
              </a:rPr>
              <a:t>Community data collection and management system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800" dirty="0">
              <a:solidFill>
                <a:prstClr val="black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09600" y="1992086"/>
            <a:ext cx="179614" cy="228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390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1" y="533399"/>
            <a:ext cx="8077200" cy="6130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8145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2013-2014 Support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Provision </a:t>
            </a:r>
            <a:r>
              <a:rPr lang="en-US" dirty="0"/>
              <a:t>of safe water supply </a:t>
            </a:r>
            <a:endParaRPr lang="en-US" dirty="0" smtClean="0"/>
          </a:p>
          <a:p>
            <a:r>
              <a:rPr lang="en-US" dirty="0"/>
              <a:t> Support MRRD on developing an operations and maintenance strategy for community water supply </a:t>
            </a:r>
            <a:r>
              <a:rPr lang="en-US" dirty="0" smtClean="0"/>
              <a:t>schemes</a:t>
            </a:r>
          </a:p>
          <a:p>
            <a:r>
              <a:rPr lang="en-US" dirty="0"/>
              <a:t> Support MRRD on water quality:  testing and monitoring system, development of Water quality standard and national water quality data base</a:t>
            </a:r>
            <a:r>
              <a:rPr lang="en-US" dirty="0" smtClean="0"/>
              <a:t>.</a:t>
            </a:r>
          </a:p>
          <a:p>
            <a:r>
              <a:rPr lang="en-US" dirty="0"/>
              <a:t> Support MRRD to designing a sector-wide </a:t>
            </a:r>
            <a:r>
              <a:rPr lang="en-US" dirty="0" smtClean="0"/>
              <a:t>strategies </a:t>
            </a:r>
            <a:r>
              <a:rPr lang="en-US" dirty="0"/>
              <a:t>for rural WASH </a:t>
            </a:r>
            <a:r>
              <a:rPr lang="en-US" dirty="0" smtClean="0"/>
              <a:t>sector</a:t>
            </a:r>
          </a:p>
          <a:p>
            <a:r>
              <a:rPr lang="en-US" dirty="0"/>
              <a:t>Support MRRD establishment of permanent water quality in testing and monitoring network in rural areas to monitor changes in drinking water quality</a:t>
            </a:r>
            <a:r>
              <a:rPr lang="en-US" dirty="0" smtClean="0"/>
              <a:t>.</a:t>
            </a:r>
          </a:p>
          <a:p>
            <a:r>
              <a:rPr lang="en-US" dirty="0"/>
              <a:t>Support MRRD on collection of water supply schemes from 10 provinces to operationalize the MIS/GIS </a:t>
            </a:r>
            <a:r>
              <a:rPr lang="en-US" dirty="0">
                <a:solidFill>
                  <a:srgbClr val="FF0000"/>
                </a:solidFill>
              </a:rPr>
              <a:t>database(</a:t>
            </a:r>
            <a:r>
              <a:rPr lang="en-US" dirty="0" err="1">
                <a:solidFill>
                  <a:srgbClr val="FF0000"/>
                </a:solidFill>
              </a:rPr>
              <a:t>Uruzgan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Zabul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Paktika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Paktiya</a:t>
            </a:r>
            <a:r>
              <a:rPr lang="en-US" dirty="0">
                <a:solidFill>
                  <a:srgbClr val="FF0000"/>
                </a:solidFill>
              </a:rPr>
              <a:t>, Kandahar, Helmand, </a:t>
            </a:r>
            <a:r>
              <a:rPr lang="en-US" dirty="0" err="1">
                <a:solidFill>
                  <a:srgbClr val="FF0000"/>
                </a:solidFill>
              </a:rPr>
              <a:t>Daikundi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Bamyan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Ghor</a:t>
            </a:r>
            <a:r>
              <a:rPr lang="en-US" dirty="0">
                <a:solidFill>
                  <a:srgbClr val="FF0000"/>
                </a:solidFill>
              </a:rPr>
              <a:t> and </a:t>
            </a:r>
            <a:r>
              <a:rPr lang="en-US" dirty="0" err="1" smtClean="0">
                <a:solidFill>
                  <a:srgbClr val="FF0000"/>
                </a:solidFill>
              </a:rPr>
              <a:t>Badghis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5381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Thank you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6730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lan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332</TotalTime>
  <Words>713</Words>
  <Application>Microsoft Macintosh PowerPoint</Application>
  <PresentationFormat>On-screen Show (4:3)</PresentationFormat>
  <Paragraphs>73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blank</vt:lpstr>
      <vt:lpstr>1_blank</vt:lpstr>
      <vt:lpstr>2_blank</vt:lpstr>
      <vt:lpstr> UNICEF Water, Sanitation and Hygiene Programme in Afghanistan</vt:lpstr>
      <vt:lpstr> Context / Situation 2011 –MICS Result  </vt:lpstr>
      <vt:lpstr>Three Pillars for effective and sustainable WASH </vt:lpstr>
      <vt:lpstr>    Enabling environment Improved : policy , good institutional capacity(at all level ) , a viable private sector , cross -sectoral partnership    </vt:lpstr>
      <vt:lpstr>UNICEF  support for water supply </vt:lpstr>
      <vt:lpstr>What and How we support/do  </vt:lpstr>
      <vt:lpstr>Slide 7</vt:lpstr>
      <vt:lpstr>2013-2014 Support </vt:lpstr>
      <vt:lpstr>Slide 9</vt:lpstr>
    </vt:vector>
  </TitlesOfParts>
  <Company>UNICEF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Water, Sanitation and Hygiene Programme in Afghanistan</dc:title>
  <dc:creator>UNICEF</dc:creator>
  <cp:keywords/>
  <cp:lastModifiedBy>Svein Stoveland</cp:lastModifiedBy>
  <cp:revision>7</cp:revision>
  <dcterms:created xsi:type="dcterms:W3CDTF">2013-02-24T11:15:14Z</dcterms:created>
  <dcterms:modified xsi:type="dcterms:W3CDTF">2013-02-24T16:35:15Z</dcterms:modified>
</cp:coreProperties>
</file>